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317" r:id="rId9"/>
    <p:sldId id="298" r:id="rId10"/>
    <p:sldId id="294" r:id="rId11"/>
    <p:sldId id="305" r:id="rId12"/>
    <p:sldId id="315" r:id="rId13"/>
    <p:sldId id="316" r:id="rId14"/>
    <p:sldId id="321" r:id="rId15"/>
    <p:sldId id="322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2" autoAdjust="0"/>
    <p:restoredTop sz="96980" autoAdjust="0"/>
  </p:normalViewPr>
  <p:slideViewPr>
    <p:cSldViewPr snapToGrid="0">
      <p:cViewPr varScale="1">
        <p:scale>
          <a:sx n="82" d="100"/>
          <a:sy n="82" d="100"/>
        </p:scale>
        <p:origin x="984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dro\Downloads\Pelotas%20-%20Abril\Base_de_dados%20_Pelotas_-_Abril_de_202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dro\Downloads\Pelotas%20-%20Abril\Base_de_dados%20_Pelotas_-_Abril_de_202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dro\Downloads\Pelotas%20-%20Abril\Base_de_dados%20_Pelotas_-_Abril_de_202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dro\Downloads\Pelotas%20-%20Abril\Base_de_dados%20_Pelotas_-_Abril_de_202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dro\Downloads\Pelotas%20-%20Abril\Base_de_dados%20_Pelotas_-_Abril_de_2021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Downloads\Pelotas%20-%20Abril\Base_de_dados%20_Pelotas_-_Abril_de_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Downloads\Pelotas%20-%20Abril\Base_de_dados%20_Pelotas_-_Abril_de_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pt-BR" sz="2000"/>
              <a:t>Evolução  mensal dos estoques e dos saldos  de emprego formal celetista, </a:t>
            </a:r>
            <a:r>
              <a:rPr lang="pt-BR" sz="2000" b="1" i="0" u="none" strike="noStrike" baseline="0">
                <a:effectLst/>
              </a:rPr>
              <a:t>Pelotas</a:t>
            </a:r>
            <a:r>
              <a:rPr lang="pt-BR" sz="2000"/>
              <a:t>, abril de 2021.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782118799000429"/>
          <c:y val="0.21109090927582916"/>
          <c:w val="0.86182924371108893"/>
          <c:h val="0.74110656861751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'Evolução Mensal'!$BO$4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Mensal'!$BO$5</c:f>
              <c:numCache>
                <c:formatCode>#,##0</c:formatCode>
                <c:ptCount val="1"/>
                <c:pt idx="0">
                  <c:v>1822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B8-45F0-98C9-59F99507E138}"/>
            </c:ext>
          </c:extLst>
        </c:ser>
        <c:ser>
          <c:idx val="1"/>
          <c:order val="1"/>
          <c:tx>
            <c:strRef>
              <c:f>'Evolução Mensal'!$BP$4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Mensal'!$BP$5</c:f>
              <c:numCache>
                <c:formatCode>#,##0</c:formatCode>
                <c:ptCount val="1"/>
                <c:pt idx="0">
                  <c:v>1595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B8-45F0-98C9-59F99507E138}"/>
            </c:ext>
          </c:extLst>
        </c:ser>
        <c:ser>
          <c:idx val="2"/>
          <c:order val="2"/>
          <c:tx>
            <c:strRef>
              <c:f>'Evolução Mensal'!$BQ$4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Mensal'!$BQ$5</c:f>
              <c:numCache>
                <c:formatCode>#,##0</c:formatCode>
                <c:ptCount val="1"/>
                <c:pt idx="0">
                  <c:v>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B8-45F0-98C9-59F99507E1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62144"/>
        <c:axId val="172684416"/>
      </c:barChart>
      <c:catAx>
        <c:axId val="172662144"/>
        <c:scaling>
          <c:orientation val="minMax"/>
        </c:scaling>
        <c:delete val="1"/>
        <c:axPos val="b"/>
        <c:majorTickMark val="none"/>
        <c:minorTickMark val="none"/>
        <c:tickLblPos val="nextTo"/>
        <c:crossAx val="172684416"/>
        <c:crosses val="autoZero"/>
        <c:auto val="1"/>
        <c:lblAlgn val="ctr"/>
        <c:lblOffset val="100"/>
        <c:noMultiLvlLbl val="0"/>
      </c:catAx>
      <c:valAx>
        <c:axId val="172684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1">
                  <a:alpha val="8000"/>
                </a:schemeClr>
              </a:solidFill>
            </a:ln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172662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vert="horz"/>
          <a:lstStyle/>
          <a:p>
            <a:pPr>
              <a:defRPr sz="2400" b="0"/>
            </a:pPr>
            <a:endParaRPr lang="pt-BR"/>
          </a:p>
        </c:txPr>
      </c:legendEntry>
      <c:legendEntry>
        <c:idx val="1"/>
        <c:txPr>
          <a:bodyPr rot="0" vert="horz"/>
          <a:lstStyle/>
          <a:p>
            <a:pPr>
              <a:defRPr sz="2400" b="0"/>
            </a:pPr>
            <a:endParaRPr lang="pt-BR"/>
          </a:p>
        </c:txPr>
      </c:legendEntry>
      <c:legendEntry>
        <c:idx val="2"/>
        <c:txPr>
          <a:bodyPr rot="0" vert="horz"/>
          <a:lstStyle/>
          <a:p>
            <a:pPr>
              <a:defRPr sz="2400" b="0"/>
            </a:pPr>
            <a:endParaRPr lang="pt-BR"/>
          </a:p>
        </c:txPr>
      </c:legendEntry>
      <c:layout>
        <c:manualLayout>
          <c:xMode val="edge"/>
          <c:yMode val="edge"/>
          <c:x val="0.65779066274142273"/>
          <c:y val="0.21113098431900654"/>
          <c:w val="0.31543881207421259"/>
          <c:h val="0.25904118010519056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400" b="1"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Movimentação do emprego formal celetista por setor da atividade econômica, admissões, desligamentos e saldos, Pelotas, período</a:t>
            </a:r>
            <a:r>
              <a:rPr lang="en-US" sz="1800" b="1" baseline="0"/>
              <a:t> de doze meses</a:t>
            </a:r>
            <a:r>
              <a:rPr lang="en-US" sz="1800" b="1"/>
              <a:t>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9721055701370663"/>
          <c:w val="0.863571741032371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SETORES!$C$5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1.6671247040220785E-2"/>
                  <c:y val="-6.79502062315519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A8-4115-81F5-AB07CA9ADA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(SETORES!$L$7:$L$8,SETORES!$L$13:$L$15)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(SETORES!$D$60,SETORES!$D$61,SETORES!$D$62,SETORES!$D$63,SETORES!$D$64)</c:f>
              <c:numCache>
                <c:formatCode>#,##0_ ;[Red]\-#,##0\ </c:formatCode>
                <c:ptCount val="5"/>
                <c:pt idx="0">
                  <c:v>83</c:v>
                </c:pt>
                <c:pt idx="1">
                  <c:v>4170</c:v>
                </c:pt>
                <c:pt idx="2">
                  <c:v>3280</c:v>
                </c:pt>
                <c:pt idx="3">
                  <c:v>6797</c:v>
                </c:pt>
                <c:pt idx="4">
                  <c:v>7310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F28-4C03-AFC6-2D4A14E914CE}"/>
            </c:ext>
          </c:extLst>
        </c:ser>
        <c:ser>
          <c:idx val="1"/>
          <c:order val="1"/>
          <c:tx>
            <c:strRef>
              <c:f>SETORES!$D$5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7.144820160094603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A8-4115-81F5-AB07CA9ADA62}"/>
                </c:ext>
              </c:extLst>
            </c:dLbl>
            <c:dLbl>
              <c:idx val="2"/>
              <c:layout>
                <c:manualLayout>
                  <c:x val="7.1448201600946039E-3"/>
                  <c:y val="-4.53001374877007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A8-4115-81F5-AB07CA9ADA62}"/>
                </c:ext>
              </c:extLst>
            </c:dLbl>
            <c:dLbl>
              <c:idx val="3"/>
              <c:layout>
                <c:manualLayout>
                  <c:x val="2.500687056033093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A8-4115-81F5-AB07CA9ADA62}"/>
                </c:ext>
              </c:extLst>
            </c:dLbl>
            <c:dLbl>
              <c:idx val="4"/>
              <c:layout>
                <c:manualLayout>
                  <c:x val="1.786205040023633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A8-4115-81F5-AB07CA9ADA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(SETORES!$L$7:$L$8,SETORES!$L$13:$L$15)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SETORES!$E$60:$E$64</c:f>
              <c:numCache>
                <c:formatCode>#,##0_ ;[Red]\-#,##0\ </c:formatCode>
                <c:ptCount val="5"/>
                <c:pt idx="0">
                  <c:v>113</c:v>
                </c:pt>
                <c:pt idx="1">
                  <c:v>4002</c:v>
                </c:pt>
                <c:pt idx="2">
                  <c:v>2521</c:v>
                </c:pt>
                <c:pt idx="3">
                  <c:v>6247</c:v>
                </c:pt>
                <c:pt idx="4">
                  <c:v>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F28-4C03-AFC6-2D4A14E914CE}"/>
            </c:ext>
          </c:extLst>
        </c:ser>
        <c:ser>
          <c:idx val="2"/>
          <c:order val="2"/>
          <c:tx>
            <c:strRef>
              <c:f>SETORES!$E$5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(SETORES!$L$7:$L$8,SETORES!$L$13:$L$15)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SETORES!$F$60:$F$64</c:f>
              <c:numCache>
                <c:formatCode>#,##0_ ;[Red]\-#,##0\ </c:formatCode>
                <c:ptCount val="5"/>
                <c:pt idx="0">
                  <c:v>-30</c:v>
                </c:pt>
                <c:pt idx="1">
                  <c:v>168</c:v>
                </c:pt>
                <c:pt idx="2">
                  <c:v>759</c:v>
                </c:pt>
                <c:pt idx="3">
                  <c:v>550</c:v>
                </c:pt>
                <c:pt idx="4">
                  <c:v>720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F28-4C03-AFC6-2D4A14E914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262720"/>
        <c:axId val="173264256"/>
      </c:barChart>
      <c:catAx>
        <c:axId val="173262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264256"/>
        <c:crosses val="autoZero"/>
        <c:auto val="1"/>
        <c:lblAlgn val="ctr"/>
        <c:lblOffset val="100"/>
        <c:noMultiLvlLbl val="0"/>
      </c:catAx>
      <c:valAx>
        <c:axId val="17326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26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ayout>
        <c:manualLayout>
          <c:xMode val="edge"/>
          <c:yMode val="edge"/>
          <c:x val="9.05058373274472E-2"/>
          <c:y val="0.16766793643784331"/>
          <c:w val="0.23037149599889531"/>
          <c:h val="0.262832297912302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pt-BR" sz="2000"/>
              <a:t>Movimentação do emprego formal celetista, admissões, desligamentos e saldo, Pelotas, acumulado do ano até abril de 2021.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56183403432714"/>
          <c:y val="0.28401647710702826"/>
          <c:w val="0.8591769832606474"/>
          <c:h val="0.664582968795567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'Evolução Mensal'!$BO$4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358-4575-A70B-DC41C2D28A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Mensal'!$BS$5</c:f>
              <c:numCache>
                <c:formatCode>#,##0</c:formatCode>
                <c:ptCount val="1"/>
                <c:pt idx="0">
                  <c:v>8154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58-4575-A70B-DC41C2D28A27}"/>
            </c:ext>
          </c:extLst>
        </c:ser>
        <c:ser>
          <c:idx val="1"/>
          <c:order val="1"/>
          <c:tx>
            <c:strRef>
              <c:f>'Evolução Mensal'!$BP$4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Mensal'!$BT$5</c:f>
              <c:numCache>
                <c:formatCode>#,##0</c:formatCode>
                <c:ptCount val="1"/>
                <c:pt idx="0">
                  <c:v>7351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58-4575-A70B-DC41C2D28A27}"/>
            </c:ext>
          </c:extLst>
        </c:ser>
        <c:ser>
          <c:idx val="2"/>
          <c:order val="2"/>
          <c:tx>
            <c:strRef>
              <c:f>'Evolução Mensal'!$BQ$4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Mensal'!$BU$5</c:f>
              <c:numCache>
                <c:formatCode>#,##0</c:formatCode>
                <c:ptCount val="1"/>
                <c:pt idx="0">
                  <c:v>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58-4575-A70B-DC41C2D28A2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281664"/>
        <c:axId val="173283200"/>
      </c:barChart>
      <c:catAx>
        <c:axId val="173281664"/>
        <c:scaling>
          <c:orientation val="minMax"/>
        </c:scaling>
        <c:delete val="1"/>
        <c:axPos val="b"/>
        <c:majorTickMark val="none"/>
        <c:minorTickMark val="none"/>
        <c:tickLblPos val="nextTo"/>
        <c:crossAx val="173283200"/>
        <c:crosses val="autoZero"/>
        <c:auto val="1"/>
        <c:lblAlgn val="ctr"/>
        <c:lblOffset val="100"/>
        <c:noMultiLvlLbl val="0"/>
      </c:catAx>
      <c:valAx>
        <c:axId val="173283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1">
                  <a:alpha val="7000"/>
                </a:schemeClr>
              </a:solidFill>
            </a:ln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17328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297536290613759"/>
          <c:y val="0.28402293681963542"/>
          <c:w val="0.27195269409594675"/>
          <c:h val="0.2384409548935302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400" b="0"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3347200"/>
        <c:axId val="173348736"/>
      </c:lineChart>
      <c:catAx>
        <c:axId val="17334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348736"/>
        <c:crosses val="autoZero"/>
        <c:auto val="1"/>
        <c:lblAlgn val="ctr"/>
        <c:lblOffset val="100"/>
        <c:noMultiLvlLbl val="0"/>
      </c:catAx>
      <c:valAx>
        <c:axId val="173348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347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Movimentação do emprego formal celetista, admissões, desligamentos e saldo, Pelotas, período</a:t>
            </a:r>
            <a:r>
              <a:rPr lang="en-US" sz="2000" b="1" baseline="0"/>
              <a:t> de doze meses.</a:t>
            </a:r>
            <a:endParaRPr lang="en-US" sz="2000" b="1"/>
          </a:p>
        </c:rich>
      </c:tx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5494461608435439"/>
          <c:w val="0.88151652322336693"/>
          <c:h val="0.81962703910986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'Evolução Mensal'!$X$10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bg2">
                    <a:lumMod val="2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73-4680-B862-5DA3D20017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Mensal'!$Y$10</c:f>
              <c:numCache>
                <c:formatCode>#,##0</c:formatCode>
                <c:ptCount val="1"/>
                <c:pt idx="0">
                  <c:v>21640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AA-7440-8188-391BFF72A0C0}"/>
            </c:ext>
          </c:extLst>
        </c:ser>
        <c:ser>
          <c:idx val="1"/>
          <c:order val="1"/>
          <c:tx>
            <c:strRef>
              <c:f>'Evolução Mensal'!$X$11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bg2">
                    <a:lumMod val="2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73-4680-B862-5DA3D20017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Mensal'!$Y$11</c:f>
              <c:numCache>
                <c:formatCode>#,##0_ ;[Red]\-#,##0\ </c:formatCode>
                <c:ptCount val="1"/>
                <c:pt idx="0">
                  <c:v>19473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AA-7440-8188-391BFF72A0C0}"/>
            </c:ext>
          </c:extLst>
        </c:ser>
        <c:ser>
          <c:idx val="2"/>
          <c:order val="2"/>
          <c:tx>
            <c:strRef>
              <c:f>'Evolução Mensal'!$X$12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Mensal'!$Y$12</c:f>
              <c:numCache>
                <c:formatCode>#,##0_ ;[Red]\-#,##0\ </c:formatCode>
                <c:ptCount val="1"/>
                <c:pt idx="0">
                  <c:v>2167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AA-7440-8188-391BFF72A0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394176"/>
        <c:axId val="173416448"/>
      </c:barChart>
      <c:catAx>
        <c:axId val="1733941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3416448"/>
        <c:crosses val="autoZero"/>
        <c:auto val="1"/>
        <c:lblAlgn val="ctr"/>
        <c:lblOffset val="100"/>
        <c:noMultiLvlLbl val="0"/>
      </c:catAx>
      <c:valAx>
        <c:axId val="173416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394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877691873525029"/>
          <c:y val="0.15611737585236035"/>
          <c:w val="0.2535609438272049"/>
          <c:h val="0.218389400240805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en-US" sz="2000"/>
              <a:t>Evolução mensal dos saldos do emprego formal celetista, Pelotas,</a:t>
            </a:r>
            <a:r>
              <a:rPr lang="en-US" sz="2000" baseline="0"/>
              <a:t> abril </a:t>
            </a:r>
            <a:r>
              <a:rPr lang="en-US" sz="2000"/>
              <a:t>de 2020 a abril de 2021.</a:t>
            </a:r>
            <a:endParaRPr lang="pt-BR" sz="20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Estoque</c:v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601-4A91-96B8-546AA25605A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601-4A91-96B8-546AA25605A8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601-4A91-96B8-546AA25605A8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601-4A91-96B8-546AA25605A8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601-4A91-96B8-546AA25605A8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601-4A91-96B8-546AA25605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('Evolução Mensal'!$F$3,'Evolução Mensal'!$K$3,'Evolução Mensal'!$P$3,'Evolução Mensal'!$U$3,'Evolução Mensal'!$Z$3,'Evolução Mensal'!$AE$3,'Evolução Mensal'!$AJ$3,'Evolução Mensal'!$AO$3,'Evolução Mensal'!$AT$3,'Evolução Mensal'!$AY$3,'Evolução Mensal'!$BD$3,'Evolução Mensal'!$BI$3,'Evolução Mensal'!$BN$3)</c:f>
              <c:strCache>
                <c:ptCount val="13"/>
                <c:pt idx="0">
                  <c:v>Abril/2020</c:v>
                </c:pt>
                <c:pt idx="1">
                  <c:v>Maio/2020</c:v>
                </c:pt>
                <c:pt idx="2">
                  <c:v>Junho/2020</c:v>
                </c:pt>
                <c:pt idx="3">
                  <c:v>Julho/2020</c:v>
                </c:pt>
                <c:pt idx="4">
                  <c:v>Agosto/2020</c:v>
                </c:pt>
                <c:pt idx="5">
                  <c:v>Setembro/2020</c:v>
                </c:pt>
                <c:pt idx="6">
                  <c:v>Outubro/2020</c:v>
                </c:pt>
                <c:pt idx="7">
                  <c:v>Novembro/2020</c:v>
                </c:pt>
                <c:pt idx="8">
                  <c:v>Dezembro/2020</c:v>
                </c:pt>
                <c:pt idx="9">
                  <c:v>Janeiro/2021</c:v>
                </c:pt>
                <c:pt idx="10">
                  <c:v>Fevereiro/2021</c:v>
                </c:pt>
                <c:pt idx="11">
                  <c:v>Março/2021</c:v>
                </c:pt>
                <c:pt idx="12">
                  <c:v>Abril/2021</c:v>
                </c:pt>
              </c:strCache>
            </c:strRef>
          </c:cat>
          <c:val>
            <c:numRef>
              <c:f>('Evolução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:f>
              <c:numCache>
                <c:formatCode>#,##0_ ;[Red]\-#,##0\ </c:formatCode>
                <c:ptCount val="13"/>
                <c:pt idx="0">
                  <c:v>-1525</c:v>
                </c:pt>
                <c:pt idx="1">
                  <c:v>-832</c:v>
                </c:pt>
                <c:pt idx="2">
                  <c:v>-70</c:v>
                </c:pt>
                <c:pt idx="3" formatCode="#,##0">
                  <c:v>74</c:v>
                </c:pt>
                <c:pt idx="4" formatCode="#,##0">
                  <c:v>227</c:v>
                </c:pt>
                <c:pt idx="5" formatCode="#,##0">
                  <c:v>366</c:v>
                </c:pt>
                <c:pt idx="6" formatCode="#,##0">
                  <c:v>489</c:v>
                </c:pt>
                <c:pt idx="7" formatCode="#,##0">
                  <c:v>1452</c:v>
                </c:pt>
                <c:pt idx="8">
                  <c:v>-342</c:v>
                </c:pt>
                <c:pt idx="9">
                  <c:v>-412</c:v>
                </c:pt>
                <c:pt idx="10">
                  <c:v>646</c:v>
                </c:pt>
                <c:pt idx="11" formatCode="#,##0">
                  <c:v>342</c:v>
                </c:pt>
                <c:pt idx="12" formatCode="#,##0">
                  <c:v>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601-4A91-96B8-546AA25605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73471616"/>
        <c:axId val="173473152"/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550208"/>
        <c:axId val="173548672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B-E601-4A91-96B8-546AA25605A8}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C-E601-4A91-96B8-546AA25605A8}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D-E601-4A91-96B8-546AA25605A8}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E-E601-4A91-96B8-546AA25605A8}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F-E601-4A91-96B8-546AA25605A8}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10-E601-4A91-96B8-546AA25605A8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#,##0_ ;[Red]\-#,##0\ </c:formatCode>
                      <c:ptCount val="14"/>
                      <c:pt idx="1">
                        <c:v>-1525</c:v>
                      </c:pt>
                      <c:pt idx="2">
                        <c:v>-832</c:v>
                      </c:pt>
                      <c:pt idx="3">
                        <c:v>-70</c:v>
                      </c:pt>
                      <c:pt idx="4" formatCode="#,##0">
                        <c:v>74</c:v>
                      </c:pt>
                      <c:pt idx="5" formatCode="#,##0">
                        <c:v>227</c:v>
                      </c:pt>
                      <c:pt idx="6" formatCode="#,##0">
                        <c:v>366</c:v>
                      </c:pt>
                      <c:pt idx="7" formatCode="#,##0">
                        <c:v>489</c:v>
                      </c:pt>
                      <c:pt idx="8" formatCode="#,##0">
                        <c:v>1452</c:v>
                      </c:pt>
                      <c:pt idx="9">
                        <c:v>-342</c:v>
                      </c:pt>
                      <c:pt idx="10">
                        <c:v>-412</c:v>
                      </c:pt>
                      <c:pt idx="11">
                        <c:v>646</c:v>
                      </c:pt>
                      <c:pt idx="12" formatCode="#,##0">
                        <c:v>342</c:v>
                      </c:pt>
                      <c:pt idx="13" formatCode="#,##0">
                        <c:v>227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E601-4A91-96B8-546AA25605A8}"/>
                  </c:ext>
                </c:extLst>
              </c15:ser>
            </c15:filteredLineSeries>
          </c:ext>
        </c:extLst>
      </c:lineChart>
      <c:catAx>
        <c:axId val="17347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173473152"/>
        <c:crosses val="autoZero"/>
        <c:auto val="1"/>
        <c:lblAlgn val="ctr"/>
        <c:lblOffset val="100"/>
        <c:noMultiLvlLbl val="0"/>
      </c:catAx>
      <c:valAx>
        <c:axId val="17347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1">
                  <a:alpha val="7000"/>
                </a:schemeClr>
              </a:solidFill>
            </a:ln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173471616"/>
        <c:crosses val="autoZero"/>
        <c:crossBetween val="between"/>
      </c:valAx>
      <c:valAx>
        <c:axId val="173548672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73550208"/>
        <c:crosses val="max"/>
        <c:crossBetween val="between"/>
      </c:valAx>
      <c:catAx>
        <c:axId val="173550208"/>
        <c:scaling>
          <c:orientation val="minMax"/>
        </c:scaling>
        <c:delete val="1"/>
        <c:axPos val="b"/>
        <c:majorTickMark val="out"/>
        <c:minorTickMark val="none"/>
        <c:tickLblPos val="nextTo"/>
        <c:crossAx val="1735486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3597056"/>
        <c:axId val="173598592"/>
      </c:lineChart>
      <c:catAx>
        <c:axId val="17359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598592"/>
        <c:crosses val="autoZero"/>
        <c:auto val="1"/>
        <c:lblAlgn val="ctr"/>
        <c:lblOffset val="100"/>
        <c:noMultiLvlLbl val="0"/>
      </c:catAx>
      <c:valAx>
        <c:axId val="173598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597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en-US" sz="2000"/>
              <a:t>Evolução mensal dos estoques do emprego formal celetista, </a:t>
            </a:r>
            <a:r>
              <a:rPr lang="pt-BR" sz="2000" b="1" i="0" u="none" strike="noStrike" baseline="0">
                <a:effectLst/>
              </a:rPr>
              <a:t>Pelotas</a:t>
            </a:r>
            <a:r>
              <a:rPr lang="en-US" sz="2000"/>
              <a:t>, abril de 2020 a abril de 2021.</a:t>
            </a:r>
            <a:endParaRPr lang="pt-BR" sz="20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Estoque</c:v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FDD-4C4C-BF0A-2499B6E8425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FDD-4C4C-BF0A-2499B6E8425F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FDD-4C4C-BF0A-2499B6E8425F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FDD-4C4C-BF0A-2499B6E8425F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FDD-4C4C-BF0A-2499B6E8425F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FDD-4C4C-BF0A-2499B6E842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600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('Evolução Mensal'!$F$3,'Evolução Mensal'!$K$3,'Evolução Mensal'!$P$3,'Evolução Mensal'!$U$3,'Evolução Mensal'!$Z$3,'Evolução Mensal'!$AE$3,'Evolução Mensal'!$AJ$3,'Evolução Mensal'!$AO$3,'Evolução Mensal'!$AT$3,'Evolução Mensal'!$AY$3,'Evolução Mensal'!$BD$3,'Evolução Mensal'!$BI$3,'Evolução Mensal'!$BN$3)</c:f>
              <c:strCache>
                <c:ptCount val="13"/>
                <c:pt idx="0">
                  <c:v>Abril/2020</c:v>
                </c:pt>
                <c:pt idx="1">
                  <c:v>Maio/2020</c:v>
                </c:pt>
                <c:pt idx="2">
                  <c:v>Junho/2020</c:v>
                </c:pt>
                <c:pt idx="3">
                  <c:v>Julho/2020</c:v>
                </c:pt>
                <c:pt idx="4">
                  <c:v>Agosto/2020</c:v>
                </c:pt>
                <c:pt idx="5">
                  <c:v>Setembro/2020</c:v>
                </c:pt>
                <c:pt idx="6">
                  <c:v>Outubro/2020</c:v>
                </c:pt>
                <c:pt idx="7">
                  <c:v>Novembro/2020</c:v>
                </c:pt>
                <c:pt idx="8">
                  <c:v>Dezembro/2020</c:v>
                </c:pt>
                <c:pt idx="9">
                  <c:v>Janeiro/2021</c:v>
                </c:pt>
                <c:pt idx="10">
                  <c:v>Fevereiro/2021</c:v>
                </c:pt>
                <c:pt idx="11">
                  <c:v>Março/2021</c:v>
                </c:pt>
                <c:pt idx="12">
                  <c:v>Abril/2021</c:v>
                </c:pt>
              </c:strCache>
            </c:strRef>
          </c:cat>
          <c:val>
            <c:numRef>
              <c:f>('Evolução Mensal'!$F$5,'Evolução Mensal'!$K$5,'Evolução Mensal'!$P$5,'Evolução Mensal'!$U$5,'Evolução Mensal'!$Z$5,'Evolução Mensal'!$AE$5,'Evolução Mensal'!$AJ$5,'Evolução Mensal'!$AO$5,'Evolução Mensal'!$AT$5,'Evolução Mensal'!$AY$5,'Evolução Mensal'!$BD$5,'Evolução Mensal'!$BI$5,'Evolução Mensal'!$BN$5)</c:f>
              <c:numCache>
                <c:formatCode>#,##0</c:formatCode>
                <c:ptCount val="13"/>
                <c:pt idx="0">
                  <c:v>57954</c:v>
                </c:pt>
                <c:pt idx="1">
                  <c:v>57122</c:v>
                </c:pt>
                <c:pt idx="2">
                  <c:v>57052</c:v>
                </c:pt>
                <c:pt idx="3">
                  <c:v>57126</c:v>
                </c:pt>
                <c:pt idx="4">
                  <c:v>57353</c:v>
                </c:pt>
                <c:pt idx="5">
                  <c:v>57719</c:v>
                </c:pt>
                <c:pt idx="6">
                  <c:v>58208</c:v>
                </c:pt>
                <c:pt idx="7">
                  <c:v>59660</c:v>
                </c:pt>
                <c:pt idx="8">
                  <c:v>59318</c:v>
                </c:pt>
                <c:pt idx="9">
                  <c:v>58906</c:v>
                </c:pt>
                <c:pt idx="10">
                  <c:v>59552</c:v>
                </c:pt>
                <c:pt idx="11">
                  <c:v>59894</c:v>
                </c:pt>
                <c:pt idx="12">
                  <c:v>60121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FDD-4C4C-BF0A-2499B6E8425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73638016"/>
        <c:axId val="173639552"/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659264"/>
        <c:axId val="173641088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B-CFDD-4C4C-BF0A-2499B6E8425F}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C-CFDD-4C4C-BF0A-2499B6E8425F}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D-CFDD-4C4C-BF0A-2499B6E8425F}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E-CFDD-4C4C-BF0A-2499B6E8425F}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F-CFDD-4C4C-BF0A-2499B6E8425F}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10-CFDD-4C4C-BF0A-2499B6E8425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#,##0_ ;[Red]\-#,##0\ </c:formatCode>
                      <c:ptCount val="14"/>
                      <c:pt idx="1">
                        <c:v>-1525</c:v>
                      </c:pt>
                      <c:pt idx="2">
                        <c:v>-832</c:v>
                      </c:pt>
                      <c:pt idx="3">
                        <c:v>-70</c:v>
                      </c:pt>
                      <c:pt idx="4" formatCode="#,##0">
                        <c:v>74</c:v>
                      </c:pt>
                      <c:pt idx="5" formatCode="#,##0">
                        <c:v>227</c:v>
                      </c:pt>
                      <c:pt idx="6" formatCode="#,##0">
                        <c:v>366</c:v>
                      </c:pt>
                      <c:pt idx="7" formatCode="#,##0">
                        <c:v>489</c:v>
                      </c:pt>
                      <c:pt idx="8" formatCode="#,##0">
                        <c:v>1452</c:v>
                      </c:pt>
                      <c:pt idx="9">
                        <c:v>-342</c:v>
                      </c:pt>
                      <c:pt idx="10">
                        <c:v>-412</c:v>
                      </c:pt>
                      <c:pt idx="11">
                        <c:v>646</c:v>
                      </c:pt>
                      <c:pt idx="12" formatCode="#,##0">
                        <c:v>342</c:v>
                      </c:pt>
                      <c:pt idx="13" formatCode="#,##0">
                        <c:v>227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CFDD-4C4C-BF0A-2499B6E8425F}"/>
                  </c:ext>
                </c:extLst>
              </c15:ser>
            </c15:filteredLineSeries>
          </c:ext>
        </c:extLst>
      </c:lineChart>
      <c:catAx>
        <c:axId val="17363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173639552"/>
        <c:crosses val="autoZero"/>
        <c:auto val="1"/>
        <c:lblAlgn val="ctr"/>
        <c:lblOffset val="100"/>
        <c:noMultiLvlLbl val="0"/>
      </c:catAx>
      <c:valAx>
        <c:axId val="17363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173638016"/>
        <c:crosses val="autoZero"/>
        <c:crossBetween val="between"/>
      </c:valAx>
      <c:valAx>
        <c:axId val="173641088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73659264"/>
        <c:crosses val="max"/>
        <c:crossBetween val="between"/>
      </c:valAx>
      <c:catAx>
        <c:axId val="173659264"/>
        <c:scaling>
          <c:orientation val="minMax"/>
        </c:scaling>
        <c:delete val="1"/>
        <c:axPos val="b"/>
        <c:majorTickMark val="out"/>
        <c:minorTickMark val="none"/>
        <c:tickLblPos val="nextTo"/>
        <c:crossAx val="1736410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/>
              <a:t>Movimentação</a:t>
            </a:r>
            <a:r>
              <a:rPr lang="en-US" sz="1800" b="1" dirty="0"/>
              <a:t> do </a:t>
            </a:r>
            <a:r>
              <a:rPr lang="en-US" sz="1800" b="1" dirty="0" err="1"/>
              <a:t>emprego</a:t>
            </a:r>
            <a:r>
              <a:rPr lang="en-US" sz="1800" b="1" dirty="0"/>
              <a:t> formal </a:t>
            </a:r>
            <a:r>
              <a:rPr lang="en-US" sz="1800" b="1" dirty="0" err="1"/>
              <a:t>celetista</a:t>
            </a:r>
            <a:r>
              <a:rPr lang="en-US" sz="1800" b="1" dirty="0"/>
              <a:t> </a:t>
            </a:r>
            <a:r>
              <a:rPr lang="en-US" sz="1800" b="1" dirty="0" err="1"/>
              <a:t>por</a:t>
            </a:r>
            <a:r>
              <a:rPr lang="en-US" sz="1800" b="1" dirty="0"/>
              <a:t> </a:t>
            </a:r>
            <a:r>
              <a:rPr lang="en-US" sz="1800" b="1" dirty="0" err="1"/>
              <a:t>setor</a:t>
            </a:r>
            <a:r>
              <a:rPr lang="en-US" sz="1800" b="1" dirty="0"/>
              <a:t> da </a:t>
            </a:r>
            <a:r>
              <a:rPr lang="en-US" sz="1800" b="1" dirty="0" err="1"/>
              <a:t>atividade</a:t>
            </a:r>
            <a:r>
              <a:rPr lang="en-US" sz="1800" b="1" dirty="0"/>
              <a:t> </a:t>
            </a:r>
            <a:r>
              <a:rPr lang="en-US" sz="1800" b="1" dirty="0" err="1"/>
              <a:t>econômica</a:t>
            </a:r>
            <a:r>
              <a:rPr lang="en-US" sz="1800" b="1" dirty="0"/>
              <a:t>, </a:t>
            </a:r>
            <a:r>
              <a:rPr lang="en-US" sz="1800" b="1" dirty="0" err="1"/>
              <a:t>admissões</a:t>
            </a:r>
            <a:r>
              <a:rPr lang="en-US" sz="1800" b="1" dirty="0"/>
              <a:t>, </a:t>
            </a:r>
            <a:r>
              <a:rPr lang="en-US" sz="1800" b="1" dirty="0" err="1"/>
              <a:t>desligamentos</a:t>
            </a:r>
            <a:r>
              <a:rPr lang="en-US" sz="1800" b="1" dirty="0"/>
              <a:t> e </a:t>
            </a:r>
            <a:r>
              <a:rPr lang="en-US" sz="1800" b="1" dirty="0" err="1"/>
              <a:t>saldos</a:t>
            </a:r>
            <a:r>
              <a:rPr lang="en-US" sz="1800" b="1" dirty="0"/>
              <a:t>, </a:t>
            </a:r>
            <a:r>
              <a:rPr lang="pt-BR" sz="1800" b="1" i="0" u="none" strike="noStrike" baseline="0" dirty="0">
                <a:effectLst/>
              </a:rPr>
              <a:t>Pelotas, abril </a:t>
            </a:r>
            <a:r>
              <a:rPr lang="en-US" sz="1800" b="1" dirty="0"/>
              <a:t>de 2021.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9721055701370663"/>
          <c:w val="0.863571741032371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SETORES!$C$5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SETORES!$L$7:$L$15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SETORES!$C$7:$C$15</c:f>
              <c:numCache>
                <c:formatCode>#,##0</c:formatCode>
                <c:ptCount val="5"/>
                <c:pt idx="0">
                  <c:v>4</c:v>
                </c:pt>
                <c:pt idx="1">
                  <c:v>235</c:v>
                </c:pt>
                <c:pt idx="2">
                  <c:v>354</c:v>
                </c:pt>
                <c:pt idx="3">
                  <c:v>572</c:v>
                </c:pt>
                <c:pt idx="4">
                  <c:v>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F28-4C03-AFC6-2D4A14E914CE}"/>
            </c:ext>
          </c:extLst>
        </c:ser>
        <c:ser>
          <c:idx val="1"/>
          <c:order val="1"/>
          <c:tx>
            <c:strRef>
              <c:f>SETORES!$D$5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SETORES!$L$7:$L$15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SETORES!$D$7:$D$15</c:f>
              <c:numCache>
                <c:formatCode>#,##0</c:formatCode>
                <c:ptCount val="5"/>
                <c:pt idx="0">
                  <c:v>6</c:v>
                </c:pt>
                <c:pt idx="1">
                  <c:v>262</c:v>
                </c:pt>
                <c:pt idx="2">
                  <c:v>203</c:v>
                </c:pt>
                <c:pt idx="3">
                  <c:v>531</c:v>
                </c:pt>
                <c:pt idx="4">
                  <c:v>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F28-4C03-AFC6-2D4A14E914CE}"/>
            </c:ext>
          </c:extLst>
        </c:ser>
        <c:ser>
          <c:idx val="2"/>
          <c:order val="2"/>
          <c:tx>
            <c:strRef>
              <c:f>SETORES!$E$5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SETORES!$L$7:$L$15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SETORES!$E$7:$E$15</c:f>
              <c:numCache>
                <c:formatCode>#,##0_ ;[Red]\-#,##0\ </c:formatCode>
                <c:ptCount val="5"/>
                <c:pt idx="0">
                  <c:v>-2</c:v>
                </c:pt>
                <c:pt idx="1">
                  <c:v>-27</c:v>
                </c:pt>
                <c:pt idx="2">
                  <c:v>151</c:v>
                </c:pt>
                <c:pt idx="3">
                  <c:v>41</c:v>
                </c:pt>
                <c:pt idx="4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F28-4C03-AFC6-2D4A14E914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092864"/>
        <c:axId val="173094400"/>
      </c:barChart>
      <c:catAx>
        <c:axId val="17309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094400"/>
        <c:crosses val="autoZero"/>
        <c:auto val="1"/>
        <c:lblAlgn val="ctr"/>
        <c:lblOffset val="100"/>
        <c:noMultiLvlLbl val="0"/>
      </c:catAx>
      <c:valAx>
        <c:axId val="17309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09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1194029850746269"/>
          <c:y val="0.18805292687037969"/>
          <c:w val="0.23037149599889531"/>
          <c:h val="0.262832297912302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Movimentação do emprego formal celetista por setor da atividade econômica, admissões, desligamentos e saldos, </a:t>
            </a:r>
            <a:r>
              <a:rPr lang="pt-BR" sz="1800" b="1" i="0" u="none" strike="noStrike" baseline="0">
                <a:effectLst/>
              </a:rPr>
              <a:t>Pelotas</a:t>
            </a:r>
            <a:r>
              <a:rPr lang="en-US" sz="1800" b="1"/>
              <a:t>, Acumulado do Ano de 2021.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9721055701370663"/>
          <c:w val="0.863571741032371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SETORES!$G$5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1.0664479157754331E-2"/>
                  <c:y val="-6.61624658421075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ED-4140-8B8E-ADBB3E50F85B}"/>
                </c:ext>
              </c:extLst>
            </c:dLbl>
            <c:dLbl>
              <c:idx val="3"/>
              <c:layout>
                <c:manualLayout>
                  <c:x val="-1.0664479157754331E-2"/>
                  <c:y val="-4.04321509389634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ED-4140-8B8E-ADBB3E50F8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SETORES!$L$7:$L$15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SETORES!$G$7:$G$15</c:f>
              <c:numCache>
                <c:formatCode>#,##0</c:formatCode>
                <c:ptCount val="5"/>
                <c:pt idx="0">
                  <c:v>20</c:v>
                </c:pt>
                <c:pt idx="1">
                  <c:v>1121</c:v>
                </c:pt>
                <c:pt idx="2">
                  <c:v>1461</c:v>
                </c:pt>
                <c:pt idx="3">
                  <c:v>2329</c:v>
                </c:pt>
                <c:pt idx="4">
                  <c:v>3223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DF-42D0-9E00-5ED9D2B62F3E}"/>
            </c:ext>
          </c:extLst>
        </c:ser>
        <c:ser>
          <c:idx val="1"/>
          <c:order val="1"/>
          <c:tx>
            <c:strRef>
              <c:f>SETORES!$H$5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5.9247106431967638E-3"/>
                  <c:y val="-2.20541552807025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ED-4140-8B8E-ADBB3E50F85B}"/>
                </c:ext>
              </c:extLst>
            </c:dLbl>
            <c:dLbl>
              <c:idx val="4"/>
              <c:layout>
                <c:manualLayout>
                  <c:x val="1.184942128639370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ED-4140-8B8E-ADBB3E50F8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SETORES!$L$7:$L$15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SETORES!$H$7:$H$15</c:f>
              <c:numCache>
                <c:formatCode>#,##0</c:formatCode>
                <c:ptCount val="5"/>
                <c:pt idx="0">
                  <c:v>32</c:v>
                </c:pt>
                <c:pt idx="1">
                  <c:v>1468</c:v>
                </c:pt>
                <c:pt idx="2">
                  <c:v>955</c:v>
                </c:pt>
                <c:pt idx="3">
                  <c:v>2437</c:v>
                </c:pt>
                <c:pt idx="4">
                  <c:v>2459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DF-42D0-9E00-5ED9D2B62F3E}"/>
            </c:ext>
          </c:extLst>
        </c:ser>
        <c:ser>
          <c:idx val="2"/>
          <c:order val="2"/>
          <c:tx>
            <c:strRef>
              <c:f>SETORES!$I$5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SETORES!$L$7:$L$15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SETORES!$I$7:$I$15</c:f>
              <c:numCache>
                <c:formatCode>#,##0_ ;[Red]\-#,##0\ </c:formatCode>
                <c:ptCount val="5"/>
                <c:pt idx="0">
                  <c:v>-12</c:v>
                </c:pt>
                <c:pt idx="1">
                  <c:v>-347</c:v>
                </c:pt>
                <c:pt idx="2">
                  <c:v>506</c:v>
                </c:pt>
                <c:pt idx="3">
                  <c:v>-108</c:v>
                </c:pt>
                <c:pt idx="4">
                  <c:v>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DF-42D0-9E00-5ED9D2B62F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175936"/>
        <c:axId val="173177472"/>
      </c:barChart>
      <c:catAx>
        <c:axId val="17317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177472"/>
        <c:crosses val="autoZero"/>
        <c:auto val="1"/>
        <c:lblAlgn val="ctr"/>
        <c:lblOffset val="100"/>
        <c:noMultiLvlLbl val="0"/>
      </c:catAx>
      <c:valAx>
        <c:axId val="173177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175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8241427386886298E-2"/>
          <c:y val="0.17040967937773244"/>
          <c:w val="0.23568464029715583"/>
          <c:h val="0.262832297912302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972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15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787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04</a:t>
            </a:r>
            <a:br>
              <a:rPr lang="pt-BR" sz="5400" dirty="0"/>
            </a:br>
            <a:r>
              <a:rPr lang="pt-BR" sz="5400" dirty="0"/>
              <a:t>Abril DE 2021</a:t>
            </a:r>
            <a:br>
              <a:rPr lang="pt-BR" sz="3600" dirty="0"/>
            </a:br>
            <a:r>
              <a:rPr lang="pt-BR" sz="44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maio de 2021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65314"/>
            <a:ext cx="11877870" cy="1194319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</a:t>
            </a:r>
            <a:r>
              <a:rPr lang="pt-BR" sz="4400" dirty="0"/>
              <a:t>conjuntura</a:t>
            </a:r>
            <a:r>
              <a:rPr lang="pt-BR" sz="4800" dirty="0"/>
              <a:t> setorial do emprego EM abril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492898"/>
            <a:ext cx="11877870" cy="51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Pelotas no mês de abril (+227  vínculos) foi puxado principalmente pelo setor de construção (+151</a:t>
            </a:r>
            <a:r>
              <a:rPr lang="pt-BR" sz="3200" b="1" dirty="0"/>
              <a:t> </a:t>
            </a:r>
            <a:r>
              <a:rPr lang="pt-BR" sz="3200" dirty="0"/>
              <a:t>vínculos), seguido pelo serviços (+64 vínculos) e pelo comércio (+41 vínculos). O setor da indústria (-27 vínculos) e o setor de agropecuária (-2 vínculos) apresentaram saldos negativos.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5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801525"/>
              </p:ext>
            </p:extLst>
          </p:nvPr>
        </p:nvGraphicFramePr>
        <p:xfrm>
          <a:off x="545123" y="553915"/>
          <a:ext cx="11131062" cy="5766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12631"/>
            <a:ext cx="11849876" cy="581374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Pelotas no acumulado do ano (+803 vínculos) foi puxado principalmente pelo serviços (+764 vínculos), seguida pelo setor de construção (+506 vínculos). O setor da indústria (-347 vínculos), do comercio (-108 vínculos) e da agropecuária (-12 vínculos) apresentaram saldo negativo.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860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F097387F-A46A-4F84-B870-77929B2DE0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5126680"/>
              </p:ext>
            </p:extLst>
          </p:nvPr>
        </p:nvGraphicFramePr>
        <p:xfrm>
          <a:off x="624253" y="527538"/>
          <a:ext cx="10717823" cy="575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6" cy="51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Pelotas no período de doze meses (+2167 vínculos) foi puxado principalmente pela construção (+759 vínculos), seguido pelo serviços (+720 vínculos) e pelo setor de comércio (+550 vínculos). A indústria (+168 vínculos) também apresentou saldo positivo. A agropecuária (-30 vínculos) foi o único setor a apresentar saldo negativo. 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51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1043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824481"/>
              </p:ext>
            </p:extLst>
          </p:nvPr>
        </p:nvGraphicFramePr>
        <p:xfrm>
          <a:off x="720969" y="703385"/>
          <a:ext cx="10665069" cy="5607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1093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/>
              <a:t>Prof. Francisco E. </a:t>
            </a:r>
            <a:r>
              <a:rPr lang="pt-BR" sz="2300" b="1" dirty="0" err="1"/>
              <a:t>Beckenkamp</a:t>
            </a:r>
            <a:r>
              <a:rPr lang="pt-BR" sz="2300" b="1" dirty="0"/>
              <a:t> Vargas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Bolsista de Iniciação Científica:</a:t>
            </a:r>
          </a:p>
          <a:p>
            <a:pPr marL="0" indent="0">
              <a:buNone/>
            </a:pPr>
            <a:r>
              <a:rPr lang="pt-BR" sz="2300" b="1" dirty="0"/>
              <a:t>Tainá Cardozo de Oliveira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Aluno colaborador:</a:t>
            </a:r>
          </a:p>
          <a:p>
            <a:pPr marL="0" indent="0">
              <a:buNone/>
            </a:pPr>
            <a:r>
              <a:rPr lang="pt-BR" b="1" dirty="0"/>
              <a:t>Pedro Henrique </a:t>
            </a:r>
            <a:r>
              <a:rPr lang="pt-BR" b="1" dirty="0" err="1"/>
              <a:t>Guatura</a:t>
            </a:r>
            <a:r>
              <a:rPr lang="pt-BR" b="1" dirty="0"/>
              <a:t> Darlan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abril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06286"/>
            <a:ext cx="11792932" cy="53867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abril de 2021 ocorreram, em Pelotas, 1.822 admissões e 1.595 desligamentos, resultando em um saldo de +227  vínculos formais de emprego celetista. Com isso, a taxa de variação do emprego formal foi de +0,38%, com o estoque passando de 59.894 vínculos, em março, para 60.121 vínculos, em abril de 2021.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454888" y="629816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1077720"/>
              </p:ext>
            </p:extLst>
          </p:nvPr>
        </p:nvGraphicFramePr>
        <p:xfrm>
          <a:off x="677008" y="518746"/>
          <a:ext cx="10911254" cy="5779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604865"/>
            <a:ext cx="11752571" cy="490690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 acumulado do ano, ocorreram, em Pelotas, 8.154 admissões e 7.351 desligamentos, o que resultou em um saldo de +803 vínculos formais de emprego.  Nesse período, o estoque passou de 59.318 vínculos, em dezembro de 2020, para 60.121 vínculos, em abril de 2021, o que corresponde a uma taxa de variação de +1,35%.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352250" y="627017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3226537"/>
              </p:ext>
            </p:extLst>
          </p:nvPr>
        </p:nvGraphicFramePr>
        <p:xfrm>
          <a:off x="694592" y="571500"/>
          <a:ext cx="10796954" cy="5698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525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464906"/>
            <a:ext cx="11752571" cy="520648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Nos últimos doze meses, ocorreram, em Pelotas, 21.640 admissões e 19.473 desligamentos, o que resultou em um saldo de +2.167 vínculos formais de emprego. Nesse período, o estoque passou de 57.954 vínculos, em abril de 2020, para 60.121 vínculos, em abril de 2021, o que corresponde a uma taxa de variação de  +3,60%. </a:t>
            </a:r>
          </a:p>
        </p:txBody>
      </p:sp>
    </p:spTree>
    <p:extLst>
      <p:ext uri="{BB962C8B-B14F-4D97-AF65-F5344CB8AC3E}">
        <p14:creationId xmlns:p14="http://schemas.microsoft.com/office/powerpoint/2010/main" val="282132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9614" y="62420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9908705"/>
              </p:ext>
            </p:extLst>
          </p:nvPr>
        </p:nvGraphicFramePr>
        <p:xfrm>
          <a:off x="712178" y="668215"/>
          <a:ext cx="10559560" cy="557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062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61384" y="6335486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6490650"/>
              </p:ext>
            </p:extLst>
          </p:nvPr>
        </p:nvGraphicFramePr>
        <p:xfrm>
          <a:off x="773723" y="668215"/>
          <a:ext cx="10717823" cy="5667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2586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684323"/>
              </p:ext>
            </p:extLst>
          </p:nvPr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9680256"/>
              </p:ext>
            </p:extLst>
          </p:nvPr>
        </p:nvGraphicFramePr>
        <p:xfrm>
          <a:off x="476517" y="485191"/>
          <a:ext cx="11037196" cy="5804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919</Words>
  <Application>Microsoft Office PowerPoint</Application>
  <PresentationFormat>Widescreen</PresentationFormat>
  <Paragraphs>76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04 Abril DE 2021 A conjuntura do emprego em Pelotas-RS</vt:lpstr>
      <vt:lpstr>A conjuntura do emprego em abril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abril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2021-05-28T13:20:05Z</dcterms:modified>
</cp:coreProperties>
</file>