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0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98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Downloads\Boletim-Rio-Grande-Mar&#231;o\BASE-DE-DADOS-RIO-GRANDE-MAR&#199;O-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Downloads\Boletim-Rio-Grande-Mar&#231;o\BASE-DE-DADOS-RIO-GRANDE-MAR&#199;O-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Downloads\Boletim-Rio-Grande-Mar&#231;o\BASE-DE-DADOS-RIO-GRANDE-MAR&#199;O-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Downloads\Boletim-Rio-Grande-Mar&#231;o\BASE-DE-DADOS-RIO-GRANDE-MAR&#199;O-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Downloads\Boletim-Rio-Grande-Mar&#231;o\BASE-DE-DADOS-RIO-GRANDE-MAR&#199;O-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Downloads\Boletim-Rio-Grande-Mar&#231;o\BASE-DE-DADOS-RIO-GRANDE-MAR&#199;O-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Downloads\Boletim-Rio-Grande-Mar&#231;o\BASE-DE-DADOS-RIO-GRANDE-MAR&#199;O-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</a:rPr>
              <a:t>Movimentação do emprego</a:t>
            </a:r>
            <a:r>
              <a:rPr lang="pt-BR" sz="2000" b="1" baseline="0" dirty="0">
                <a:solidFill>
                  <a:sysClr val="windowText" lastClr="000000"/>
                </a:solidFill>
              </a:rPr>
              <a:t> formal celetista, admissões, desligamentos e saldo, Rio Grande, março de 2021.</a:t>
            </a:r>
          </a:p>
        </c:rich>
      </c:tx>
      <c:layout>
        <c:manualLayout>
          <c:xMode val="edge"/>
          <c:yMode val="edge"/>
          <c:x val="0.17378196825224376"/>
          <c:y val="2.2349931647925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0237335563924761E-2"/>
          <c:y val="0.18430865412656752"/>
          <c:w val="0.89803309808248255"/>
          <c:h val="0.79324092300962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Mensal'!$BO$4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Mensal'!$BO$5</c:f>
              <c:numCache>
                <c:formatCode>#,##0</c:formatCode>
                <c:ptCount val="1"/>
                <c:pt idx="0">
                  <c:v>1520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83-4AD1-96E9-00AB662FA24C}"/>
            </c:ext>
          </c:extLst>
        </c:ser>
        <c:ser>
          <c:idx val="1"/>
          <c:order val="1"/>
          <c:tx>
            <c:strRef>
              <c:f>'Evolução Mensal'!$BP$4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Mensal'!$BP$5</c:f>
              <c:numCache>
                <c:formatCode>#,##0</c:formatCode>
                <c:ptCount val="1"/>
                <c:pt idx="0">
                  <c:v>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83-4AD1-96E9-00AB662FA24C}"/>
            </c:ext>
          </c:extLst>
        </c:ser>
        <c:ser>
          <c:idx val="2"/>
          <c:order val="2"/>
          <c:tx>
            <c:strRef>
              <c:f>'Evolução Mensal'!$BQ$4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Mensal'!$BQ$5</c:f>
              <c:numCache>
                <c:formatCode>#,##0</c:formatCode>
                <c:ptCount val="1"/>
                <c:pt idx="0">
                  <c:v>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83-4AD1-96E9-00AB662FA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653312"/>
        <c:axId val="162654848"/>
      </c:barChart>
      <c:catAx>
        <c:axId val="162653312"/>
        <c:scaling>
          <c:orientation val="minMax"/>
        </c:scaling>
        <c:delete val="1"/>
        <c:axPos val="b"/>
        <c:majorTickMark val="none"/>
        <c:minorTickMark val="none"/>
        <c:tickLblPos val="nextTo"/>
        <c:crossAx val="162654848"/>
        <c:crosses val="autoZero"/>
        <c:auto val="1"/>
        <c:lblAlgn val="ctr"/>
        <c:lblOffset val="100"/>
        <c:noMultiLvlLbl val="0"/>
      </c:catAx>
      <c:valAx>
        <c:axId val="162654848"/>
        <c:scaling>
          <c:orientation val="minMax"/>
          <c:max val="1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265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490479673809026"/>
          <c:y val="0.24376982456535543"/>
          <c:w val="0.25829250379605506"/>
          <c:h val="0.25637483404735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872320"/>
        <c:axId val="138873856"/>
      </c:barChart>
      <c:catAx>
        <c:axId val="13887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73856"/>
        <c:crosses val="autoZero"/>
        <c:auto val="1"/>
        <c:lblAlgn val="ctr"/>
        <c:lblOffset val="100"/>
        <c:noMultiLvlLbl val="0"/>
      </c:catAx>
      <c:valAx>
        <c:axId val="13887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87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Movimentação</a:t>
            </a:r>
            <a:r>
              <a:rPr lang="en-US" sz="1800" b="1" dirty="0"/>
              <a:t> do </a:t>
            </a:r>
            <a:r>
              <a:rPr lang="en-US" sz="1800" b="1" dirty="0" err="1"/>
              <a:t>emprego</a:t>
            </a:r>
            <a:r>
              <a:rPr lang="en-US" sz="1800" b="1" dirty="0"/>
              <a:t> formal </a:t>
            </a:r>
            <a:r>
              <a:rPr lang="en-US" sz="1800" b="1" dirty="0" err="1"/>
              <a:t>celetista</a:t>
            </a:r>
            <a:r>
              <a:rPr lang="en-US" sz="1800" b="1" dirty="0"/>
              <a:t> </a:t>
            </a:r>
            <a:r>
              <a:rPr lang="en-US" sz="1800" b="1" dirty="0" err="1"/>
              <a:t>por</a:t>
            </a:r>
            <a:r>
              <a:rPr lang="en-US" sz="1800" b="1" dirty="0"/>
              <a:t> </a:t>
            </a:r>
            <a:r>
              <a:rPr lang="en-US" sz="1800" b="1" dirty="0" err="1"/>
              <a:t>setor</a:t>
            </a:r>
            <a:r>
              <a:rPr lang="en-US" sz="1800" b="1" dirty="0"/>
              <a:t> da </a:t>
            </a:r>
            <a:r>
              <a:rPr lang="en-US" sz="1800" b="1" dirty="0" err="1"/>
              <a:t>atividade</a:t>
            </a:r>
            <a:r>
              <a:rPr lang="en-US" sz="1800" b="1" dirty="0"/>
              <a:t> </a:t>
            </a:r>
            <a:r>
              <a:rPr lang="en-US" sz="1800" b="1" dirty="0" err="1"/>
              <a:t>econômica</a:t>
            </a:r>
            <a:r>
              <a:rPr lang="en-US" sz="1800" b="1" dirty="0"/>
              <a:t>, </a:t>
            </a:r>
            <a:r>
              <a:rPr lang="en-US" sz="1800" b="1" dirty="0" err="1"/>
              <a:t>admissões</a:t>
            </a:r>
            <a:r>
              <a:rPr lang="en-US" sz="1800" b="1" dirty="0"/>
              <a:t>, </a:t>
            </a:r>
            <a:r>
              <a:rPr lang="en-US" sz="1800" b="1" dirty="0" err="1"/>
              <a:t>desligamentos</a:t>
            </a:r>
            <a:r>
              <a:rPr lang="en-US" sz="1800" b="1" dirty="0"/>
              <a:t> e </a:t>
            </a:r>
            <a:r>
              <a:rPr lang="en-US" sz="1800" b="1" dirty="0" err="1"/>
              <a:t>saldos</a:t>
            </a:r>
            <a:r>
              <a:rPr lang="en-US" sz="1800" b="1" dirty="0"/>
              <a:t>, Rio Grande, </a:t>
            </a:r>
            <a:r>
              <a:rPr lang="en-US" sz="1800" b="1" dirty="0" err="1"/>
              <a:t>Março</a:t>
            </a:r>
            <a:r>
              <a:rPr lang="en-US" sz="1800" b="1" dirty="0"/>
              <a:t> de 2021.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9270397459468195E-2"/>
          <c:y val="0.15942734070644921"/>
          <c:w val="0.92198848867519489"/>
          <c:h val="0.715130054462728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'PELOTAS-SETORES'!$C$5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'PELOTAS-SETORES'!$C$7:$C$15</c:f>
              <c:numCache>
                <c:formatCode>#,##0</c:formatCode>
                <c:ptCount val="5"/>
                <c:pt idx="0">
                  <c:v>65</c:v>
                </c:pt>
                <c:pt idx="1">
                  <c:v>301</c:v>
                </c:pt>
                <c:pt idx="2">
                  <c:v>120</c:v>
                </c:pt>
                <c:pt idx="3">
                  <c:v>380</c:v>
                </c:pt>
                <c:pt idx="4">
                  <c:v>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'PELOTAS-SETORES'!$D$5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'PELOTAS-SETORES'!$D$7:$D$15</c:f>
              <c:numCache>
                <c:formatCode>#,##0</c:formatCode>
                <c:ptCount val="5"/>
                <c:pt idx="0">
                  <c:v>22</c:v>
                </c:pt>
                <c:pt idx="1">
                  <c:v>121</c:v>
                </c:pt>
                <c:pt idx="2">
                  <c:v>71</c:v>
                </c:pt>
                <c:pt idx="3">
                  <c:v>333</c:v>
                </c:pt>
                <c:pt idx="4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'PELOTAS-SETORES'!$E$5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'PELOTAS-SETORES'!$E$7:$E$15</c:f>
              <c:numCache>
                <c:formatCode>#,##0_ ;[Red]\-#,##0\ </c:formatCode>
                <c:ptCount val="5"/>
                <c:pt idx="0">
                  <c:v>43</c:v>
                </c:pt>
                <c:pt idx="1">
                  <c:v>180</c:v>
                </c:pt>
                <c:pt idx="2">
                  <c:v>49</c:v>
                </c:pt>
                <c:pt idx="3">
                  <c:v>47</c:v>
                </c:pt>
                <c:pt idx="4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926720"/>
        <c:axId val="138928512"/>
      </c:barChart>
      <c:catAx>
        <c:axId val="13892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928512"/>
        <c:crosses val="autoZero"/>
        <c:auto val="1"/>
        <c:lblAlgn val="ctr"/>
        <c:lblOffset val="100"/>
        <c:noMultiLvlLbl val="0"/>
      </c:catAx>
      <c:valAx>
        <c:axId val="138928512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92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8805292687037969"/>
          <c:w val="0.23037149599889531"/>
          <c:h val="0.24949708471009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Movimentação</a:t>
            </a:r>
            <a:r>
              <a:rPr lang="en-US" sz="1800" b="1" dirty="0"/>
              <a:t> do </a:t>
            </a:r>
            <a:r>
              <a:rPr lang="en-US" sz="1800" b="1" dirty="0" err="1"/>
              <a:t>emprego</a:t>
            </a:r>
            <a:r>
              <a:rPr lang="en-US" sz="1800" b="1" dirty="0"/>
              <a:t> formal </a:t>
            </a:r>
            <a:r>
              <a:rPr lang="en-US" sz="1800" b="1" dirty="0" err="1"/>
              <a:t>celetista</a:t>
            </a:r>
            <a:r>
              <a:rPr lang="en-US" sz="1800" b="1" dirty="0"/>
              <a:t> por </a:t>
            </a:r>
            <a:r>
              <a:rPr lang="en-US" sz="1800" b="1" dirty="0" err="1"/>
              <a:t>setor</a:t>
            </a:r>
            <a:r>
              <a:rPr lang="en-US" sz="1800" b="1" dirty="0"/>
              <a:t> da </a:t>
            </a:r>
            <a:r>
              <a:rPr lang="en-US" sz="1800" b="1" dirty="0" err="1"/>
              <a:t>atividade</a:t>
            </a:r>
            <a:r>
              <a:rPr lang="en-US" sz="1800" b="1" dirty="0"/>
              <a:t> </a:t>
            </a:r>
            <a:r>
              <a:rPr lang="en-US" sz="1800" b="1" dirty="0" err="1"/>
              <a:t>econômica</a:t>
            </a:r>
            <a:r>
              <a:rPr lang="en-US" sz="1800" b="1" dirty="0"/>
              <a:t>, </a:t>
            </a:r>
            <a:r>
              <a:rPr lang="en-US" sz="1800" b="1" dirty="0" err="1"/>
              <a:t>admissões</a:t>
            </a:r>
            <a:r>
              <a:rPr lang="en-US" sz="1800" b="1" dirty="0"/>
              <a:t>, </a:t>
            </a:r>
            <a:r>
              <a:rPr lang="en-US" sz="1800" b="1" dirty="0" err="1"/>
              <a:t>desligamentos</a:t>
            </a:r>
            <a:r>
              <a:rPr lang="en-US" sz="1800" b="1" dirty="0"/>
              <a:t> e </a:t>
            </a:r>
            <a:r>
              <a:rPr lang="en-US" sz="1800" b="1" dirty="0" err="1"/>
              <a:t>saldos</a:t>
            </a:r>
            <a:r>
              <a:rPr lang="en-US" sz="1800" b="1" dirty="0"/>
              <a:t>, Rio Grande, </a:t>
            </a:r>
            <a:r>
              <a:rPr lang="en-US" sz="1800" b="1" dirty="0" err="1"/>
              <a:t>acumulado</a:t>
            </a:r>
            <a:r>
              <a:rPr lang="en-US" sz="1800" b="1" dirty="0"/>
              <a:t> do </a:t>
            </a:r>
            <a:r>
              <a:rPr lang="en-US" sz="1800" b="1" dirty="0" err="1"/>
              <a:t>ano</a:t>
            </a:r>
            <a:r>
              <a:rPr lang="en-US" sz="1800" b="1" dirty="0"/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6324517688962553E-2"/>
          <c:y val="0.19721055701370663"/>
          <c:w val="0.91255777483408673"/>
          <c:h val="0.691969435955218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'PELOTAS-SETORES'!$G$5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-1.2516849700132747E-3"/>
                  <c:y val="8.420711197994833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90-4D74-82F2-E15B19F0324E}"/>
                </c:ext>
              </c:extLst>
            </c:dLbl>
            <c:dLbl>
              <c:idx val="3"/>
              <c:layout>
                <c:manualLayout>
                  <c:x val="-3.7180599117039637E-2"/>
                  <c:y val="-4.49429613660395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90-4D74-82F2-E15B19F032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'PELOTAS-SETORES'!$G$7:$G$15</c:f>
              <c:numCache>
                <c:formatCode>#,##0</c:formatCode>
                <c:ptCount val="5"/>
                <c:pt idx="0">
                  <c:v>102</c:v>
                </c:pt>
                <c:pt idx="1">
                  <c:v>774</c:v>
                </c:pt>
                <c:pt idx="2">
                  <c:v>412</c:v>
                </c:pt>
                <c:pt idx="3">
                  <c:v>1053</c:v>
                </c:pt>
                <c:pt idx="4">
                  <c:v>1656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F-42D0-9E00-5ED9D2B62F3E}"/>
            </c:ext>
          </c:extLst>
        </c:ser>
        <c:ser>
          <c:idx val="1"/>
          <c:order val="1"/>
          <c:tx>
            <c:strRef>
              <c:f>'PELOTAS-SETORES'!$H$5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1663334810076401E-3"/>
                  <c:y val="-2.02243326147177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FC-4D57-8BA1-BEB06A519EE1}"/>
                </c:ext>
              </c:extLst>
            </c:dLbl>
            <c:dLbl>
              <c:idx val="2"/>
              <c:layout>
                <c:manualLayout>
                  <c:x val="5.006739880053098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90-4D74-82F2-E15B19F0324E}"/>
                </c:ext>
              </c:extLst>
            </c:dLbl>
            <c:dLbl>
              <c:idx val="3"/>
              <c:layout>
                <c:manualLayout>
                  <c:x val="3.035323190089223E-2"/>
                  <c:y val="-6.74144420490593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90-4D74-82F2-E15B19F0324E}"/>
                </c:ext>
              </c:extLst>
            </c:dLbl>
            <c:dLbl>
              <c:idx val="4"/>
              <c:layout>
                <c:manualLayout>
                  <c:x val="1.5162335253099875E-2"/>
                  <c:y val="-1.12357403415099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FC-4D57-8BA1-BEB06A519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'PELOTAS-SETORES'!$H$7:$H$15</c:f>
              <c:numCache>
                <c:formatCode>#,##0</c:formatCode>
                <c:ptCount val="5"/>
                <c:pt idx="0">
                  <c:v>65</c:v>
                </c:pt>
                <c:pt idx="1">
                  <c:v>419</c:v>
                </c:pt>
                <c:pt idx="2">
                  <c:v>372</c:v>
                </c:pt>
                <c:pt idx="3">
                  <c:v>1053</c:v>
                </c:pt>
                <c:pt idx="4">
                  <c:v>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DF-42D0-9E00-5ED9D2B62F3E}"/>
            </c:ext>
          </c:extLst>
        </c:ser>
        <c:ser>
          <c:idx val="2"/>
          <c:order val="2"/>
          <c:tx>
            <c:strRef>
              <c:f>'PELOTAS-SETORES'!$I$5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5162335253099875E-2"/>
                  <c:y val="-6.74144420490593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FC-4D57-8BA1-BEB06A519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'PELOTAS-SETORES'!$I$7:$I$15</c:f>
              <c:numCache>
                <c:formatCode>#,##0_ ;[Red]\-#,##0\ </c:formatCode>
                <c:ptCount val="5"/>
                <c:pt idx="0">
                  <c:v>37</c:v>
                </c:pt>
                <c:pt idx="1">
                  <c:v>355</c:v>
                </c:pt>
                <c:pt idx="2">
                  <c:v>40</c:v>
                </c:pt>
                <c:pt idx="3">
                  <c:v>0</c:v>
                </c:pt>
                <c:pt idx="4">
                  <c:v>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DF-42D0-9E00-5ED9D2B62F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051776"/>
        <c:axId val="139053312"/>
      </c:barChart>
      <c:catAx>
        <c:axId val="13905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9053312"/>
        <c:crosses val="autoZero"/>
        <c:auto val="1"/>
        <c:lblAlgn val="ctr"/>
        <c:lblOffset val="100"/>
        <c:noMultiLvlLbl val="0"/>
      </c:catAx>
      <c:valAx>
        <c:axId val="13905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9051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8805292687037969"/>
          <c:w val="0.23568464029715583"/>
          <c:h val="0.2628322979123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Movimentação</a:t>
            </a:r>
            <a:r>
              <a:rPr lang="en-US" sz="1800" b="1" dirty="0"/>
              <a:t> do </a:t>
            </a:r>
            <a:r>
              <a:rPr lang="en-US" sz="1800" b="1" dirty="0" err="1"/>
              <a:t>emprego</a:t>
            </a:r>
            <a:r>
              <a:rPr lang="en-US" sz="1800" b="1" dirty="0"/>
              <a:t> formal </a:t>
            </a:r>
            <a:r>
              <a:rPr lang="en-US" sz="1800" b="1" dirty="0" err="1"/>
              <a:t>celetista</a:t>
            </a:r>
            <a:r>
              <a:rPr lang="en-US" sz="1800" b="1" dirty="0"/>
              <a:t> </a:t>
            </a:r>
            <a:r>
              <a:rPr lang="en-US" sz="1800" b="1" dirty="0" err="1"/>
              <a:t>por</a:t>
            </a:r>
            <a:r>
              <a:rPr lang="en-US" sz="1800" b="1" dirty="0"/>
              <a:t> </a:t>
            </a:r>
            <a:r>
              <a:rPr lang="en-US" sz="1800" b="1" dirty="0" err="1"/>
              <a:t>setor</a:t>
            </a:r>
            <a:r>
              <a:rPr lang="en-US" sz="1800" b="1" dirty="0"/>
              <a:t> da </a:t>
            </a:r>
            <a:r>
              <a:rPr lang="en-US" sz="1800" b="1" dirty="0" err="1"/>
              <a:t>atividade</a:t>
            </a:r>
            <a:r>
              <a:rPr lang="en-US" sz="1800" b="1" dirty="0"/>
              <a:t> </a:t>
            </a:r>
            <a:r>
              <a:rPr lang="en-US" sz="1800" b="1" dirty="0" err="1"/>
              <a:t>econômica</a:t>
            </a:r>
            <a:r>
              <a:rPr lang="en-US" sz="1800" b="1" dirty="0"/>
              <a:t>, </a:t>
            </a:r>
            <a:r>
              <a:rPr lang="en-US" sz="1800" b="1" dirty="0" err="1"/>
              <a:t>admissões</a:t>
            </a:r>
            <a:r>
              <a:rPr lang="en-US" sz="1800" b="1" dirty="0"/>
              <a:t>, </a:t>
            </a:r>
            <a:r>
              <a:rPr lang="en-US" sz="1800" b="1" dirty="0" err="1"/>
              <a:t>desligamentos</a:t>
            </a:r>
            <a:r>
              <a:rPr lang="en-US" sz="1800" b="1" dirty="0"/>
              <a:t> e </a:t>
            </a:r>
            <a:r>
              <a:rPr lang="en-US" sz="1800" b="1" dirty="0" err="1"/>
              <a:t>saldos</a:t>
            </a:r>
            <a:r>
              <a:rPr lang="en-US" sz="1800" b="1" dirty="0"/>
              <a:t>, Rio Grande, </a:t>
            </a:r>
            <a:r>
              <a:rPr lang="en-US" sz="1800" b="1" dirty="0" err="1"/>
              <a:t>período</a:t>
            </a:r>
            <a:r>
              <a:rPr lang="en-US" sz="1800" b="1" dirty="0"/>
              <a:t> de doze </a:t>
            </a:r>
            <a:r>
              <a:rPr lang="en-US" sz="1800" b="1" dirty="0" err="1"/>
              <a:t>meses</a:t>
            </a:r>
            <a:r>
              <a:rPr lang="en-US" sz="1800" b="1" dirty="0"/>
              <a:t>.</a:t>
            </a:r>
          </a:p>
        </c:rich>
      </c:tx>
      <c:layout>
        <c:manualLayout>
          <c:xMode val="edge"/>
          <c:yMode val="edge"/>
          <c:x val="0.11693164965864095"/>
          <c:y val="2.29053686637122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21566283489644769"/>
          <c:w val="0.863571741032371"/>
          <c:h val="0.69049496306788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'PELOTAS-SETORES'!$I$62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6.9622046396606834E-3"/>
                  <c:y val="-1.79591288408407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2D-4306-AE24-E8A043AA333C}"/>
                </c:ext>
              </c:extLst>
            </c:dLbl>
            <c:dLbl>
              <c:idx val="2"/>
              <c:layout>
                <c:manualLayout>
                  <c:x val="-1.1764024388182647E-2"/>
                  <c:y val="-1.12244555255255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B3-4BFC-8B37-77651335D2F2}"/>
                </c:ext>
              </c:extLst>
            </c:dLbl>
            <c:dLbl>
              <c:idx val="3"/>
              <c:layout>
                <c:manualLayout>
                  <c:x val="-1.5458926693010442E-2"/>
                  <c:y val="-2.24489110510509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B3-4BFC-8B37-77651335D2F2}"/>
                </c:ext>
              </c:extLst>
            </c:dLbl>
            <c:dLbl>
              <c:idx val="4"/>
              <c:layout>
                <c:manualLayout>
                  <c:x val="-1.4031309271820093E-2"/>
                  <c:y val="-8.97956442042041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B3-4BFC-8B37-77651335D2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'PELOTAS-SETORES'!$H$63:$H$67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'PELOTAS-SETORES'!$I$63:$I$67</c:f>
              <c:numCache>
                <c:formatCode>#,##0_ ;[Red]\-#,##0\ </c:formatCode>
                <c:ptCount val="5"/>
                <c:pt idx="0">
                  <c:v>371</c:v>
                </c:pt>
                <c:pt idx="1">
                  <c:v>2465</c:v>
                </c:pt>
                <c:pt idx="2">
                  <c:v>1403</c:v>
                </c:pt>
                <c:pt idx="3">
                  <c:v>3644</c:v>
                </c:pt>
                <c:pt idx="4">
                  <c:v>4996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52-4C13-8CD8-1139B12481AA}"/>
            </c:ext>
          </c:extLst>
        </c:ser>
        <c:ser>
          <c:idx val="1"/>
          <c:order val="1"/>
          <c:tx>
            <c:strRef>
              <c:f>'PELOTAS-SETORES'!$J$62</c:f>
              <c:strCache>
                <c:ptCount val="1"/>
                <c:pt idx="0">
                  <c:v>Desligamento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8.122572079604087E-3"/>
                  <c:y val="-1.57142377357356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2D-4306-AE24-E8A043AA333C}"/>
                </c:ext>
              </c:extLst>
            </c:dLbl>
            <c:dLbl>
              <c:idx val="2"/>
              <c:layout>
                <c:manualLayout>
                  <c:x val="3.4811023198302563E-3"/>
                  <c:y val="-8.9795644204203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2D-4306-AE24-E8A043AA333C}"/>
                </c:ext>
              </c:extLst>
            </c:dLbl>
            <c:dLbl>
              <c:idx val="3"/>
              <c:layout>
                <c:manualLayout>
                  <c:x val="2.1260763892727422E-2"/>
                  <c:y val="-1.57142377357357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B3-4BFC-8B37-77651335D2F2}"/>
                </c:ext>
              </c:extLst>
            </c:dLbl>
            <c:dLbl>
              <c:idx val="4"/>
              <c:layout>
                <c:manualLayout>
                  <c:x val="1.519167671176354E-2"/>
                  <c:y val="-4.48978221021022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B3-4BFC-8B37-77651335D2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'PELOTAS-SETORES'!$H$63:$H$67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'PELOTAS-SETORES'!$J$63:$J$67</c:f>
              <c:numCache>
                <c:formatCode>#,##0_ ;[Red]\-#,##0\ </c:formatCode>
                <c:ptCount val="5"/>
                <c:pt idx="0">
                  <c:v>358</c:v>
                </c:pt>
                <c:pt idx="1">
                  <c:v>1980</c:v>
                </c:pt>
                <c:pt idx="2">
                  <c:v>1803</c:v>
                </c:pt>
                <c:pt idx="3">
                  <c:v>3430</c:v>
                </c:pt>
                <c:pt idx="4">
                  <c:v>4808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52-4C13-8CD8-1139B12481AA}"/>
            </c:ext>
          </c:extLst>
        </c:ser>
        <c:ser>
          <c:idx val="2"/>
          <c:order val="2"/>
          <c:tx>
            <c:strRef>
              <c:f>'PELOTAS-SETORES'!$K$62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'PELOTAS-SETORES'!$H$63:$H$67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'PELOTAS-SETORES'!$K$63:$K$67</c:f>
              <c:numCache>
                <c:formatCode>#,##0_ ;[Red]\-#,##0\ </c:formatCode>
                <c:ptCount val="5"/>
                <c:pt idx="0">
                  <c:v>13</c:v>
                </c:pt>
                <c:pt idx="1">
                  <c:v>485</c:v>
                </c:pt>
                <c:pt idx="2">
                  <c:v>-400</c:v>
                </c:pt>
                <c:pt idx="3">
                  <c:v>214</c:v>
                </c:pt>
                <c:pt idx="4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52-4C13-8CD8-1139B12481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177344"/>
        <c:axId val="139187328"/>
      </c:barChart>
      <c:catAx>
        <c:axId val="13917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9187328"/>
        <c:crosses val="autoZero"/>
        <c:auto val="1"/>
        <c:lblAlgn val="ctr"/>
        <c:lblOffset val="100"/>
        <c:noMultiLvlLbl val="0"/>
      </c:catAx>
      <c:valAx>
        <c:axId val="13918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917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21050184805799244"/>
          <c:w val="0.23568464029715583"/>
          <c:h val="0.240383469823890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</a:rPr>
              <a:t>Movimentação do emprego formal celetista, admissões,</a:t>
            </a:r>
            <a:r>
              <a:rPr lang="pt-BR" sz="2000" b="1" baseline="0" dirty="0">
                <a:solidFill>
                  <a:sysClr val="windowText" lastClr="000000"/>
                </a:solidFill>
              </a:rPr>
              <a:t> desligamentos e saldo, Rio Grande, acumulado do ano.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5705627880705867E-2"/>
          <c:y val="0.18816071695441716"/>
          <c:w val="0.90549019049137869"/>
          <c:h val="0.78500699175092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Mensal'!$BO$4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Mensal'!$BS$5</c:f>
              <c:numCache>
                <c:formatCode>#,##0</c:formatCode>
                <c:ptCount val="1"/>
                <c:pt idx="0">
                  <c:v>3997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4-424A-9198-0CA5E760F7E9}"/>
            </c:ext>
          </c:extLst>
        </c:ser>
        <c:ser>
          <c:idx val="1"/>
          <c:order val="1"/>
          <c:tx>
            <c:strRef>
              <c:f>'Evolução Mensal'!$BP$4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Mensal'!$BT$5</c:f>
              <c:numCache>
                <c:formatCode>#,##0</c:formatCode>
                <c:ptCount val="1"/>
                <c:pt idx="0">
                  <c:v>3273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F4-424A-9198-0CA5E760F7E9}"/>
            </c:ext>
          </c:extLst>
        </c:ser>
        <c:ser>
          <c:idx val="2"/>
          <c:order val="2"/>
          <c:tx>
            <c:strRef>
              <c:f>'Evolução Mensal'!$BQ$4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Mensal'!$BU$5</c:f>
              <c:numCache>
                <c:formatCode>#,##0</c:formatCode>
                <c:ptCount val="1"/>
                <c:pt idx="0">
                  <c:v>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F4-424A-9198-0CA5E760F7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017408"/>
        <c:axId val="48018944"/>
      </c:barChart>
      <c:catAx>
        <c:axId val="48017408"/>
        <c:scaling>
          <c:orientation val="minMax"/>
        </c:scaling>
        <c:delete val="1"/>
        <c:axPos val="b"/>
        <c:majorTickMark val="none"/>
        <c:minorTickMark val="none"/>
        <c:tickLblPos val="nextTo"/>
        <c:crossAx val="48018944"/>
        <c:crosses val="autoZero"/>
        <c:auto val="1"/>
        <c:lblAlgn val="ctr"/>
        <c:lblOffset val="100"/>
        <c:noMultiLvlLbl val="0"/>
      </c:catAx>
      <c:valAx>
        <c:axId val="4801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1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819508626089732"/>
          <c:y val="0.22492862660682222"/>
          <c:w val="0.27678490591704852"/>
          <c:h val="0.27707382769771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077824"/>
        <c:axId val="132649728"/>
      </c:lineChart>
      <c:catAx>
        <c:axId val="4807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49728"/>
        <c:crosses val="autoZero"/>
        <c:auto val="1"/>
        <c:lblAlgn val="ctr"/>
        <c:lblOffset val="100"/>
        <c:noMultiLvlLbl val="0"/>
      </c:catAx>
      <c:valAx>
        <c:axId val="13264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0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661248"/>
        <c:axId val="132662784"/>
      </c:barChart>
      <c:catAx>
        <c:axId val="1326612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662784"/>
        <c:crosses val="autoZero"/>
        <c:auto val="1"/>
        <c:lblAlgn val="ctr"/>
        <c:lblOffset val="100"/>
        <c:noMultiLvlLbl val="0"/>
      </c:catAx>
      <c:valAx>
        <c:axId val="13266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6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</a:rPr>
              <a:t>Movimentação do emprego formal celetista, admissões,</a:t>
            </a:r>
            <a:r>
              <a:rPr lang="pt-BR" sz="2000" b="1" baseline="0" dirty="0">
                <a:solidFill>
                  <a:sysClr val="windowText" lastClr="000000"/>
                </a:solidFill>
              </a:rPr>
              <a:t> desligamentos e saldo, Rio Grande, período de doze meses.</a:t>
            </a:r>
          </a:p>
          <a:p>
            <a:pPr>
              <a:defRPr sz="2000" b="1">
                <a:solidFill>
                  <a:sysClr val="windowText" lastClr="000000"/>
                </a:solidFill>
              </a:defRPr>
            </a:pPr>
            <a:endParaRPr lang="pt-BR" sz="2000" b="1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06877132775973E-2"/>
          <c:y val="0.17546697651858978"/>
          <c:w val="0.90110991143297536"/>
          <c:h val="0.792842313975583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Mensal'!$S$7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BE39-4447-B5EA-3827B1278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Mensal'!$T$7</c:f>
              <c:numCache>
                <c:formatCode>#,##0_ ;[Red]\-#,##0\ </c:formatCode>
                <c:ptCount val="1"/>
                <c:pt idx="0">
                  <c:v>12879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39-4447-B5EA-3827B1278143}"/>
            </c:ext>
          </c:extLst>
        </c:ser>
        <c:ser>
          <c:idx val="1"/>
          <c:order val="1"/>
          <c:tx>
            <c:strRef>
              <c:f>'Evolução Mensal'!$S$8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Mensal'!$T$8</c:f>
              <c:numCache>
                <c:formatCode>#,##0_ ;[Red]\-#,##0\ </c:formatCode>
                <c:ptCount val="1"/>
                <c:pt idx="0">
                  <c:v>12379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39-4447-B5EA-3827B1278143}"/>
            </c:ext>
          </c:extLst>
        </c:ser>
        <c:ser>
          <c:idx val="2"/>
          <c:order val="2"/>
          <c:tx>
            <c:strRef>
              <c:f>'Evolução Mensal'!$S$9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Mensal'!$T$9</c:f>
              <c:numCache>
                <c:formatCode>#,##0_ ;[Red]\-#,##0\ </c:formatCode>
                <c:ptCount val="1"/>
                <c:pt idx="0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39-4447-B5EA-3827B12781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720128"/>
        <c:axId val="132721664"/>
      </c:barChart>
      <c:catAx>
        <c:axId val="132720128"/>
        <c:scaling>
          <c:orientation val="minMax"/>
        </c:scaling>
        <c:delete val="1"/>
        <c:axPos val="b"/>
        <c:majorTickMark val="none"/>
        <c:minorTickMark val="none"/>
        <c:tickLblPos val="nextTo"/>
        <c:crossAx val="132721664"/>
        <c:crosses val="autoZero"/>
        <c:auto val="1"/>
        <c:lblAlgn val="ctr"/>
        <c:lblOffset val="100"/>
        <c:noMultiLvlLbl val="0"/>
      </c:catAx>
      <c:valAx>
        <c:axId val="13272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72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84120765237707"/>
          <c:y val="0.24955409927520586"/>
          <c:w val="0.28228118141029568"/>
          <c:h val="0.249802122947608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Evolução mensal dos saldos do emprego formal celetista, Rio Grande, Março de 2020 a Março de 2021.</a:t>
            </a:r>
            <a:endParaRPr lang="pt-BR" sz="18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431438815077245E-2"/>
          <c:y val="0.13516605307528315"/>
          <c:w val="0.90604351636206615"/>
          <c:h val="0.68657264705016952"/>
        </c:manualLayout>
      </c:layout>
      <c:barChart>
        <c:barDir val="col"/>
        <c:grouping val="clustered"/>
        <c:varyColors val="0"/>
        <c:ser>
          <c:idx val="1"/>
          <c:order val="0"/>
          <c:tx>
            <c:v>Saldos</c:v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6E-4A4C-A6D9-9D2852AE781C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D12-4C97-8442-ABF182200B9E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12-4C97-8442-ABF182200B9E}"/>
              </c:ext>
            </c:extLst>
          </c:dPt>
          <c:dLbls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Mensal'!$F$3,'Evolução Mensal'!$K$3,'Evolução Mensal'!$P$3,'Evolução Mensal'!$U$3,'Evolução Mensal'!$Z$3,'Evolução Mensal'!$AE$3,'Evolução Mensal'!$AJ$3,'Evolução Mensal'!$AO$3,'Evolução Mensal'!$AT$3,'Evolução Mensal'!$AY$3,'Evolução Mensal'!$BD$3,'Evolução Mensal'!$BI$3,'Evolução Mensal'!$BN$3)</c:f>
              <c:strCache>
                <c:ptCount val="13"/>
                <c:pt idx="0">
                  <c:v>Março/2020</c:v>
                </c:pt>
                <c:pt idx="1">
                  <c:v>Abril/2020</c:v>
                </c:pt>
                <c:pt idx="2">
                  <c:v>Maio/2020</c:v>
                </c:pt>
                <c:pt idx="3">
                  <c:v>Junho/2020</c:v>
                </c:pt>
                <c:pt idx="4">
                  <c:v>Julho/2020</c:v>
                </c:pt>
                <c:pt idx="5">
                  <c:v>Agosto/2020</c:v>
                </c:pt>
                <c:pt idx="6">
                  <c:v>Setembro/2020</c:v>
                </c:pt>
                <c:pt idx="7">
                  <c:v>Outubro/2020</c:v>
                </c:pt>
                <c:pt idx="8">
                  <c:v>Novembro/2020</c:v>
                </c:pt>
                <c:pt idx="9">
                  <c:v>Dezembro/2020</c:v>
                </c:pt>
                <c:pt idx="10">
                  <c:v>Janeiro/2021</c:v>
                </c:pt>
                <c:pt idx="11">
                  <c:v>Fevereiro/2021</c:v>
                </c:pt>
                <c:pt idx="12">
                  <c:v>Março/2021</c:v>
                </c:pt>
              </c:strCache>
            </c:strRef>
          </c:cat>
          <c:val>
            <c:numRef>
              <c:f>('Evolução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:f>
              <c:numCache>
                <c:formatCode>#,##0_ ;[Red]\-#,##0\ </c:formatCode>
                <c:ptCount val="13"/>
                <c:pt idx="0" formatCode="#,##0">
                  <c:v>-434</c:v>
                </c:pt>
                <c:pt idx="1">
                  <c:v>-825</c:v>
                </c:pt>
                <c:pt idx="2">
                  <c:v>-297</c:v>
                </c:pt>
                <c:pt idx="3" formatCode="#,##0">
                  <c:v>-13</c:v>
                </c:pt>
                <c:pt idx="4" formatCode="#,##0">
                  <c:v>114</c:v>
                </c:pt>
                <c:pt idx="5" formatCode="#,##0">
                  <c:v>192</c:v>
                </c:pt>
                <c:pt idx="6" formatCode="#,##0">
                  <c:v>263</c:v>
                </c:pt>
                <c:pt idx="7" formatCode="#,##0">
                  <c:v>262</c:v>
                </c:pt>
                <c:pt idx="8" formatCode="#,##0">
                  <c:v>165</c:v>
                </c:pt>
                <c:pt idx="9" formatCode="#,##0">
                  <c:v>-85</c:v>
                </c:pt>
                <c:pt idx="10" formatCode="#,##0">
                  <c:v>93</c:v>
                </c:pt>
                <c:pt idx="11" formatCode="#,##0">
                  <c:v>108</c:v>
                </c:pt>
                <c:pt idx="12" formatCode="#,##0">
                  <c:v>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12-4C97-8442-ABF182200B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2819584"/>
        <c:axId val="132827776"/>
        <c:extLst/>
      </c:barChart>
      <c:catAx>
        <c:axId val="13281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827776"/>
        <c:crosses val="autoZero"/>
        <c:auto val="1"/>
        <c:lblAlgn val="ctr"/>
        <c:lblOffset val="100"/>
        <c:noMultiLvlLbl val="0"/>
      </c:catAx>
      <c:valAx>
        <c:axId val="13282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819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8777344"/>
        <c:axId val="138778880"/>
      </c:lineChart>
      <c:catAx>
        <c:axId val="13877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8880"/>
        <c:crosses val="autoZero"/>
        <c:auto val="1"/>
        <c:lblAlgn val="ctr"/>
        <c:lblOffset val="100"/>
        <c:noMultiLvlLbl val="0"/>
      </c:catAx>
      <c:valAx>
        <c:axId val="1387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77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61120"/>
        <c:axId val="4746265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474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2656"/>
        <c:crosses val="autoZero"/>
        <c:auto val="1"/>
        <c:lblAlgn val="ctr"/>
        <c:lblOffset val="100"/>
        <c:noMultiLvlLbl val="0"/>
      </c:catAx>
      <c:valAx>
        <c:axId val="4746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461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err="1">
                <a:effectLst/>
              </a:rPr>
              <a:t>Evolução</a:t>
            </a:r>
            <a:r>
              <a:rPr lang="en-US" sz="1800" b="1" i="0" baseline="0" dirty="0">
                <a:effectLst/>
              </a:rPr>
              <a:t> mensal dos </a:t>
            </a:r>
            <a:r>
              <a:rPr lang="en-US" sz="1800" b="1" i="0" baseline="0" dirty="0" err="1">
                <a:effectLst/>
              </a:rPr>
              <a:t>estoques</a:t>
            </a:r>
            <a:r>
              <a:rPr lang="en-US" sz="1800" b="1" i="0" baseline="0" dirty="0">
                <a:effectLst/>
              </a:rPr>
              <a:t> do </a:t>
            </a:r>
            <a:r>
              <a:rPr lang="en-US" sz="1800" b="1" i="0" baseline="0" dirty="0" err="1">
                <a:effectLst/>
              </a:rPr>
              <a:t>emprego</a:t>
            </a:r>
            <a:r>
              <a:rPr lang="en-US" sz="1800" b="1" i="0" baseline="0" dirty="0">
                <a:effectLst/>
              </a:rPr>
              <a:t> formal </a:t>
            </a:r>
            <a:r>
              <a:rPr lang="en-US" sz="1800" b="1" i="0" baseline="0" dirty="0" err="1">
                <a:effectLst/>
              </a:rPr>
              <a:t>celetista</a:t>
            </a:r>
            <a:r>
              <a:rPr lang="en-US" sz="1800" b="1" i="0" baseline="0" dirty="0">
                <a:effectLst/>
              </a:rPr>
              <a:t>, Rio Grande, </a:t>
            </a:r>
            <a:r>
              <a:rPr lang="en-US" sz="1800" b="1" i="0" baseline="0" dirty="0" err="1">
                <a:effectLst/>
              </a:rPr>
              <a:t>Março</a:t>
            </a:r>
            <a:r>
              <a:rPr lang="en-US" sz="1800" b="1" i="0" baseline="0" dirty="0">
                <a:effectLst/>
              </a:rPr>
              <a:t> de 2020 a </a:t>
            </a:r>
            <a:r>
              <a:rPr lang="en-US" sz="1800" b="1" i="0" baseline="0" dirty="0" err="1">
                <a:effectLst/>
              </a:rPr>
              <a:t>Março</a:t>
            </a:r>
            <a:r>
              <a:rPr lang="en-US" sz="1800" b="1" i="0" baseline="0" dirty="0">
                <a:effectLst/>
              </a:rPr>
              <a:t> de 2021.</a:t>
            </a:r>
            <a:endParaRPr lang="pt-BR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1293789225492519E-2"/>
          <c:y val="0.15063566242187013"/>
          <c:w val="0.89525388383366122"/>
          <c:h val="0.67772702720129896"/>
        </c:manualLayout>
      </c:layout>
      <c:barChart>
        <c:barDir val="col"/>
        <c:grouping val="clustered"/>
        <c:varyColors val="0"/>
        <c:ser>
          <c:idx val="0"/>
          <c:order val="0"/>
          <c:tx>
            <c:v>Estoque</c:v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C5F-4D36-B83F-0BF2F6A8210B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C5F-4D36-B83F-0BF2F6A8210B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7A-4029-8218-79E20868B695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5F-4D36-B83F-0BF2F6A8210B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5F-4D36-B83F-0BF2F6A821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Mensal'!$F$3,'Evolução Mensal'!$K$3,'Evolução Mensal'!$P$3,'Evolução Mensal'!$U$3,'Evolução Mensal'!$Z$3,'Evolução Mensal'!$AE$3,'Evolução Mensal'!$AJ$3,'Evolução Mensal'!$AO$3,'Evolução Mensal'!$AT$3,'Evolução Mensal'!$AY$3,'Evolução Mensal'!$BD$3,'Evolução Mensal'!$BI$3,'Evolução Mensal'!$BN$3)</c:f>
              <c:strCache>
                <c:ptCount val="13"/>
                <c:pt idx="0">
                  <c:v>Março/2020</c:v>
                </c:pt>
                <c:pt idx="1">
                  <c:v>Abril/2020</c:v>
                </c:pt>
                <c:pt idx="2">
                  <c:v>Maio/2020</c:v>
                </c:pt>
                <c:pt idx="3">
                  <c:v>Junho/2020</c:v>
                </c:pt>
                <c:pt idx="4">
                  <c:v>Julho/2020</c:v>
                </c:pt>
                <c:pt idx="5">
                  <c:v>Agosto/2020</c:v>
                </c:pt>
                <c:pt idx="6">
                  <c:v>Setembro/2020</c:v>
                </c:pt>
                <c:pt idx="7">
                  <c:v>Outubro/2020</c:v>
                </c:pt>
                <c:pt idx="8">
                  <c:v>Novembro/2020</c:v>
                </c:pt>
                <c:pt idx="9">
                  <c:v>Dezembro/2020</c:v>
                </c:pt>
                <c:pt idx="10">
                  <c:v>Janeiro/2021</c:v>
                </c:pt>
                <c:pt idx="11">
                  <c:v>Fevereiro/2021</c:v>
                </c:pt>
                <c:pt idx="12">
                  <c:v>Março/2021</c:v>
                </c:pt>
              </c:strCache>
            </c:strRef>
          </c:cat>
          <c:val>
            <c:numRef>
              <c:f>('Evolução Mensal'!$F$5,'Evolução Mensal'!$K$5,'Evolução Mensal'!$P$5,'Evolução Mensal'!$U$5,'Evolução Mensal'!$Z$5,'Evolução Mensal'!$AE$5,'Evolução Mensal'!$AJ$5,'Evolução Mensal'!$AO$5,'Evolução Mensal'!$AT$5,'Evolução Mensal'!$AY$5,'Evolução Mensal'!$BD$5,'Evolução Mensal'!$BI$5,'Evolução Mensal'!$BN$5)</c:f>
              <c:numCache>
                <c:formatCode>#,##0</c:formatCode>
                <c:ptCount val="13"/>
                <c:pt idx="0">
                  <c:v>37141</c:v>
                </c:pt>
                <c:pt idx="1">
                  <c:v>36316</c:v>
                </c:pt>
                <c:pt idx="2">
                  <c:v>36019</c:v>
                </c:pt>
                <c:pt idx="3">
                  <c:v>36006</c:v>
                </c:pt>
                <c:pt idx="4">
                  <c:v>36120</c:v>
                </c:pt>
                <c:pt idx="5">
                  <c:v>36312</c:v>
                </c:pt>
                <c:pt idx="6">
                  <c:v>36575</c:v>
                </c:pt>
                <c:pt idx="7">
                  <c:v>36837</c:v>
                </c:pt>
                <c:pt idx="8">
                  <c:v>37002</c:v>
                </c:pt>
                <c:pt idx="9">
                  <c:v>36917</c:v>
                </c:pt>
                <c:pt idx="10">
                  <c:v>37010</c:v>
                </c:pt>
                <c:pt idx="11">
                  <c:v>37118</c:v>
                </c:pt>
                <c:pt idx="12">
                  <c:v>37641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5F-4D36-B83F-0BF2F6A821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7504384"/>
        <c:axId val="47506176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805248"/>
        <c:axId val="4750771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CC5F-4D36-B83F-0BF2F6A8210B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CC5F-4D36-B83F-0BF2F6A8210B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CC5F-4D36-B83F-0BF2F6A8210B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CC5F-4D36-B83F-0BF2F6A8210B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CC5F-4D36-B83F-0BF2F6A8210B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E-CC5F-4D36-B83F-0BF2F6A8210B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-434</c:v>
                      </c:pt>
                      <c:pt idx="2" formatCode="#,##0_ ;[Red]\-#,##0\ ">
                        <c:v>-825</c:v>
                      </c:pt>
                      <c:pt idx="3" formatCode="#,##0_ ;[Red]\-#,##0\ ">
                        <c:v>-297</c:v>
                      </c:pt>
                      <c:pt idx="4">
                        <c:v>-13</c:v>
                      </c:pt>
                      <c:pt idx="5">
                        <c:v>114</c:v>
                      </c:pt>
                      <c:pt idx="6">
                        <c:v>192</c:v>
                      </c:pt>
                      <c:pt idx="7">
                        <c:v>263</c:v>
                      </c:pt>
                      <c:pt idx="8">
                        <c:v>262</c:v>
                      </c:pt>
                      <c:pt idx="9">
                        <c:v>165</c:v>
                      </c:pt>
                      <c:pt idx="10">
                        <c:v>-85</c:v>
                      </c:pt>
                      <c:pt idx="11">
                        <c:v>93</c:v>
                      </c:pt>
                      <c:pt idx="12">
                        <c:v>108</c:v>
                      </c:pt>
                      <c:pt idx="13">
                        <c:v>523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F-CC5F-4D36-B83F-0BF2F6A8210B}"/>
                  </c:ext>
                </c:extLst>
              </c15:ser>
            </c15:filteredLineSeries>
          </c:ext>
        </c:extLst>
      </c:lineChart>
      <c:catAx>
        <c:axId val="4750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506176"/>
        <c:crosses val="autoZero"/>
        <c:auto val="1"/>
        <c:lblAlgn val="ctr"/>
        <c:lblOffset val="100"/>
        <c:noMultiLvlLbl val="0"/>
      </c:catAx>
      <c:valAx>
        <c:axId val="4750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504384"/>
        <c:crosses val="autoZero"/>
        <c:crossBetween val="between"/>
      </c:valAx>
      <c:valAx>
        <c:axId val="4750771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38805248"/>
        <c:crosses val="max"/>
        <c:crossBetween val="between"/>
      </c:valAx>
      <c:catAx>
        <c:axId val="138805248"/>
        <c:scaling>
          <c:orientation val="minMax"/>
        </c:scaling>
        <c:delete val="1"/>
        <c:axPos val="b"/>
        <c:majorTickMark val="out"/>
        <c:minorTickMark val="none"/>
        <c:tickLblPos val="nextTo"/>
        <c:crossAx val="475077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03</a:t>
            </a:r>
            <a:br>
              <a:rPr lang="pt-BR" sz="5400" dirty="0"/>
            </a:br>
            <a:r>
              <a:rPr lang="pt-BR" sz="5400" dirty="0"/>
              <a:t>Março DE 2021</a:t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abril de 2021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</a:t>
            </a:r>
            <a:r>
              <a:rPr lang="pt-BR" sz="4400" dirty="0"/>
              <a:t>conjuntura</a:t>
            </a:r>
            <a:r>
              <a:rPr lang="pt-BR" sz="4800" dirty="0"/>
              <a:t> setorial do emprego EM Março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92898"/>
            <a:ext cx="11877870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 no mês de março (+523  vínculos) foi puxado principalmente pelo setor de serviços (+204</a:t>
            </a:r>
            <a:r>
              <a:rPr lang="pt-BR" sz="3200" b="1" dirty="0"/>
              <a:t> </a:t>
            </a:r>
            <a:r>
              <a:rPr lang="pt-BR" sz="3200" dirty="0"/>
              <a:t>vínculos), seguido pela indústria (+180 vínculos). A construção civil (+49</a:t>
            </a:r>
            <a:r>
              <a:rPr lang="pt-BR" sz="3200" b="1" dirty="0"/>
              <a:t> </a:t>
            </a:r>
            <a:r>
              <a:rPr lang="pt-BR" sz="3200" dirty="0"/>
              <a:t>vínculos), o comércio (+47 vínculos) e a agropecuária (+43 vínculos) também apresentaram saldos positivos.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5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97714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695021"/>
              </p:ext>
            </p:extLst>
          </p:nvPr>
        </p:nvGraphicFramePr>
        <p:xfrm>
          <a:off x="671802" y="606489"/>
          <a:ext cx="10870165" cy="5714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acumulado do ano (+724 vínculos) foi puxado principalmente pela indústria (+355 vínculos), seguida pelo setor de serviços (+ 292 vínculos). A construção civil (+40 vínculos) e a agropecuária (+37 vínculos) também apresentaram saldos positivos. O setor de comércio apresentou saldo zero.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097387F-A46A-4F84-B870-77929B2DE0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57780"/>
              </p:ext>
            </p:extLst>
          </p:nvPr>
        </p:nvGraphicFramePr>
        <p:xfrm>
          <a:off x="634483" y="634482"/>
          <a:ext cx="10888824" cy="5651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período de doze meses (+500 vínculos) foi puxado principalmente pela indústria (+485 vínculos), seguido pelo comércio (+214 vínculos) e pelo setor de serviços (+188 vínculos). A agropecuária (+13 vínculos) também apresentou saldo positivo. A construção civil (-400 vínculos) foi o único setor a apresentar saldo negativo.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1043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4763DCE-8CD1-4620-AF51-6FDF1E1AB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061960"/>
              </p:ext>
            </p:extLst>
          </p:nvPr>
        </p:nvGraphicFramePr>
        <p:xfrm>
          <a:off x="615820" y="653143"/>
          <a:ext cx="10944809" cy="5657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Científica:</a:t>
            </a:r>
          </a:p>
          <a:p>
            <a:pPr marL="0" indent="0">
              <a:buNone/>
            </a:pPr>
            <a:r>
              <a:rPr lang="pt-BR" sz="2300" b="1" dirty="0"/>
              <a:t>Tainá Cardozo de Oliveira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Aluno colaborador:</a:t>
            </a:r>
          </a:p>
          <a:p>
            <a:pPr marL="0" indent="0">
              <a:buNone/>
            </a:pPr>
            <a:r>
              <a:rPr lang="pt-BR" b="1" dirty="0"/>
              <a:t>Pedro Henrique </a:t>
            </a:r>
            <a:r>
              <a:rPr lang="pt-BR" b="1" dirty="0" err="1"/>
              <a:t>Guatura</a:t>
            </a:r>
            <a:r>
              <a:rPr lang="pt-BR" b="1" dirty="0"/>
              <a:t> Darlan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Março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março de 2021 ocorreram, em Rio Grande, 1.520 admissões e 997 desligamentos, resultando em um saldo de +523 vínculos formais de emprego celetista. Com isso, a taxa de variação do emprego formal foi de +1,41%, com o estoque passando de 37	.118 vínculos, em fevereiro, para 37.641 vínculos, em março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454888" y="629816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670685"/>
              </p:ext>
            </p:extLst>
          </p:nvPr>
        </p:nvGraphicFramePr>
        <p:xfrm>
          <a:off x="640701" y="653143"/>
          <a:ext cx="10898154" cy="5645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04865"/>
            <a:ext cx="11752571" cy="49069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Rio Grande, 3.997 admissões e 3.273 desligamentos, o que resultou em um saldo de +724 vínculos formais de emprego.  Nesse período, o estoque passou de 36.917 vínculos, em dezembro de 2020, para 37.641 vínculos, em março de 2021, o que corresponde a uma taxa de variação de +1,96%.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52250" y="627017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498458"/>
              </p:ext>
            </p:extLst>
          </p:nvPr>
        </p:nvGraphicFramePr>
        <p:xfrm>
          <a:off x="671802" y="662473"/>
          <a:ext cx="10879495" cy="5607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64906"/>
            <a:ext cx="11752571" cy="52064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Rio Grande, 12.879 admissões e 12.379  desligamentos, o que resultou em um saldo de +500 vínculos formais de emprego. Nesse período, o estoque passou de 37.141  vínculos, em março de 2020, para 37.641 vínculos, em março de 2021, o que corresponde a uma taxa de variação de  +1,35%.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614107"/>
              </p:ext>
            </p:extLst>
          </p:nvPr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0FBC0D4-8DAC-4600-9170-BD80D77D3A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258213"/>
              </p:ext>
            </p:extLst>
          </p:nvPr>
        </p:nvGraphicFramePr>
        <p:xfrm>
          <a:off x="637590" y="613506"/>
          <a:ext cx="10916817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61384" y="633548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292754"/>
              </p:ext>
            </p:extLst>
          </p:nvPr>
        </p:nvGraphicFramePr>
        <p:xfrm>
          <a:off x="643812" y="625151"/>
          <a:ext cx="10879494" cy="5710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318310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563317"/>
              </p:ext>
            </p:extLst>
          </p:nvPr>
        </p:nvGraphicFramePr>
        <p:xfrm>
          <a:off x="678285" y="613508"/>
          <a:ext cx="10835428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946</Words>
  <Application>Microsoft Office PowerPoint</Application>
  <PresentationFormat>Widescreen</PresentationFormat>
  <Paragraphs>91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03 Março DE 2021 A conjuntura do emprego em RIO GRANDE-RS</vt:lpstr>
      <vt:lpstr>A conjuntura do emprego em Março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Março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2021-05-04T13:52:55Z</dcterms:modified>
</cp:coreProperties>
</file>