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 dirty="0"/>
              <a:t>Movimentação</a:t>
            </a:r>
            <a:r>
              <a:rPr lang="pt-BR" sz="2000" baseline="0" dirty="0"/>
              <a:t> mensal do emprego formal celetista, admissões, desligamentos e </a:t>
            </a:r>
            <a:r>
              <a:rPr lang="pt-BR" sz="2000" dirty="0"/>
              <a:t>saldo, Pelotas, março</a:t>
            </a:r>
            <a:r>
              <a:rPr lang="pt-BR" sz="2000" baseline="0" dirty="0"/>
              <a:t> </a:t>
            </a:r>
            <a:r>
              <a:rPr lang="pt-BR" sz="2000" dirty="0"/>
              <a:t>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2461897887839341E-2"/>
          <c:y val="0.15426545920683443"/>
          <c:w val="0.90856672188596865"/>
          <c:h val="0.8072318489865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Mensal'!$BO$5</c:f>
              <c:numCache>
                <c:formatCode>#,##0</c:formatCode>
                <c:ptCount val="1"/>
                <c:pt idx="0">
                  <c:v>2114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B-42C1-884B-E1266E1574A0}"/>
            </c:ext>
          </c:extLst>
        </c:ser>
        <c:ser>
          <c:idx val="1"/>
          <c:order val="1"/>
          <c:tx>
            <c:strRef>
              <c:f>'[Base de dados - Pelotas - Março de 2021.xlsx]Evolução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Mensal'!$BP$5</c:f>
              <c:numCache>
                <c:formatCode>#,##0</c:formatCode>
                <c:ptCount val="1"/>
                <c:pt idx="0">
                  <c:v>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B-42C1-884B-E1266E1574A0}"/>
            </c:ext>
          </c:extLst>
        </c:ser>
        <c:ser>
          <c:idx val="2"/>
          <c:order val="2"/>
          <c:tx>
            <c:strRef>
              <c:f>'[Base de dados - Pelotas - Março de 2021.xlsx]Evolução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Mensal'!$BQ$5</c:f>
              <c:numCache>
                <c:formatCode>#,##0</c:formatCode>
                <c:ptCount val="1"/>
                <c:pt idx="0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DB-42C1-884B-E1266E1574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63520"/>
        <c:axId val="42373504"/>
      </c:barChart>
      <c:catAx>
        <c:axId val="42363520"/>
        <c:scaling>
          <c:orientation val="minMax"/>
        </c:scaling>
        <c:delete val="1"/>
        <c:axPos val="b"/>
        <c:majorTickMark val="none"/>
        <c:minorTickMark val="none"/>
        <c:tickLblPos val="nextTo"/>
        <c:crossAx val="42373504"/>
        <c:crosses val="autoZero"/>
        <c:auto val="1"/>
        <c:lblAlgn val="ctr"/>
        <c:lblOffset val="100"/>
        <c:noMultiLvlLbl val="0"/>
      </c:catAx>
      <c:valAx>
        <c:axId val="423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4236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55188289196392"/>
          <c:y val="0.23439117039735458"/>
          <c:w val="0.26050079872425858"/>
          <c:h val="0.2871085514060330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Pelotas, período</a:t>
            </a:r>
            <a:r>
              <a:rPr lang="en-US" sz="1800" b="1" baseline="0"/>
              <a:t> de doze meses</a:t>
            </a:r>
            <a:r>
              <a:rPr lang="en-US" sz="1800" b="1"/>
              <a:t>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4158756415382684E-2"/>
          <c:y val="0.15235550470162715"/>
          <c:w val="0.91574381923181558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2021.xlsx]PELOTAS-SETORES'!$C$5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6231306154568043E-2"/>
                  <c:y val="-4.47950371331458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17-4545-8F0D-051C1F68BFC1}"/>
                </c:ext>
              </c:extLst>
            </c:dLbl>
            <c:dLbl>
              <c:idx val="2"/>
              <c:layout>
                <c:manualLayout>
                  <c:x val="-1.0434411099365172E-2"/>
                  <c:y val="-1.5678262996601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D4-46AA-96C8-162F76358A95}"/>
                </c:ext>
              </c:extLst>
            </c:dLbl>
            <c:dLbl>
              <c:idx val="3"/>
              <c:layout>
                <c:manualLayout>
                  <c:x val="-1.855006417664928E-2"/>
                  <c:y val="-4.47950371331458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17-4545-8F0D-051C1F68BFC1}"/>
                </c:ext>
              </c:extLst>
            </c:dLbl>
            <c:dLbl>
              <c:idx val="4"/>
              <c:layout>
                <c:manualLayout>
                  <c:x val="-1.970944318768977E-2"/>
                  <c:y val="-6.71925556997187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17-4545-8F0D-051C1F68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Pelotas - Março de 2021.xlsx]PELOTAS-SETORES'!$D$60;'[Base de dados - Pelotas - Março de 2021.xlsx]PELOTAS-SETORES'!$D$61;'[Base de dados - Pelotas - Março de 2021.xlsx]PELOTAS-SETORES'!$D$62;'[Base de dados - Pelotas - Março de 2021.xlsx]PELOTAS-SETORES'!$D$63;'[Base de dados - Pelotas - Março de 2021.xlsx]PELOTAS-SETORES'!$D$64</c:f>
              <c:numCache>
                <c:formatCode>#,##0_ ;[Red]\-#,##0\ </c:formatCode>
                <c:ptCount val="5"/>
                <c:pt idx="0">
                  <c:v>78</c:v>
                </c:pt>
                <c:pt idx="1">
                  <c:v>4130</c:v>
                </c:pt>
                <c:pt idx="2">
                  <c:v>2972</c:v>
                </c:pt>
                <c:pt idx="3">
                  <c:v>6537</c:v>
                </c:pt>
                <c:pt idx="4">
                  <c:v>6838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Pelotas - Março de 2021.xlsx]PELOTAS-SETORES'!$D$5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2.2028201209770917E-2"/>
                  <c:y val="-1.56782629966010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17-4545-8F0D-051C1F68BFC1}"/>
                </c:ext>
              </c:extLst>
            </c:dLbl>
            <c:dLbl>
              <c:idx val="2"/>
              <c:layout>
                <c:manualLayout>
                  <c:x val="1.8550064176649193E-2"/>
                  <c:y val="-4.47950371331466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17-4545-8F0D-051C1F68BFC1}"/>
                </c:ext>
              </c:extLst>
            </c:dLbl>
            <c:dLbl>
              <c:idx val="3"/>
              <c:layout>
                <c:manualLayout>
                  <c:x val="1.5071927143527385E-2"/>
                  <c:y val="-1.1198759283286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17-4545-8F0D-051C1F68BFC1}"/>
                </c:ext>
              </c:extLst>
            </c:dLbl>
            <c:dLbl>
              <c:idx val="4"/>
              <c:layout>
                <c:manualLayout>
                  <c:x val="1.970944318768977E-2"/>
                  <c:y val="-6.71925556997187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17-4545-8F0D-051C1F68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Pelotas - Março de 2021.xlsx]PELOTAS-SETORES'!$E$60:$E$64</c:f>
              <c:numCache>
                <c:formatCode>#,##0_ ;[Red]\-#,##0\ </c:formatCode>
                <c:ptCount val="5"/>
                <c:pt idx="0">
                  <c:v>116</c:v>
                </c:pt>
                <c:pt idx="1">
                  <c:v>4042</c:v>
                </c:pt>
                <c:pt idx="2">
                  <c:v>2506</c:v>
                </c:pt>
                <c:pt idx="3">
                  <c:v>6707</c:v>
                </c:pt>
                <c:pt idx="4">
                  <c:v>6739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Pelotas - Março de 2021.xlsx]PELOTAS-SETORES'!$E$5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Pelotas - Março de 2021.xlsx]PELOTAS-SETORES'!$F$60:$F$64</c:f>
              <c:numCache>
                <c:formatCode>#,##0_ ;[Red]\-#,##0\ </c:formatCode>
                <c:ptCount val="5"/>
                <c:pt idx="0">
                  <c:v>-38</c:v>
                </c:pt>
                <c:pt idx="1">
                  <c:v>88</c:v>
                </c:pt>
                <c:pt idx="2">
                  <c:v>466</c:v>
                </c:pt>
                <c:pt idx="3">
                  <c:v>-170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0205568"/>
        <c:axId val="130207104"/>
      </c:barChart>
      <c:catAx>
        <c:axId val="1302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207104"/>
        <c:crosses val="autoZero"/>
        <c:auto val="1"/>
        <c:lblAlgn val="ctr"/>
        <c:lblOffset val="100"/>
        <c:noMultiLvlLbl val="0"/>
      </c:catAx>
      <c:valAx>
        <c:axId val="13020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20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6789514998489491"/>
          <c:w val="0.23037149599889531"/>
          <c:h val="0.251633475719238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 dirty="0"/>
              <a:t>Movimentação do emprego formal celetista, admissões, desligamentos e saldo, Pelotas, acumulado do ano.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6183403432714"/>
          <c:y val="0.14612612852418089"/>
          <c:w val="0.8591769832606474"/>
          <c:h val="0.8024733754628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B8-46A8-AEBB-4782D4A324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Mensal'!$BS$5</c:f>
              <c:numCache>
                <c:formatCode>#,##0</c:formatCode>
                <c:ptCount val="1"/>
                <c:pt idx="0">
                  <c:v>6234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B8-46A8-AEBB-4782D4A324F0}"/>
            </c:ext>
          </c:extLst>
        </c:ser>
        <c:ser>
          <c:idx val="1"/>
          <c:order val="1"/>
          <c:tx>
            <c:strRef>
              <c:f>'[Base de dados - Pelotas - Março de 2021.xlsx]Evolução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Mensal'!$BT$5</c:f>
              <c:numCache>
                <c:formatCode>#,##0</c:formatCode>
                <c:ptCount val="1"/>
                <c:pt idx="0">
                  <c:v>5634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B8-46A8-AEBB-4782D4A324F0}"/>
            </c:ext>
          </c:extLst>
        </c:ser>
        <c:ser>
          <c:idx val="2"/>
          <c:order val="2"/>
          <c:tx>
            <c:strRef>
              <c:f>'[Base de dados - Pelotas - Março de 2021.xlsx]Evolução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Mensal'!$BU$5</c:f>
              <c:numCache>
                <c:formatCode>#,##0</c:formatCode>
                <c:ptCount val="1"/>
                <c:pt idx="0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B8-46A8-AEBB-4782D4A324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588224"/>
        <c:axId val="127589760"/>
      </c:barChart>
      <c:catAx>
        <c:axId val="127588224"/>
        <c:scaling>
          <c:orientation val="minMax"/>
        </c:scaling>
        <c:delete val="1"/>
        <c:axPos val="b"/>
        <c:majorTickMark val="none"/>
        <c:minorTickMark val="none"/>
        <c:tickLblPos val="nextTo"/>
        <c:crossAx val="127589760"/>
        <c:crosses val="autoZero"/>
        <c:auto val="1"/>
        <c:lblAlgn val="ctr"/>
        <c:lblOffset val="100"/>
        <c:noMultiLvlLbl val="0"/>
      </c:catAx>
      <c:valAx>
        <c:axId val="12758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12758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96610908558789"/>
          <c:y val="0.2125758318164927"/>
          <c:w val="0.26035254948437858"/>
          <c:h val="0.2752257573725109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301696"/>
        <c:axId val="130683264"/>
      </c:lineChart>
      <c:catAx>
        <c:axId val="1283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683264"/>
        <c:crosses val="autoZero"/>
        <c:auto val="1"/>
        <c:lblAlgn val="ctr"/>
        <c:lblOffset val="100"/>
        <c:noMultiLvlLbl val="0"/>
      </c:catAx>
      <c:valAx>
        <c:axId val="13068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30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Pelotas, período</a:t>
            </a:r>
            <a:r>
              <a:rPr lang="en-US" sz="2000" b="1" baseline="0"/>
              <a:t> de doze meses.</a:t>
            </a:r>
            <a:endParaRPr lang="en-US" sz="2000" b="1"/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433703917761134E-2"/>
          <c:y val="0.16121313538514084"/>
          <c:w val="0.9029906412544153"/>
          <c:h val="0.81335852682554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2021.xlsx]Evolução Mensal'!$X$10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A16-420E-9CEB-61698CB097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Mensal'!$Y$10</c:f>
              <c:numCache>
                <c:formatCode>#,##0</c:formatCode>
                <c:ptCount val="1"/>
                <c:pt idx="0">
                  <c:v>20555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A-7440-8188-391BFF72A0C0}"/>
            </c:ext>
          </c:extLst>
        </c:ser>
        <c:ser>
          <c:idx val="1"/>
          <c:order val="1"/>
          <c:tx>
            <c:strRef>
              <c:f>'[Base de dados - Pelotas - Março de 2021.xlsx]Evolução Mensal'!$X$11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Mensal'!$Y$11</c:f>
              <c:numCache>
                <c:formatCode>#,##0_ ;[Red]\-#,##0\ </c:formatCode>
                <c:ptCount val="1"/>
                <c:pt idx="0">
                  <c:v>20110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A-7440-8188-391BFF72A0C0}"/>
            </c:ext>
          </c:extLst>
        </c:ser>
        <c:ser>
          <c:idx val="2"/>
          <c:order val="2"/>
          <c:tx>
            <c:strRef>
              <c:f>'[Base de dados - Pelotas - Março de 2021.xlsx]Evolução Mensal'!$X$12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Pelotas - Março de 2021.xlsx]Evolução Mensal'!$Y$12</c:f>
              <c:numCache>
                <c:formatCode>#,##0_ ;[Red]\-#,##0\ </c:formatCode>
                <c:ptCount val="1"/>
                <c:pt idx="0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A-7440-8188-391BFF72A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247360"/>
        <c:axId val="135248896"/>
      </c:barChart>
      <c:catAx>
        <c:axId val="13524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248896"/>
        <c:crosses val="autoZero"/>
        <c:auto val="1"/>
        <c:lblAlgn val="ctr"/>
        <c:lblOffset val="100"/>
        <c:noMultiLvlLbl val="0"/>
      </c:catAx>
      <c:valAx>
        <c:axId val="13524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24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63182135994441"/>
          <c:y val="0.18969417046777554"/>
          <c:w val="0.22239922279605909"/>
          <c:h val="0.253887618506375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/>
              <a:t>Evolução mensal dos saldos do emprego formal celetista, Pelotas, março de 2020 a março de 2021.</a:t>
            </a:r>
            <a:endParaRPr lang="pt-BR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17-4B78-B2AD-AE68351AEA8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17-4B78-B2AD-AE68351AEA8F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17-4B78-B2AD-AE68351AEA8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17-4B78-B2AD-AE68351AEA8F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17-4B78-B2AD-AE68351AEA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Pelotas - Março de 2021.xlsx]Evolução Mensal'!$F$3;'[Base de dados - Pelotas - Março de 2021.xlsx]Evolução Mensal'!$K$3;'[Base de dados - Pelotas - Março de 2021.xlsx]Evolução Mensal'!$P$3;'[Base de dados - Pelotas - Março de 2021.xlsx]Evolução Mensal'!$U$3;'[Base de dados - Pelotas - Março de 2021.xlsx]Evolução Mensal'!$Z$3;'[Base de dados - Pelotas - Março de 2021.xlsx]Evolução Mensal'!$AE$3;'[Base de dados - Pelotas - Março de 2021.xlsx]Evolução Mensal'!$AJ$3;'[Base de dados - Pelotas - Março de 2021.xlsx]Evolução Mensal'!$AO$3;'[Base de dados - Pelotas - Março de 2021.xlsx]Evolução Mensal'!$AT$3;'[Base de dados - Pelotas - Março de 2021.xlsx]Evolução Mensal'!$AY$3;'[Base de dados - Pelotas - Março de 2021.xlsx]Evolução Mensal'!$BD$3;'[Base de dados - Pelotas - Março de 2021.xlsx]Evolução Mensal'!$BI$3;'[Base de dados - Pelotas - Março de 2021.xlsx]Evolução Mensal'!$BN$3</c:f>
              <c:strCache>
                <c:ptCount val="13"/>
                <c:pt idx="0">
                  <c:v>Março/2020</c:v>
                </c:pt>
                <c:pt idx="1">
                  <c:v>Abril/2020</c:v>
                </c:pt>
                <c:pt idx="2">
                  <c:v>Maio/2020</c:v>
                </c:pt>
                <c:pt idx="3">
                  <c:v>Junho/2020</c:v>
                </c:pt>
                <c:pt idx="4">
                  <c:v>Julho/2020</c:v>
                </c:pt>
                <c:pt idx="5">
                  <c:v>Agosto/2020</c:v>
                </c:pt>
                <c:pt idx="6">
                  <c:v>Setembro/2020</c:v>
                </c:pt>
                <c:pt idx="7">
                  <c:v>Outubro/2020</c:v>
                </c:pt>
                <c:pt idx="8">
                  <c:v>Novembro/2020</c:v>
                </c:pt>
                <c:pt idx="9">
                  <c:v>Dezembro/2020</c:v>
                </c:pt>
                <c:pt idx="10">
                  <c:v>Janeiro/2021</c:v>
                </c:pt>
                <c:pt idx="11">
                  <c:v>Fevereiro/2021</c:v>
                </c:pt>
                <c:pt idx="12">
                  <c:v>Março/2021</c:v>
                </c:pt>
              </c:strCache>
            </c:strRef>
          </c:cat>
          <c:val>
            <c:numRef>
              <c:f>'[Base de dados - Pelotas - Março de 2021.xlsx]Evolução Mensal'!$I$5;'[Base de dados - Pelotas - Março de 2021.xlsx]Evolução Mensal'!$N$5;'[Base de dados - Pelotas - Março de 2021.xlsx]Evolução Mensal'!$S$5;'[Base de dados - Pelotas - Março de 2021.xlsx]Evolução Mensal'!$X$5;'[Base de dados - Pelotas - Março de 2021.xlsx]Evolução Mensal'!$AC$5;'[Base de dados - Pelotas - Março de 2021.xlsx]Evolução Mensal'!$AH$5;'[Base de dados - Pelotas - Março de 2021.xlsx]Evolução Mensal'!$AM$5;'[Base de dados - Pelotas - Março de 2021.xlsx]Evolução Mensal'!$AR$5;'[Base de dados - Pelotas - Março de 2021.xlsx]Evolução Mensal'!$AW$5;'[Base de dados - Pelotas - Março de 2021.xlsx]Evolução Mensal'!$BB$5;'[Base de dados - Pelotas - Março de 2021.xlsx]Evolução Mensal'!$BG$5;'[Base de dados - Pelotas - Março de 2021.xlsx]Evolução Mensal'!$BL$5;'[Base de dados - Pelotas - Março de 2021.xlsx]Evolução Mensal'!$BQ$5</c:f>
              <c:numCache>
                <c:formatCode>#,##0_ ;[Red]\-#,##0\ </c:formatCode>
                <c:ptCount val="13"/>
                <c:pt idx="0" formatCode="#,##0">
                  <c:v>-259</c:v>
                </c:pt>
                <c:pt idx="1">
                  <c:v>-1517</c:v>
                </c:pt>
                <c:pt idx="2">
                  <c:v>-826</c:v>
                </c:pt>
                <c:pt idx="3" formatCode="#,##0">
                  <c:v>-71</c:v>
                </c:pt>
                <c:pt idx="4" formatCode="#,##0">
                  <c:v>76</c:v>
                </c:pt>
                <c:pt idx="5" formatCode="#,##0">
                  <c:v>229</c:v>
                </c:pt>
                <c:pt idx="6" formatCode="#,##0">
                  <c:v>365</c:v>
                </c:pt>
                <c:pt idx="7" formatCode="#,##0">
                  <c:v>484</c:v>
                </c:pt>
                <c:pt idx="8" formatCode="#,##0">
                  <c:v>1444</c:v>
                </c:pt>
                <c:pt idx="9">
                  <c:v>-339</c:v>
                </c:pt>
                <c:pt idx="10">
                  <c:v>-421</c:v>
                </c:pt>
                <c:pt idx="11" formatCode="#,##0">
                  <c:v>642</c:v>
                </c:pt>
                <c:pt idx="12" formatCode="#,##0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17-4B78-B2AD-AE68351AEA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7644416"/>
        <c:axId val="127660800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41952"/>
        <c:axId val="1276623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6417-4B78-B2AD-AE68351AEA8F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6417-4B78-B2AD-AE68351AEA8F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6417-4B78-B2AD-AE68351AEA8F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6417-4B78-B2AD-AE68351AEA8F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6417-4B78-B2AD-AE68351AEA8F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6417-4B78-B2AD-AE68351AEA8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6417-4B78-B2AD-AE68351AEA8F}"/>
                  </c:ext>
                </c:extLst>
              </c15:ser>
            </c15:filteredLineSeries>
          </c:ext>
        </c:extLst>
      </c:lineChart>
      <c:catAx>
        <c:axId val="12764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pt-BR"/>
          </a:p>
        </c:txPr>
        <c:crossAx val="127660800"/>
        <c:crosses val="autoZero"/>
        <c:auto val="1"/>
        <c:lblAlgn val="ctr"/>
        <c:lblOffset val="100"/>
        <c:noMultiLvlLbl val="0"/>
      </c:catAx>
      <c:valAx>
        <c:axId val="12766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127644416"/>
        <c:crosses val="autoZero"/>
        <c:crossBetween val="between"/>
      </c:valAx>
      <c:valAx>
        <c:axId val="12766233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27741952"/>
        <c:crosses val="max"/>
        <c:crossBetween val="between"/>
      </c:valAx>
      <c:catAx>
        <c:axId val="127741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27662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726208"/>
        <c:axId val="135727744"/>
      </c:lineChart>
      <c:catAx>
        <c:axId val="1357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27744"/>
        <c:crosses val="autoZero"/>
        <c:auto val="1"/>
        <c:lblAlgn val="ctr"/>
        <c:lblOffset val="100"/>
        <c:noMultiLvlLbl val="0"/>
      </c:catAx>
      <c:valAx>
        <c:axId val="13572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2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/>
              <a:t>Evolução mensal dos estoques do emprego formal celetista, Pelotas, março de 2020 a março de 2021.</a:t>
            </a:r>
            <a:endParaRPr lang="pt-BR" sz="20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060158347903839E-2"/>
          <c:y val="0.13894762138654604"/>
          <c:w val="0.90730247459317659"/>
          <c:h val="0.68990804704314956"/>
        </c:manualLayout>
      </c:layout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973-4987-B699-7CBE331422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973-4987-B699-7CBE3314227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73-4987-B699-7CBE3314227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73-4987-B699-7CBE3314227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73-4987-B699-7CBE331422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Pelotas - Março de 2021.xlsx]Evolução Mensal'!$F$3;'[Base de dados - Pelotas - Março de 2021.xlsx]Evolução Mensal'!$K$3;'[Base de dados - Pelotas - Março de 2021.xlsx]Evolução Mensal'!$P$3;'[Base de dados - Pelotas - Março de 2021.xlsx]Evolução Mensal'!$U$3;'[Base de dados - Pelotas - Março de 2021.xlsx]Evolução Mensal'!$Z$3;'[Base de dados - Pelotas - Março de 2021.xlsx]Evolução Mensal'!$AE$3;'[Base de dados - Pelotas - Março de 2021.xlsx]Evolução Mensal'!$AJ$3;'[Base de dados - Pelotas - Março de 2021.xlsx]Evolução Mensal'!$AO$3;'[Base de dados - Pelotas - Março de 2021.xlsx]Evolução Mensal'!$AT$3;'[Base de dados - Pelotas - Março de 2021.xlsx]Evolução Mensal'!$AY$3;'[Base de dados - Pelotas - Março de 2021.xlsx]Evolução Mensal'!$BD$3;'[Base de dados - Pelotas - Março de 2021.xlsx]Evolução Mensal'!$BI$3;'[Base de dados - Pelotas - Março de 2021.xlsx]Evolução Mensal'!$BN$3</c:f>
              <c:strCache>
                <c:ptCount val="13"/>
                <c:pt idx="0">
                  <c:v>Março/2020</c:v>
                </c:pt>
                <c:pt idx="1">
                  <c:v>Abril/2020</c:v>
                </c:pt>
                <c:pt idx="2">
                  <c:v>Maio/2020</c:v>
                </c:pt>
                <c:pt idx="3">
                  <c:v>Junho/2020</c:v>
                </c:pt>
                <c:pt idx="4">
                  <c:v>Julho/2020</c:v>
                </c:pt>
                <c:pt idx="5">
                  <c:v>Agosto/2020</c:v>
                </c:pt>
                <c:pt idx="6">
                  <c:v>Setembro/2020</c:v>
                </c:pt>
                <c:pt idx="7">
                  <c:v>Outubro/2020</c:v>
                </c:pt>
                <c:pt idx="8">
                  <c:v>Novembro/2020</c:v>
                </c:pt>
                <c:pt idx="9">
                  <c:v>Dezembro/2020</c:v>
                </c:pt>
                <c:pt idx="10">
                  <c:v>Janeiro/2021</c:v>
                </c:pt>
                <c:pt idx="11">
                  <c:v>Fevereiro/2021</c:v>
                </c:pt>
                <c:pt idx="12">
                  <c:v>Março/2021</c:v>
                </c:pt>
              </c:strCache>
            </c:strRef>
          </c:cat>
          <c:val>
            <c:numRef>
              <c:f>'[Base de dados - Pelotas - Março de 2021.xlsx]Evolução Mensal'!$F$5;'[Base de dados - Pelotas - Março de 2021.xlsx]Evolução Mensal'!$K$5;'[Base de dados - Pelotas - Março de 2021.xlsx]Evolução Mensal'!$P$5;'[Base de dados - Pelotas - Março de 2021.xlsx]Evolução Mensal'!$U$5;'[Base de dados - Pelotas - Março de 2021.xlsx]Evolução Mensal'!$Z$5;'[Base de dados - Pelotas - Março de 2021.xlsx]Evolução Mensal'!$AE$5;'[Base de dados - Pelotas - Março de 2021.xlsx]Evolução Mensal'!$AJ$5;'[Base de dados - Pelotas - Março de 2021.xlsx]Evolução Mensal'!$AO$5;'[Base de dados - Pelotas - Março de 2021.xlsx]Evolução Mensal'!$AT$5;'[Base de dados - Pelotas - Março de 2021.xlsx]Evolução Mensal'!$AY$5;'[Base de dados - Pelotas - Março de 2021.xlsx]Evolução Mensal'!$BD$5;'[Base de dados - Pelotas - Março de 2021.xlsx]Evolução Mensal'!$BI$5;'[Base de dados - Pelotas - Março de 2021.xlsx]Evolução Mensal'!$BN$5</c:f>
              <c:numCache>
                <c:formatCode>#,##0</c:formatCode>
                <c:ptCount val="13"/>
                <c:pt idx="0">
                  <c:v>59473</c:v>
                </c:pt>
                <c:pt idx="1">
                  <c:v>57956</c:v>
                </c:pt>
                <c:pt idx="2">
                  <c:v>57130</c:v>
                </c:pt>
                <c:pt idx="3">
                  <c:v>57059</c:v>
                </c:pt>
                <c:pt idx="4">
                  <c:v>57135</c:v>
                </c:pt>
                <c:pt idx="5">
                  <c:v>57364</c:v>
                </c:pt>
                <c:pt idx="6">
                  <c:v>57729</c:v>
                </c:pt>
                <c:pt idx="7">
                  <c:v>58213</c:v>
                </c:pt>
                <c:pt idx="8">
                  <c:v>59657</c:v>
                </c:pt>
                <c:pt idx="9">
                  <c:v>59318</c:v>
                </c:pt>
                <c:pt idx="10">
                  <c:v>58897</c:v>
                </c:pt>
                <c:pt idx="11">
                  <c:v>59539</c:v>
                </c:pt>
                <c:pt idx="12">
                  <c:v>59918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973-4987-B699-7CBE331422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9725184"/>
        <c:axId val="130731008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932544"/>
        <c:axId val="15593100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3973-4987-B699-7CBE33142275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3973-4987-B699-7CBE33142275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3973-4987-B699-7CBE33142275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1-3973-4987-B699-7CBE33142275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2-3973-4987-B699-7CBE33142275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3-3973-4987-B699-7CBE33142275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4-3973-4987-B699-7CBE33142275}"/>
                  </c:ext>
                </c:extLst>
              </c15:ser>
            </c15:filteredLineSeries>
          </c:ext>
        </c:extLst>
      </c:lineChart>
      <c:catAx>
        <c:axId val="1297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 b="1"/>
            </a:pPr>
            <a:endParaRPr lang="pt-BR"/>
          </a:p>
        </c:txPr>
        <c:crossAx val="130731008"/>
        <c:crosses val="autoZero"/>
        <c:auto val="1"/>
        <c:lblAlgn val="ctr"/>
        <c:lblOffset val="100"/>
        <c:noMultiLvlLbl val="0"/>
      </c:catAx>
      <c:valAx>
        <c:axId val="13073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pt-BR"/>
          </a:p>
        </c:txPr>
        <c:crossAx val="129725184"/>
        <c:crosses val="autoZero"/>
        <c:crossBetween val="between"/>
      </c:valAx>
      <c:valAx>
        <c:axId val="1559310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55932544"/>
        <c:crosses val="max"/>
        <c:crossBetween val="between"/>
      </c:valAx>
      <c:catAx>
        <c:axId val="155932544"/>
        <c:scaling>
          <c:orientation val="minMax"/>
        </c:scaling>
        <c:delete val="1"/>
        <c:axPos val="b"/>
        <c:majorTickMark val="out"/>
        <c:minorTickMark val="none"/>
        <c:tickLblPos val="nextTo"/>
        <c:crossAx val="155931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por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Pelotas, </a:t>
            </a:r>
            <a:r>
              <a:rPr lang="en-US" sz="1800" b="1" dirty="0" err="1"/>
              <a:t>março</a:t>
            </a:r>
            <a:r>
              <a:rPr lang="en-US" sz="1800" b="1" dirty="0"/>
              <a:t>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696377055771161E-2"/>
          <c:y val="0.13730373013841615"/>
          <c:w val="0.92193846515288302"/>
          <c:h val="0.79514858963015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2021.xlsx]PELOTAS-SETORES'!$C$5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'PELOTAS-SETORES'!$C$7:$C$15</c:f>
              <c:numCache>
                <c:formatCode>#,##0</c:formatCode>
                <c:ptCount val="5"/>
                <c:pt idx="0">
                  <c:v>7</c:v>
                </c:pt>
                <c:pt idx="1">
                  <c:v>347</c:v>
                </c:pt>
                <c:pt idx="2">
                  <c:v>378</c:v>
                </c:pt>
                <c:pt idx="3">
                  <c:v>554</c:v>
                </c:pt>
                <c:pt idx="4">
                  <c:v>828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Pelotas - Março de 2021.xlsx]PELOTAS-SETORES'!$D$5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'PELOTAS-SETORES'!$D$7:$D$15</c:f>
              <c:numCache>
                <c:formatCode>#,##0</c:formatCode>
                <c:ptCount val="5"/>
                <c:pt idx="0">
                  <c:v>4</c:v>
                </c:pt>
                <c:pt idx="1">
                  <c:v>214</c:v>
                </c:pt>
                <c:pt idx="2">
                  <c:v>261</c:v>
                </c:pt>
                <c:pt idx="3">
                  <c:v>605</c:v>
                </c:pt>
                <c:pt idx="4">
                  <c:v>651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Pelotas - Março de 2021.xlsx]PELOTAS-SETORES'!$E$5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'PELOTAS-SETORES'!$E$7:$E$15</c:f>
              <c:numCache>
                <c:formatCode>#,##0_ ;[Red]\-#,##0\ </c:formatCode>
                <c:ptCount val="5"/>
                <c:pt idx="0">
                  <c:v>3</c:v>
                </c:pt>
                <c:pt idx="1">
                  <c:v>133</c:v>
                </c:pt>
                <c:pt idx="2">
                  <c:v>117</c:v>
                </c:pt>
                <c:pt idx="3">
                  <c:v>-51</c:v>
                </c:pt>
                <c:pt idx="4">
                  <c:v>177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008960"/>
        <c:axId val="128010496"/>
      </c:barChart>
      <c:catAx>
        <c:axId val="1280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010496"/>
        <c:crosses val="autoZero"/>
        <c:auto val="1"/>
        <c:lblAlgn val="ctr"/>
        <c:lblOffset val="100"/>
        <c:noMultiLvlLbl val="0"/>
      </c:catAx>
      <c:valAx>
        <c:axId val="12801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00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3924307509154389E-2"/>
          <c:y val="0.15692502642725564"/>
          <c:w val="0.24321213835864058"/>
          <c:h val="0.25171510175412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por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Pelotas, </a:t>
            </a:r>
            <a:r>
              <a:rPr lang="en-US" sz="1800" b="1" dirty="0" err="1"/>
              <a:t>acumulado</a:t>
            </a:r>
            <a:r>
              <a:rPr lang="en-US" sz="1800" b="1" dirty="0"/>
              <a:t> do </a:t>
            </a:r>
            <a:r>
              <a:rPr lang="en-US" sz="1800" b="1" dirty="0" err="1"/>
              <a:t>ano</a:t>
            </a:r>
            <a:r>
              <a:rPr lang="en-US" sz="1800" b="1" dirty="0"/>
              <a:t>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189115497072667E-2"/>
          <c:y val="0.19721055701370663"/>
          <c:w val="0.91601183870113789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Pelotas - Março de 2021.xlsx]PELOTAS-SETORES'!$G$5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1.9810692727346882E-2"/>
                  <c:y val="-6.6753182996755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B2-48EE-B6B8-37833310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'PELOTAS-SETORES'!$G$7:$G$15</c:f>
              <c:numCache>
                <c:formatCode>#,##0</c:formatCode>
                <c:ptCount val="5"/>
                <c:pt idx="0">
                  <c:v>16</c:v>
                </c:pt>
                <c:pt idx="1">
                  <c:v>884</c:v>
                </c:pt>
                <c:pt idx="2">
                  <c:v>1081</c:v>
                </c:pt>
                <c:pt idx="3">
                  <c:v>1726</c:v>
                </c:pt>
                <c:pt idx="4">
                  <c:v>2527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DDF-42D0-9E00-5ED9D2B62F3E}"/>
            </c:ext>
          </c:extLst>
        </c:ser>
        <c:ser>
          <c:idx val="1"/>
          <c:order val="1"/>
          <c:tx>
            <c:strRef>
              <c:f>'[Base de dados - Pelotas - Março de 2021.xlsx]PELOTAS-SETORES'!$H$5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1653348663145104E-2"/>
                  <c:y val="-1.11255304994592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B2-48EE-B6B8-37833310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'PELOTAS-SETORES'!$H$7:$H$15</c:f>
              <c:numCache>
                <c:formatCode>#,##0</c:formatCode>
                <c:ptCount val="5"/>
                <c:pt idx="0">
                  <c:v>25</c:v>
                </c:pt>
                <c:pt idx="1">
                  <c:v>1202</c:v>
                </c:pt>
                <c:pt idx="2">
                  <c:v>722</c:v>
                </c:pt>
                <c:pt idx="3">
                  <c:v>1872</c:v>
                </c:pt>
                <c:pt idx="4">
                  <c:v>1813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DDF-42D0-9E00-5ED9D2B62F3E}"/>
            </c:ext>
          </c:extLst>
        </c:ser>
        <c:ser>
          <c:idx val="2"/>
          <c:order val="2"/>
          <c:tx>
            <c:strRef>
              <c:f>'[Base de dados - Pelotas - Março de 2021.xlsx]PELOTAS-SETORES'!$I$5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'PELOTAS-SETORES'!$I$7:$I$15</c:f>
              <c:numCache>
                <c:formatCode>#,##0_ ;[Red]\-#,##0\ </c:formatCode>
                <c:ptCount val="5"/>
                <c:pt idx="0">
                  <c:v>-9</c:v>
                </c:pt>
                <c:pt idx="1">
                  <c:v>-318</c:v>
                </c:pt>
                <c:pt idx="2">
                  <c:v>359</c:v>
                </c:pt>
                <c:pt idx="3">
                  <c:v>-146</c:v>
                </c:pt>
                <c:pt idx="4">
                  <c:v>714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DDF-42D0-9E00-5ED9D2B62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278912"/>
        <c:axId val="129729664"/>
      </c:barChart>
      <c:catAx>
        <c:axId val="12827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729664"/>
        <c:crosses val="autoZero"/>
        <c:auto val="1"/>
        <c:lblAlgn val="ctr"/>
        <c:lblOffset val="100"/>
        <c:noMultiLvlLbl val="0"/>
      </c:catAx>
      <c:valAx>
        <c:axId val="12972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27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1641617319628879E-2"/>
          <c:y val="0.17247725967846689"/>
          <c:w val="0.24733801271866657"/>
          <c:h val="0.24058127480358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2021</a:t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Abril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março (+379  vínculos), foi puxado principalmente pelo setor de serviços (+177</a:t>
            </a:r>
            <a:r>
              <a:rPr lang="pt-BR" sz="3200" b="1" dirty="0"/>
              <a:t> </a:t>
            </a:r>
            <a:r>
              <a:rPr lang="pt-BR" sz="3200" dirty="0"/>
              <a:t>vínculos), seguido pela indústria (+133 vínculos) e pela construção civil (+117</a:t>
            </a:r>
            <a:r>
              <a:rPr lang="pt-BR" sz="3200" b="1" dirty="0"/>
              <a:t> </a:t>
            </a:r>
            <a:r>
              <a:rPr lang="pt-BR" sz="3200" dirty="0"/>
              <a:t>vínculos). A agropecuária (+3 vínculos) também apresentou desempenho positivo. O comércio (-51 vínculos) foi o único setor a apresentar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650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771206"/>
              </p:ext>
            </p:extLst>
          </p:nvPr>
        </p:nvGraphicFramePr>
        <p:xfrm>
          <a:off x="625151" y="615819"/>
          <a:ext cx="10926147" cy="571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(+600 vínculos), foi puxado principalmente pelo setor de serviços (+714 vínculos), seguido pela construção civil (+359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b="1" dirty="0"/>
              <a:t>-</a:t>
            </a:r>
            <a:r>
              <a:rPr lang="pt-BR" sz="3200" dirty="0"/>
              <a:t>318</a:t>
            </a:r>
            <a:r>
              <a:rPr lang="pt-BR" sz="3200" b="1" dirty="0"/>
              <a:t> </a:t>
            </a:r>
            <a:r>
              <a:rPr lang="pt-BR" sz="3200" dirty="0"/>
              <a:t>vínculos), o comércio (</a:t>
            </a:r>
            <a:r>
              <a:rPr lang="pt-BR" sz="3200" b="1" dirty="0"/>
              <a:t>-</a:t>
            </a:r>
            <a:r>
              <a:rPr lang="pt-BR" sz="3200" dirty="0"/>
              <a:t>146</a:t>
            </a:r>
            <a:r>
              <a:rPr lang="pt-BR" sz="3200" b="1" dirty="0"/>
              <a:t> </a:t>
            </a:r>
            <a:r>
              <a:rPr lang="pt-BR" sz="3200" dirty="0"/>
              <a:t>vínculos) e a agropecuária (-9 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097387F-A46A-4F84-B870-77929B2D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301923"/>
              </p:ext>
            </p:extLst>
          </p:nvPr>
        </p:nvGraphicFramePr>
        <p:xfrm>
          <a:off x="653143" y="578497"/>
          <a:ext cx="10898155" cy="570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(+445 vínculos), foi puxado principalmente pela construção civil (+466 vínculos). O setor de serviços (+99 vínculos) e a indústria (+88 vínculos) também apresentaram saldos positivos. O comércio (-170</a:t>
            </a:r>
            <a:r>
              <a:rPr lang="pt-BR" sz="3200" b="1" dirty="0"/>
              <a:t> </a:t>
            </a:r>
            <a:r>
              <a:rPr lang="pt-BR" sz="3200" dirty="0"/>
              <a:t>vínculos) e a agropecuária (-38 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422936"/>
              </p:ext>
            </p:extLst>
          </p:nvPr>
        </p:nvGraphicFramePr>
        <p:xfrm>
          <a:off x="615819" y="615819"/>
          <a:ext cx="10954140" cy="5670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b="1" dirty="0"/>
              <a:t>Pedro Henrique </a:t>
            </a:r>
            <a:r>
              <a:rPr lang="pt-BR" b="1" dirty="0" err="1"/>
              <a:t>Guatura</a:t>
            </a:r>
            <a:r>
              <a:rPr lang="pt-BR" b="1" dirty="0"/>
              <a:t> Darlan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2021 ocorreram, em Pelotas, 2.114 admissões e 1.735 desligamentos, resultando em um saldo de +379 vínculos formais de emprego celetista. Com isso, a taxa de variação do emprego formal foi de +0,64%, com o estoque passando de 59.539 vínculos, em fevereiro, para 59.918 vínculos, em março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19387"/>
              </p:ext>
            </p:extLst>
          </p:nvPr>
        </p:nvGraphicFramePr>
        <p:xfrm>
          <a:off x="653143" y="597160"/>
          <a:ext cx="10823510" cy="570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6.234  admissões e 5.634 desligamentos, o que resultou em um saldo de +600 vínculos formais de emprego. Nesse período, o estoque passou de 59.318 vínculos, em dezembro de 2020, para 59.918 vínculos, em março de 2021, o que corresponde a uma taxa de variação de +1,01%.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776754"/>
              </p:ext>
            </p:extLst>
          </p:nvPr>
        </p:nvGraphicFramePr>
        <p:xfrm>
          <a:off x="671804" y="643811"/>
          <a:ext cx="10879494" cy="5626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20.555 admissões e 20.110 desligamentos, o que resultou em um saldo de +445 vínculos formais de emprego. Nesse período, o estoque passou de 59.473 vínculos, em março de 2020, para 59.918 vínculos, em março de 2021, o que corresponde a uma taxa de variação de +0,75%.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6503" y="62883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59351"/>
              </p:ext>
            </p:extLst>
          </p:nvPr>
        </p:nvGraphicFramePr>
        <p:xfrm>
          <a:off x="615819" y="597158"/>
          <a:ext cx="10954139" cy="569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17367" y="62795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128698"/>
              </p:ext>
            </p:extLst>
          </p:nvPr>
        </p:nvGraphicFramePr>
        <p:xfrm>
          <a:off x="615820" y="578498"/>
          <a:ext cx="10954139" cy="571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167675"/>
              </p:ext>
            </p:extLst>
          </p:nvPr>
        </p:nvGraphicFramePr>
        <p:xfrm>
          <a:off x="653142" y="597159"/>
          <a:ext cx="10898155" cy="569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928</Words>
  <Application>Microsoft Office PowerPoint</Application>
  <PresentationFormat>Widescreen</PresentationFormat>
  <Paragraphs>86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2021 A conjuntura do emprego em Pelotas-RS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março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2021-05-03T13:23:15Z</dcterms:modified>
</cp:coreProperties>
</file>