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notesSlides/notesSlide8.xml" ContentType="application/vnd.openxmlformats-officedocument.presentationml.notesSlide+xml"/>
  <Override PartName="/ppt/charts/chart5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6.xml" ContentType="application/vnd.openxmlformats-officedocument.drawingml.chart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8.xml" ContentType="application/vnd.openxmlformats-officedocument.drawingml.char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14" r:id="rId1"/>
  </p:sldMasterIdLst>
  <p:notesMasterIdLst>
    <p:notesMasterId r:id="rId19"/>
  </p:notesMasterIdLst>
  <p:sldIdLst>
    <p:sldId id="256" r:id="rId2"/>
    <p:sldId id="257" r:id="rId3"/>
    <p:sldId id="295" r:id="rId4"/>
    <p:sldId id="313" r:id="rId5"/>
    <p:sldId id="314" r:id="rId6"/>
    <p:sldId id="294" r:id="rId7"/>
    <p:sldId id="319" r:id="rId8"/>
    <p:sldId id="298" r:id="rId9"/>
    <p:sldId id="318" r:id="rId10"/>
    <p:sldId id="315" r:id="rId11"/>
    <p:sldId id="305" r:id="rId12"/>
    <p:sldId id="321" r:id="rId13"/>
    <p:sldId id="316" r:id="rId14"/>
    <p:sldId id="322" r:id="rId15"/>
    <p:sldId id="323" r:id="rId16"/>
    <p:sldId id="276" r:id="rId17"/>
    <p:sldId id="277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ADFF"/>
    <a:srgbClr val="FFFC2C"/>
    <a:srgbClr val="F0F0F0"/>
    <a:srgbClr val="FFFF43"/>
    <a:srgbClr val="FD2B4E"/>
    <a:srgbClr val="FFCC99"/>
    <a:srgbClr val="F6E4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49" autoAdjust="0"/>
    <p:restoredTop sz="96980" autoAdjust="0"/>
  </p:normalViewPr>
  <p:slideViewPr>
    <p:cSldViewPr snapToGrid="0">
      <p:cViewPr varScale="1">
        <p:scale>
          <a:sx n="82" d="100"/>
          <a:sy n="82" d="100"/>
        </p:scale>
        <p:origin x="806" y="6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60" y="252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edro\OneDrive\&#193;rea%20de%20Trabalho\Boletins%20de%20fevereiro\Base%20de%20dados%20-%20Rio%20Grande%20-%20Fevereiro%20de%202021%20(1)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about:blank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en-US" sz="2000" b="1"/>
              <a:t>Movimentação do emprego formal celetista, admissões, desligamentos e saldo, Rio Grande,  Fevereiro de 2021.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9.1983814523184604E-2"/>
          <c:y val="0.19721055701370663"/>
          <c:w val="0.863571741032371"/>
          <c:h val="0.73446567168380095"/>
        </c:manualLayout>
      </c:layout>
      <c:barChart>
        <c:barDir val="col"/>
        <c:grouping val="clustered"/>
        <c:varyColors val="0"/>
        <c:ser>
          <c:idx val="0"/>
          <c:order val="0"/>
          <c:tx>
            <c:v>Admissões</c:v>
          </c:tx>
          <c:spPr>
            <a:solidFill>
              <a:srgbClr val="00B050"/>
            </a:solidFill>
            <a:ln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2000" b="1"/>
                  </a:pPr>
                  <a:endParaRPr lang="pt-B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EA6F-4031-9A41-DC5B405DA16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'[Base de dados - Rio Grande - Fevereiro de 2021 (revisado).xlsx]Evolução Mensal'!$BM$9</c:f>
              <c:numCache>
                <c:formatCode>#,##0</c:formatCode>
                <c:ptCount val="1"/>
                <c:pt idx="0">
                  <c:v>1212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75E-4816-B770-1A227154E09E}"/>
            </c:ext>
          </c:extLst>
        </c:ser>
        <c:ser>
          <c:idx val="1"/>
          <c:order val="1"/>
          <c:tx>
            <c:v>Desligamentos</c:v>
          </c:tx>
          <c:spPr>
            <a:solidFill>
              <a:srgbClr val="FF0000"/>
            </a:solidFill>
            <a:ln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'[Base de dados - Rio Grande - Fevereiro de 2021 (revisado).xlsx]Evolução Mensal'!$BN$9</c:f>
              <c:numCache>
                <c:formatCode>#,##0</c:formatCode>
                <c:ptCount val="1"/>
                <c:pt idx="0">
                  <c:v>1079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75E-4816-B770-1A227154E09E}"/>
            </c:ext>
          </c:extLst>
        </c:ser>
        <c:ser>
          <c:idx val="2"/>
          <c:order val="2"/>
          <c:tx>
            <c:v>Saldo</c:v>
          </c:tx>
          <c:spPr>
            <a:solidFill>
              <a:srgbClr val="FFFF00"/>
            </a:solidFill>
            <a:ln>
              <a:solidFill>
                <a:srgbClr val="3A3838"/>
              </a:solidFill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'[Base de dados - Rio Grande - Fevereiro de 2021 (revisado).xlsx]Evolução Mensal'!$BO$9</c:f>
              <c:numCache>
                <c:formatCode>#,##0_ ;[Red]\-#,##0\ </c:formatCode>
                <c:ptCount val="1"/>
                <c:pt idx="0">
                  <c:v>133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75E-4816-B770-1A227154E09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24195328"/>
        <c:axId val="224196864"/>
      </c:barChart>
      <c:catAx>
        <c:axId val="22419532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24196864"/>
        <c:crosses val="autoZero"/>
        <c:auto val="1"/>
        <c:lblAlgn val="ctr"/>
        <c:lblOffset val="100"/>
        <c:noMultiLvlLbl val="0"/>
      </c:catAx>
      <c:valAx>
        <c:axId val="224196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24195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0974532099424614"/>
          <c:y val="0.18679749279310254"/>
          <c:w val="0.23398451750507451"/>
          <c:h val="0.2311310485072627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12700" cap="flat" cmpd="sng" algn="ctr">
      <a:solidFill>
        <a:schemeClr val="dk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en-US" sz="2000" b="1" dirty="0" err="1"/>
              <a:t>Movimentação</a:t>
            </a:r>
            <a:r>
              <a:rPr lang="en-US" sz="2000" b="1" dirty="0"/>
              <a:t> do </a:t>
            </a:r>
            <a:r>
              <a:rPr lang="en-US" sz="2000" b="1" dirty="0" err="1"/>
              <a:t>emprego</a:t>
            </a:r>
            <a:r>
              <a:rPr lang="en-US" sz="2000" b="1" dirty="0"/>
              <a:t> formal </a:t>
            </a:r>
            <a:r>
              <a:rPr lang="en-US" sz="2000" b="1" dirty="0" err="1"/>
              <a:t>celetista</a:t>
            </a:r>
            <a:r>
              <a:rPr lang="en-US" sz="2000" b="1" dirty="0"/>
              <a:t>, </a:t>
            </a:r>
            <a:r>
              <a:rPr lang="en-US" sz="2000" b="1" dirty="0" err="1"/>
              <a:t>admissões</a:t>
            </a:r>
            <a:r>
              <a:rPr lang="en-US" sz="2000" b="1" dirty="0"/>
              <a:t>, </a:t>
            </a:r>
            <a:r>
              <a:rPr lang="en-US" sz="2000" b="1" dirty="0" err="1"/>
              <a:t>desligamentos</a:t>
            </a:r>
            <a:r>
              <a:rPr lang="en-US" sz="2000" b="1" dirty="0"/>
              <a:t> e </a:t>
            </a:r>
            <a:r>
              <a:rPr lang="en-US" sz="2000" b="1" dirty="0" err="1"/>
              <a:t>saldo</a:t>
            </a:r>
            <a:r>
              <a:rPr lang="en-US" sz="2000" b="1" dirty="0"/>
              <a:t>, Rio Grande, </a:t>
            </a:r>
            <a:r>
              <a:rPr lang="en-US" sz="2000" b="1" dirty="0" err="1"/>
              <a:t>acumulado</a:t>
            </a:r>
            <a:r>
              <a:rPr lang="en-US" sz="2000" b="1" dirty="0"/>
              <a:t> do </a:t>
            </a:r>
            <a:r>
              <a:rPr lang="en-US" sz="2000" b="1" dirty="0" err="1"/>
              <a:t>ano</a:t>
            </a:r>
            <a:r>
              <a:rPr lang="en-US" sz="2000" b="1" dirty="0"/>
              <a:t> </a:t>
            </a:r>
            <a:r>
              <a:rPr lang="en-US" sz="2000" b="1" baseline="0" dirty="0"/>
              <a:t>de 2021</a:t>
            </a:r>
            <a:r>
              <a:rPr lang="en-US" sz="2000" b="1" dirty="0"/>
              <a:t>.</a:t>
            </a:r>
          </a:p>
        </c:rich>
      </c:tx>
      <c:layout>
        <c:manualLayout>
          <c:xMode val="edge"/>
          <c:yMode val="edge"/>
          <c:x val="0.10766236526575935"/>
          <c:y val="2.5517431218467387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9.1983814523184604E-2"/>
          <c:y val="0.19721055701370663"/>
          <c:w val="0.863571741032371"/>
          <c:h val="0.777361111111111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'[Base de dados - Rio Grande - Fevereiro de 2021 (revisado).xlsx]Evolução Mensal'!$BQ$4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bg2">
                    <a:lumMod val="2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4B9-478D-A94F-7C44003A675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'[Base de dados - Rio Grande - Fevereiro de 2021 (revisado).xlsx]Evolução Mensal'!$BQ$9</c:f>
              <c:numCache>
                <c:formatCode>#,##0</c:formatCode>
                <c:ptCount val="1"/>
                <c:pt idx="0">
                  <c:v>2407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AA-7440-8188-391BFF72A0C0}"/>
            </c:ext>
          </c:extLst>
        </c:ser>
        <c:ser>
          <c:idx val="1"/>
          <c:order val="1"/>
          <c:tx>
            <c:strRef>
              <c:f>'[Base de dados - Rio Grande - Fevereiro de 2021 (revisado).xlsx]Evolução Mensal'!$BR$4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bg2">
                  <a:lumMod val="25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'[Base de dados - Rio Grande - Fevereiro de 2021 (revisado).xlsx]Evolução Mensal'!$BR$9</c:f>
              <c:numCache>
                <c:formatCode>#,##0</c:formatCode>
                <c:ptCount val="1"/>
                <c:pt idx="0">
                  <c:v>2178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6AA-7440-8188-391BFF72A0C0}"/>
            </c:ext>
          </c:extLst>
        </c:ser>
        <c:ser>
          <c:idx val="2"/>
          <c:order val="2"/>
          <c:tx>
            <c:strRef>
              <c:f>'[Base de dados - Rio Grande - Fevereiro de 2021 (revisado).xlsx]Evolução Mensal'!$BS$4</c:f>
              <c:strCache>
                <c:ptCount val="1"/>
                <c:pt idx="0">
                  <c:v>Saldos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bg2">
                  <a:lumMod val="25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'[Base de dados - Rio Grande - Fevereiro de 2021 (revisado).xlsx]Evolução Mensal'!$BS$9</c:f>
              <c:numCache>
                <c:formatCode>#,##0_ ;[Red]\-#,##0\ </c:formatCode>
                <c:ptCount val="1"/>
                <c:pt idx="0">
                  <c:v>229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6AA-7440-8188-391BFF72A0C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31492608"/>
        <c:axId val="231514880"/>
      </c:barChart>
      <c:catAx>
        <c:axId val="23149260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31514880"/>
        <c:crosses val="autoZero"/>
        <c:auto val="1"/>
        <c:lblAlgn val="ctr"/>
        <c:lblOffset val="100"/>
        <c:noMultiLvlLbl val="0"/>
      </c:catAx>
      <c:valAx>
        <c:axId val="231514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314926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7948843555307148"/>
          <c:y val="0.22398826395661137"/>
          <c:w val="0.27481257431547568"/>
          <c:h val="0.2340744847029523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12700" cap="flat" cmpd="sng" algn="ctr">
      <a:solidFill>
        <a:schemeClr val="dk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en-US" sz="2000" b="1"/>
              <a:t>Movimentação do emprego formal celetista, admissões, desligamentos e saldo, Rio Grande, período</a:t>
            </a:r>
            <a:r>
              <a:rPr lang="en-US" sz="2000" b="1" baseline="0"/>
              <a:t> de doze meses.</a:t>
            </a:r>
            <a:endParaRPr lang="en-US" sz="2000" b="1"/>
          </a:p>
        </c:rich>
      </c:tx>
      <c:layout>
        <c:manualLayout>
          <c:xMode val="edge"/>
          <c:yMode val="edge"/>
          <c:x val="0.1545392644179959"/>
          <c:y val="1.3519046953317774E-2"/>
        </c:manualLayout>
      </c:layout>
      <c:overlay val="1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9.1983814523184604E-2"/>
          <c:y val="0.19721055701370663"/>
          <c:w val="0.863571741032371"/>
          <c:h val="0.777361111111111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'[Base de dados - Rio Grande - Fevereiro de 2021 (1).xlsx]Evolução Mensal'!$Y$13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dk1"/>
              </a:solidFill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6E20-4BDE-B4F8-74123C17BA9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'[Base de dados - Rio Grande - Fevereiro de 2021 (1).xlsx]Evolução Mensal'!$Z$13</c:f>
              <c:numCache>
                <c:formatCode>#,##0</c:formatCode>
                <c:ptCount val="1"/>
                <c:pt idx="0">
                  <c:v>12328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AA-7440-8188-391BFF72A0C0}"/>
            </c:ext>
          </c:extLst>
        </c:ser>
        <c:ser>
          <c:idx val="1"/>
          <c:order val="1"/>
          <c:tx>
            <c:strRef>
              <c:f>'[Base de dados - Rio Grande - Fevereiro de 2021 (1).xlsx]Evolução Mensal'!$BR$4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bg2">
                  <a:lumMod val="25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'[Base de dados - Rio Grande - Fevereiro de 2021 (1).xlsx]Evolução Mensal'!$Z$14</c:f>
              <c:numCache>
                <c:formatCode>#,##0_ ;[Red]\-#,##0\ </c:formatCode>
                <c:ptCount val="1"/>
                <c:pt idx="0">
                  <c:v>12757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6AA-7440-8188-391BFF72A0C0}"/>
            </c:ext>
          </c:extLst>
        </c:ser>
        <c:ser>
          <c:idx val="2"/>
          <c:order val="2"/>
          <c:tx>
            <c:strRef>
              <c:f>'[Base de dados - Rio Grande - Fevereiro de 2021 (1).xlsx]Evolução Mensal'!$BS$4</c:f>
              <c:strCache>
                <c:ptCount val="1"/>
                <c:pt idx="0">
                  <c:v>Saldos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bg2">
                  <a:lumMod val="25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'[Base de dados - Rio Grande - Fevereiro de 2021 (1).xlsx]Evolução Mensal'!$Z$15</c:f>
              <c:numCache>
                <c:formatCode>#,##0_ ;[Red]\-#,##0\ </c:formatCode>
                <c:ptCount val="1"/>
                <c:pt idx="0">
                  <c:v>-429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6AA-7440-8188-391BFF72A0C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24594560"/>
        <c:axId val="224608640"/>
      </c:barChart>
      <c:catAx>
        <c:axId val="22459456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24608640"/>
        <c:crosses val="autoZero"/>
        <c:auto val="1"/>
        <c:lblAlgn val="ctr"/>
        <c:lblOffset val="100"/>
        <c:noMultiLvlLbl val="0"/>
      </c:catAx>
      <c:valAx>
        <c:axId val="224608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245945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</c:legendEntry>
      <c:layout>
        <c:manualLayout>
          <c:xMode val="edge"/>
          <c:yMode val="edge"/>
          <c:x val="0.73315385807464939"/>
          <c:y val="0.20926437933381259"/>
          <c:w val="0.22865456794222236"/>
          <c:h val="0.2350183411951972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12700" cap="flat" cmpd="sng" algn="ctr">
      <a:solidFill>
        <a:schemeClr val="dk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en-US" sz="2000"/>
              <a:t>Evolução</a:t>
            </a:r>
            <a:r>
              <a:rPr lang="en-US" sz="2000" baseline="0"/>
              <a:t> mensal dos saldos de emprego formal celetista, Rio Grande, Fevereiro de 2020 a Fevereiro de 2021.</a:t>
            </a:r>
            <a:endParaRPr lang="en-US" sz="2000"/>
          </a:p>
        </c:rich>
      </c:tx>
      <c:layout>
        <c:manualLayout>
          <c:xMode val="edge"/>
          <c:yMode val="edge"/>
          <c:x val="0.1009059470943264"/>
          <c:y val="2.797550220347323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6.5773512230078893E-2"/>
          <c:y val="0.1683112773532327"/>
          <c:w val="0.91824563842486007"/>
          <c:h val="0.64584242217365373"/>
        </c:manualLayout>
      </c:layout>
      <c:barChart>
        <c:barDir val="col"/>
        <c:grouping val="clustered"/>
        <c:varyColors val="0"/>
        <c:ser>
          <c:idx val="0"/>
          <c:order val="0"/>
          <c:tx>
            <c:v>Saldos</c:v>
          </c:tx>
          <c:spPr>
            <a:ln w="15875">
              <a:solidFill>
                <a:schemeClr val="tx1">
                  <a:lumMod val="85000"/>
                  <a:lumOff val="15000"/>
                </a:schemeClr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 w="15875">
                <a:solidFill>
                  <a:schemeClr val="tx1">
                    <a:lumMod val="85000"/>
                    <a:lumOff val="15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1-337A-478F-A1A3-2C41E97E8238}"/>
              </c:ext>
            </c:extLst>
          </c:dPt>
          <c:dPt>
            <c:idx val="1"/>
            <c:invertIfNegative val="0"/>
            <c:bubble3D val="0"/>
            <c:spPr>
              <a:solidFill>
                <a:srgbClr val="0070C0"/>
              </a:solidFill>
              <a:ln w="15875">
                <a:solidFill>
                  <a:schemeClr val="tx1">
                    <a:lumMod val="85000"/>
                    <a:lumOff val="15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3-337A-478F-A1A3-2C41E97E8238}"/>
              </c:ext>
            </c:extLst>
          </c:dPt>
          <c:dPt>
            <c:idx val="2"/>
            <c:invertIfNegative val="0"/>
            <c:bubble3D val="0"/>
            <c:spPr>
              <a:solidFill>
                <a:srgbClr val="0070C0"/>
              </a:solidFill>
              <a:ln w="15875">
                <a:solidFill>
                  <a:schemeClr val="tx1">
                    <a:lumMod val="85000"/>
                    <a:lumOff val="15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5-337A-478F-A1A3-2C41E97E8238}"/>
              </c:ext>
            </c:extLst>
          </c:dPt>
          <c:dPt>
            <c:idx val="3"/>
            <c:invertIfNegative val="0"/>
            <c:bubble3D val="0"/>
            <c:spPr>
              <a:solidFill>
                <a:srgbClr val="0070C0"/>
              </a:solidFill>
              <a:ln w="15875">
                <a:solidFill>
                  <a:schemeClr val="tx1">
                    <a:lumMod val="85000"/>
                    <a:lumOff val="15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7-337A-478F-A1A3-2C41E97E8238}"/>
              </c:ext>
            </c:extLst>
          </c:dPt>
          <c:dPt>
            <c:idx val="4"/>
            <c:invertIfNegative val="0"/>
            <c:bubble3D val="0"/>
            <c:spPr>
              <a:solidFill>
                <a:srgbClr val="0070C0"/>
              </a:solidFill>
              <a:ln w="15875">
                <a:solidFill>
                  <a:schemeClr val="tx1">
                    <a:lumMod val="85000"/>
                    <a:lumOff val="15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9-337A-478F-A1A3-2C41E97E8238}"/>
              </c:ext>
            </c:extLst>
          </c:dPt>
          <c:dPt>
            <c:idx val="5"/>
            <c:invertIfNegative val="0"/>
            <c:bubble3D val="0"/>
            <c:spPr>
              <a:solidFill>
                <a:srgbClr val="0070C0"/>
              </a:solidFill>
              <a:ln w="15875">
                <a:solidFill>
                  <a:schemeClr val="tx1">
                    <a:lumMod val="85000"/>
                    <a:lumOff val="15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B-337A-478F-A1A3-2C41E97E8238}"/>
              </c:ext>
            </c:extLst>
          </c:dPt>
          <c:dPt>
            <c:idx val="6"/>
            <c:invertIfNegative val="0"/>
            <c:bubble3D val="0"/>
            <c:spPr>
              <a:solidFill>
                <a:srgbClr val="0070C0"/>
              </a:solidFill>
              <a:ln w="15875">
                <a:solidFill>
                  <a:schemeClr val="tx1">
                    <a:lumMod val="85000"/>
                    <a:lumOff val="15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D-337A-478F-A1A3-2C41E97E8238}"/>
              </c:ext>
            </c:extLst>
          </c:dPt>
          <c:dPt>
            <c:idx val="7"/>
            <c:invertIfNegative val="0"/>
            <c:bubble3D val="0"/>
            <c:spPr>
              <a:solidFill>
                <a:srgbClr val="0070C0"/>
              </a:solidFill>
              <a:ln w="15875">
                <a:solidFill>
                  <a:schemeClr val="tx1">
                    <a:lumMod val="85000"/>
                    <a:lumOff val="15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F-337A-478F-A1A3-2C41E97E8238}"/>
              </c:ext>
            </c:extLst>
          </c:dPt>
          <c:dPt>
            <c:idx val="8"/>
            <c:invertIfNegative val="0"/>
            <c:bubble3D val="0"/>
            <c:spPr>
              <a:solidFill>
                <a:srgbClr val="0070C0"/>
              </a:solidFill>
              <a:ln w="15875">
                <a:solidFill>
                  <a:schemeClr val="tx1">
                    <a:lumMod val="85000"/>
                    <a:lumOff val="15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11-337A-478F-A1A3-2C41E97E8238}"/>
              </c:ext>
            </c:extLst>
          </c:dPt>
          <c:dPt>
            <c:idx val="9"/>
            <c:invertIfNegative val="0"/>
            <c:bubble3D val="0"/>
            <c:spPr>
              <a:solidFill>
                <a:srgbClr val="0070C0"/>
              </a:solidFill>
              <a:ln w="15875">
                <a:solidFill>
                  <a:schemeClr val="tx1">
                    <a:lumMod val="85000"/>
                    <a:lumOff val="15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13-337A-478F-A1A3-2C41E97E8238}"/>
              </c:ext>
            </c:extLst>
          </c:dPt>
          <c:dPt>
            <c:idx val="10"/>
            <c:invertIfNegative val="0"/>
            <c:bubble3D val="0"/>
            <c:spPr>
              <a:solidFill>
                <a:srgbClr val="0070C0"/>
              </a:solidFill>
              <a:ln w="15875">
                <a:solidFill>
                  <a:schemeClr val="tx1">
                    <a:lumMod val="85000"/>
                    <a:lumOff val="15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15-337A-478F-A1A3-2C41E97E8238}"/>
              </c:ext>
            </c:extLst>
          </c:dPt>
          <c:dPt>
            <c:idx val="11"/>
            <c:invertIfNegative val="0"/>
            <c:bubble3D val="0"/>
            <c:spPr>
              <a:solidFill>
                <a:srgbClr val="00B050"/>
              </a:solidFill>
              <a:ln w="15875">
                <a:solidFill>
                  <a:schemeClr val="tx1">
                    <a:lumMod val="85000"/>
                    <a:lumOff val="15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17-337A-478F-A1A3-2C41E97E8238}"/>
              </c:ext>
            </c:extLst>
          </c:dPt>
          <c:dPt>
            <c:idx val="12"/>
            <c:invertIfNegative val="0"/>
            <c:bubble3D val="0"/>
            <c:spPr>
              <a:solidFill>
                <a:srgbClr val="00B050"/>
              </a:solidFill>
              <a:ln w="15875">
                <a:solidFill>
                  <a:schemeClr val="tx1">
                    <a:lumMod val="85000"/>
                    <a:lumOff val="15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19-337A-478F-A1A3-2C41E97E8238}"/>
              </c:ext>
            </c:extLst>
          </c:dPt>
          <c:dLbls>
            <c:dLbl>
              <c:idx val="4"/>
              <c:layout>
                <c:manualLayout>
                  <c:x val="0"/>
                  <c:y val="6.807929962589620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37A-478F-A1A3-2C41E97E823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'[Base de dados - Rio Grande - Fevereiro de 2021 (revisado).xlsx]Evolução Mensal'!$E$3;'[Base de dados - Rio Grande - Fevereiro de 2021 (revisado).xlsx]Evolução Mensal'!$I$3;'[Base de dados - Rio Grande - Fevereiro de 2021 (revisado).xlsx]Evolução Mensal'!$N$3;'[Base de dados - Rio Grande - Fevereiro de 2021 (revisado).xlsx]Evolução Mensal'!$S$3;'[Base de dados - Rio Grande - Fevereiro de 2021 (revisado).xlsx]Evolução Mensal'!$X$3;'[Base de dados - Rio Grande - Fevereiro de 2021 (revisado).xlsx]Evolução Mensal'!$AC$3;'[Base de dados - Rio Grande - Fevereiro de 2021 (revisado).xlsx]Evolução Mensal'!$AH$3;'[Base de dados - Rio Grande - Fevereiro de 2021 (revisado).xlsx]Evolução Mensal'!$AM$3;'[Base de dados - Rio Grande - Fevereiro de 2021 (revisado).xlsx]Evolução Mensal'!$AR$3;'[Base de dados - Rio Grande - Fevereiro de 2021 (revisado).xlsx]Evolução Mensal'!$AW$3;'[Base de dados - Rio Grande - Fevereiro de 2021 (revisado).xlsx]Evolução Mensal'!$BB$3;'[Base de dados - Rio Grande - Fevereiro de 2021 (revisado).xlsx]Evolução Mensal'!$BG$3;'[Base de dados - Rio Grande - Fevereiro de 2021 (revisado).xlsx]Evolução Mensal'!$BL$3</c:f>
              <c:strCache>
                <c:ptCount val="13"/>
                <c:pt idx="0">
                  <c:v>Fevereiro/2020</c:v>
                </c:pt>
                <c:pt idx="1">
                  <c:v>Março</c:v>
                </c:pt>
                <c:pt idx="2">
                  <c:v>Abril</c:v>
                </c:pt>
                <c:pt idx="3">
                  <c:v>Maio</c:v>
                </c:pt>
                <c:pt idx="4">
                  <c:v>Junho</c:v>
                </c:pt>
                <c:pt idx="5">
                  <c:v>Julho</c:v>
                </c:pt>
                <c:pt idx="6">
                  <c:v>Agosto</c:v>
                </c:pt>
                <c:pt idx="7">
                  <c:v>Setembro</c:v>
                </c:pt>
                <c:pt idx="8">
                  <c:v>Outubro</c:v>
                </c:pt>
                <c:pt idx="9">
                  <c:v>Novembro</c:v>
                </c:pt>
                <c:pt idx="10">
                  <c:v>Dezembro</c:v>
                </c:pt>
                <c:pt idx="11">
                  <c:v>Janeiro/2021</c:v>
                </c:pt>
                <c:pt idx="12">
                  <c:v>Fevereiro</c:v>
                </c:pt>
              </c:strCache>
            </c:strRef>
          </c:cat>
          <c:val>
            <c:numRef>
              <c:f>'[Base de dados - Rio Grande - Fevereiro de 2021 (revisado).xlsx]Evolução Mensal'!$H$9;'[Base de dados - Rio Grande - Fevereiro de 2021 (revisado).xlsx]Evolução Mensal'!$L$9;'[Base de dados - Rio Grande - Fevereiro de 2021 (revisado).xlsx]Evolução Mensal'!$Q$9;'[Base de dados - Rio Grande - Fevereiro de 2021 (revisado).xlsx]Evolução Mensal'!$V$9;'[Base de dados - Rio Grande - Fevereiro de 2021 (revisado).xlsx]Evolução Mensal'!$AA$9;'[Base de dados - Rio Grande - Fevereiro de 2021 (revisado).xlsx]Evolução Mensal'!$AF$9;'[Base de dados - Rio Grande - Fevereiro de 2021 (revisado).xlsx]Evolução Mensal'!$AK$9;'[Base de dados - Rio Grande - Fevereiro de 2021 (revisado).xlsx]Evolução Mensal'!$AP$9;'[Base de dados - Rio Grande - Fevereiro de 2021 (revisado).xlsx]Evolução Mensal'!$AU$9;'[Base de dados - Rio Grande - Fevereiro de 2021 (revisado).xlsx]Evolução Mensal'!$AZ$9;'[Base de dados - Rio Grande - Fevereiro de 2021 (revisado).xlsx]Evolução Mensal'!$BE$9;'[Base de dados - Rio Grande - Fevereiro de 2021 (revisado).xlsx]Evolução Mensal'!$BJ$9;'[Base de dados - Rio Grande - Fevereiro de 2021 (revisado).xlsx]Evolução Mensal'!$BO$9</c:f>
              <c:numCache>
                <c:formatCode>#,##0_ ;[Red]\-#,##0\ </c:formatCode>
                <c:ptCount val="13"/>
                <c:pt idx="0" formatCode="#,##0">
                  <c:v>99</c:v>
                </c:pt>
                <c:pt idx="1">
                  <c:v>-433</c:v>
                </c:pt>
                <c:pt idx="2">
                  <c:v>-827</c:v>
                </c:pt>
                <c:pt idx="3">
                  <c:v>-294</c:v>
                </c:pt>
                <c:pt idx="4">
                  <c:v>-13</c:v>
                </c:pt>
                <c:pt idx="5">
                  <c:v>122</c:v>
                </c:pt>
                <c:pt idx="6">
                  <c:v>183</c:v>
                </c:pt>
                <c:pt idx="7">
                  <c:v>260</c:v>
                </c:pt>
                <c:pt idx="8">
                  <c:v>255</c:v>
                </c:pt>
                <c:pt idx="9">
                  <c:v>164</c:v>
                </c:pt>
                <c:pt idx="10">
                  <c:v>-75</c:v>
                </c:pt>
                <c:pt idx="11">
                  <c:v>96</c:v>
                </c:pt>
                <c:pt idx="12">
                  <c:v>133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337A-478F-A1A3-2C41E97E823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24662272"/>
        <c:axId val="224678656"/>
      </c:barChart>
      <c:catAx>
        <c:axId val="2246622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txPr>
          <a:bodyPr anchor="b" anchorCtr="1"/>
          <a:lstStyle/>
          <a:p>
            <a:pPr>
              <a:defRPr sz="1200" b="1">
                <a:solidFill>
                  <a:schemeClr val="tx1"/>
                </a:solidFill>
              </a:defRPr>
            </a:pPr>
            <a:endParaRPr lang="pt-BR"/>
          </a:p>
        </c:txPr>
        <c:crossAx val="224678656"/>
        <c:crosses val="autoZero"/>
        <c:auto val="1"/>
        <c:lblAlgn val="ctr"/>
        <c:lblOffset val="100"/>
        <c:noMultiLvlLbl val="0"/>
      </c:catAx>
      <c:valAx>
        <c:axId val="224678656"/>
        <c:scaling>
          <c:orientation val="minMax"/>
          <c:max val="500"/>
          <c:min val="-1000"/>
        </c:scaling>
        <c:delete val="0"/>
        <c:axPos val="l"/>
        <c:majorGridlines>
          <c:spPr>
            <a:ln>
              <a:solidFill>
                <a:schemeClr val="bg2">
                  <a:lumMod val="25000"/>
                  <a:alpha val="29000"/>
                </a:schemeClr>
              </a:solidFill>
            </a:ln>
          </c:spPr>
        </c:majorGridlines>
        <c:minorGridlines>
          <c:spPr>
            <a:ln>
              <a:solidFill>
                <a:schemeClr val="bg2">
                  <a:lumMod val="25000"/>
                  <a:alpha val="9000"/>
                </a:schemeClr>
              </a:solidFill>
            </a:ln>
          </c:spPr>
        </c:minorGridlines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pt-BR"/>
          </a:p>
        </c:txPr>
        <c:crossAx val="224662272"/>
        <c:crosses val="autoZero"/>
        <c:crossBetween val="between"/>
      </c:valAx>
    </c:plotArea>
    <c:plotVisOnly val="1"/>
    <c:dispBlanksAs val="gap"/>
    <c:showDLblsOverMax val="0"/>
  </c:chart>
  <c:spPr>
    <a:solidFill>
      <a:schemeClr val="bg1"/>
    </a:solidFill>
  </c:spPr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000" b="1" i="0" baseline="0">
                <a:solidFill>
                  <a:schemeClr val="tx1"/>
                </a:solidFill>
                <a:effectLst/>
              </a:rPr>
              <a:t>Evolução mensal dos estoques do emprego formal celetista, Rio Grande, Fevereiro de 2020 a Fevereiro de 2021.</a:t>
            </a:r>
            <a:endParaRPr lang="pt-BR" sz="2000">
              <a:solidFill>
                <a:schemeClr val="tx1"/>
              </a:solidFill>
              <a:effectLst/>
            </a:endParaRPr>
          </a:p>
        </c:rich>
      </c:tx>
      <c:layout>
        <c:manualLayout>
          <c:xMode val="edge"/>
          <c:yMode val="edge"/>
          <c:x val="0.14064807823679573"/>
          <c:y val="1.8026325443427034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4.9429942832488402E-2"/>
          <c:y val="0.13823746850637397"/>
          <c:w val="0.92831841225326284"/>
          <c:h val="0.692066766402483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'[Base de dados - Rio Grande - Fevereiro de 2021 (revisado).xlsx]Evolução Mensal'!$I$4</c:f>
              <c:strCache>
                <c:ptCount val="1"/>
                <c:pt idx="0">
                  <c:v>Estoque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E3B1-4E1C-8A9F-529E60A65F64}"/>
              </c:ext>
            </c:extLst>
          </c:dPt>
          <c:dPt>
            <c:idx val="11"/>
            <c:invertIfNegative val="0"/>
            <c:bubble3D val="0"/>
            <c:spPr>
              <a:solidFill>
                <a:srgbClr val="00B050"/>
              </a:solidFill>
              <a:ln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0A45-4701-9F48-0DE2310B99D7}"/>
              </c:ext>
            </c:extLst>
          </c:dPt>
          <c:dPt>
            <c:idx val="12"/>
            <c:invertIfNegative val="0"/>
            <c:bubble3D val="0"/>
            <c:spPr>
              <a:solidFill>
                <a:srgbClr val="00B050"/>
              </a:solidFill>
              <a:ln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0A45-4701-9F48-0DE2310B99D7}"/>
              </c:ext>
            </c:extLst>
          </c:dPt>
          <c:dLbls>
            <c:dLbl>
              <c:idx val="1"/>
              <c:layout>
                <c:manualLayout>
                  <c:x val="-7.8817709532536511E-3"/>
                  <c:y val="-2.51177352636851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3B1-4E1C-8A9F-529E60A65F64}"/>
                </c:ext>
              </c:extLst>
            </c:dLbl>
            <c:dLbl>
              <c:idx val="2"/>
              <c:layout>
                <c:manualLayout>
                  <c:x val="0"/>
                  <c:y val="-1.25588676318425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3B1-4E1C-8A9F-529E60A65F6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'[Base de dados - Rio Grande - Fevereiro de 2021 (revisado).xlsx]Evolução Mensal'!$E$3;'[Base de dados - Rio Grande - Fevereiro de 2021 (revisado).xlsx]Evolução Mensal'!$I$3;'[Base de dados - Rio Grande - Fevereiro de 2021 (revisado).xlsx]Evolução Mensal'!$N$3;'[Base de dados - Rio Grande - Fevereiro de 2021 (revisado).xlsx]Evolução Mensal'!$S$3;'[Base de dados - Rio Grande - Fevereiro de 2021 (revisado).xlsx]Evolução Mensal'!$X$3;'[Base de dados - Rio Grande - Fevereiro de 2021 (revisado).xlsx]Evolução Mensal'!$AC$3;'[Base de dados - Rio Grande - Fevereiro de 2021 (revisado).xlsx]Evolução Mensal'!$AH$3;'[Base de dados - Rio Grande - Fevereiro de 2021 (revisado).xlsx]Evolução Mensal'!$AM$3;'[Base de dados - Rio Grande - Fevereiro de 2021 (revisado).xlsx]Evolução Mensal'!$AR$3;'[Base de dados - Rio Grande - Fevereiro de 2021 (revisado).xlsx]Evolução Mensal'!$AW$3;'[Base de dados - Rio Grande - Fevereiro de 2021 (revisado).xlsx]Evolução Mensal'!$BB$3;'[Base de dados - Rio Grande - Fevereiro de 2021 (revisado).xlsx]Evolução Mensal'!$BG$3;'[Base de dados - Rio Grande - Fevereiro de 2021 (revisado).xlsx]Evolução Mensal'!$BL$3</c:f>
              <c:strCache>
                <c:ptCount val="13"/>
                <c:pt idx="0">
                  <c:v>Fevereiro/2020</c:v>
                </c:pt>
                <c:pt idx="1">
                  <c:v>Março</c:v>
                </c:pt>
                <c:pt idx="2">
                  <c:v>Abril</c:v>
                </c:pt>
                <c:pt idx="3">
                  <c:v>Maio</c:v>
                </c:pt>
                <c:pt idx="4">
                  <c:v>Junho</c:v>
                </c:pt>
                <c:pt idx="5">
                  <c:v>Julho</c:v>
                </c:pt>
                <c:pt idx="6">
                  <c:v>Agosto</c:v>
                </c:pt>
                <c:pt idx="7">
                  <c:v>Setembro</c:v>
                </c:pt>
                <c:pt idx="8">
                  <c:v>Outubro</c:v>
                </c:pt>
                <c:pt idx="9">
                  <c:v>Novembro</c:v>
                </c:pt>
                <c:pt idx="10">
                  <c:v>Dezembro</c:v>
                </c:pt>
                <c:pt idx="11">
                  <c:v>Janeiro/2021</c:v>
                </c:pt>
                <c:pt idx="12">
                  <c:v>Fevereiro</c:v>
                </c:pt>
              </c:strCache>
            </c:strRef>
          </c:cat>
          <c:val>
            <c:numRef>
              <c:f>'[Base de dados - Rio Grande - Fevereiro de 2021 (revisado).xlsx]Evolução Mensal'!$E$9;'[Base de dados - Rio Grande - Fevereiro de 2021 (revisado).xlsx]Evolução Mensal'!$I$9;'[Base de dados - Rio Grande - Fevereiro de 2021 (revisado).xlsx]Evolução Mensal'!$N$9;'[Base de dados - Rio Grande - Fevereiro de 2021 (revisado).xlsx]Evolução Mensal'!$S$9;'[Base de dados - Rio Grande - Fevereiro de 2021 (revisado).xlsx]Evolução Mensal'!$X$9;'[Base de dados - Rio Grande - Fevereiro de 2021 (revisado).xlsx]Evolução Mensal'!$AC$9;'[Base de dados - Rio Grande - Fevereiro de 2021 (revisado).xlsx]Evolução Mensal'!$AH$9;'[Base de dados - Rio Grande - Fevereiro de 2021 (revisado).xlsx]Evolução Mensal'!$AM$9;'[Base de dados - Rio Grande - Fevereiro de 2021 (revisado).xlsx]Evolução Mensal'!$AR$9;'[Base de dados - Rio Grande - Fevereiro de 2021 (revisado).xlsx]Evolução Mensal'!$AW$9;'[Base de dados - Rio Grande - Fevereiro de 2021 (revisado).xlsx]Evolução Mensal'!$BB$9;'[Base de dados - Rio Grande - Fevereiro de 2021 (revisado).xlsx]Evolução Mensal'!$BG$9;'[Base de dados - Rio Grande - Fevereiro de 2021 (revisado).xlsx]Evolução Mensal'!$BL$9</c:f>
              <c:numCache>
                <c:formatCode>#,##0</c:formatCode>
                <c:ptCount val="13"/>
                <c:pt idx="0">
                  <c:v>37575</c:v>
                </c:pt>
                <c:pt idx="1">
                  <c:v>37142</c:v>
                </c:pt>
                <c:pt idx="2">
                  <c:v>36315</c:v>
                </c:pt>
                <c:pt idx="3">
                  <c:v>36021</c:v>
                </c:pt>
                <c:pt idx="4">
                  <c:v>36008</c:v>
                </c:pt>
                <c:pt idx="5">
                  <c:v>36130</c:v>
                </c:pt>
                <c:pt idx="6">
                  <c:v>36313</c:v>
                </c:pt>
                <c:pt idx="7">
                  <c:v>36573</c:v>
                </c:pt>
                <c:pt idx="8">
                  <c:v>36828</c:v>
                </c:pt>
                <c:pt idx="9">
                  <c:v>36992</c:v>
                </c:pt>
                <c:pt idx="10">
                  <c:v>36917</c:v>
                </c:pt>
                <c:pt idx="11">
                  <c:v>37013</c:v>
                </c:pt>
                <c:pt idx="12">
                  <c:v>37146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72-4E4F-9485-3E503BA9D46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231297408"/>
        <c:axId val="231298944"/>
      </c:barChart>
      <c:lineChart>
        <c:grouping val="standar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31310464"/>
        <c:axId val="231300480"/>
        <c:extLst>
          <c:ext xmlns:c15="http://schemas.microsoft.com/office/drawing/2012/chart" uri="{02D57815-91ED-43cb-92C2-25804820EDAC}">
            <c15:filteredLine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'Evolução Mensal'!$L$4</c15:sqref>
                        </c15:formulaRef>
                      </c:ext>
                    </c:extLst>
                    <c:strCache>
                      <c:ptCount val="1"/>
                      <c:pt idx="0">
                        <c:v>Saldos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pt-BR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('Evolução Mensal'!$E$3,'Evolução Mensal'!$I$3,'Evolução Mensal'!$N$3,'Evolução Mensal'!$S$3,'Evolução Mensal'!$X$3,'Evolução Mensal'!$AC$3,'Evolução Mensal'!$AH$3,'Evolução Mensal'!$AM$3,'Evolução Mensal'!$AR$3,'Evolução Mensal'!$AW$3,'Evolução Mensal'!$BB$3)</c15:sqref>
                        </c15:formulaRef>
                      </c:ext>
                    </c:extLst>
                    <c:strCache>
                      <c:ptCount val="11"/>
                      <c:pt idx="0">
                        <c:v>Fevereiro de 2020</c:v>
                      </c:pt>
                      <c:pt idx="1">
                        <c:v>Março</c:v>
                      </c:pt>
                      <c:pt idx="2">
                        <c:v>Abril</c:v>
                      </c:pt>
                      <c:pt idx="3">
                        <c:v>Maio</c:v>
                      </c:pt>
                      <c:pt idx="4">
                        <c:v>Junho</c:v>
                      </c:pt>
                      <c:pt idx="5">
                        <c:v>Julho</c:v>
                      </c:pt>
                      <c:pt idx="6">
                        <c:v>Agosto</c:v>
                      </c:pt>
                      <c:pt idx="7">
                        <c:v>Setembro</c:v>
                      </c:pt>
                      <c:pt idx="8">
                        <c:v>Outubro</c:v>
                      </c:pt>
                      <c:pt idx="9">
                        <c:v>Novembro</c:v>
                      </c:pt>
                      <c:pt idx="10">
                        <c:v>Dezembro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('Evolução Mensal'!$J$11,'Evolução Mensal'!$L$9,'Evolução Mensal'!$Q$9,'Evolução Mensal'!$V$9,'Evolução Mensal'!$AA$9,'Evolução Mensal'!$AF$9,'Evolução Mensal'!$AK$9,'Evolução Mensal'!$AP$9,'Evolução Mensal'!$AU$9,'Evolução Mensal'!$AZ$9,'Evolução Mensal'!$BE$9)</c15:sqref>
                        </c15:formulaRef>
                      </c:ext>
                    </c:extLst>
                    <c:numCache>
                      <c:formatCode>#,##0_ ;[Red]\-#,##0\ </c:formatCode>
                      <c:ptCount val="11"/>
                      <c:pt idx="1">
                        <c:v>-433</c:v>
                      </c:pt>
                      <c:pt idx="2">
                        <c:v>-827</c:v>
                      </c:pt>
                      <c:pt idx="3">
                        <c:v>-294</c:v>
                      </c:pt>
                      <c:pt idx="4">
                        <c:v>-13</c:v>
                      </c:pt>
                      <c:pt idx="5">
                        <c:v>122</c:v>
                      </c:pt>
                      <c:pt idx="6">
                        <c:v>183</c:v>
                      </c:pt>
                      <c:pt idx="7">
                        <c:v>260</c:v>
                      </c:pt>
                      <c:pt idx="8">
                        <c:v>255</c:v>
                      </c:pt>
                      <c:pt idx="9">
                        <c:v>164</c:v>
                      </c:pt>
                      <c:pt idx="10">
                        <c:v>-75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1-EF72-4E4F-9485-3E503BA9D468}"/>
                  </c:ext>
                </c:extLst>
              </c15:ser>
            </c15:filteredLineSeries>
          </c:ext>
        </c:extLst>
      </c:lineChart>
      <c:catAx>
        <c:axId val="231297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31298944"/>
        <c:crosses val="autoZero"/>
        <c:auto val="1"/>
        <c:lblAlgn val="ctr"/>
        <c:lblOffset val="100"/>
        <c:noMultiLvlLbl val="0"/>
      </c:catAx>
      <c:valAx>
        <c:axId val="2312989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31297408"/>
        <c:crosses val="autoZero"/>
        <c:crossBetween val="between"/>
      </c:valAx>
      <c:valAx>
        <c:axId val="231300480"/>
        <c:scaling>
          <c:orientation val="minMax"/>
        </c:scaling>
        <c:delete val="1"/>
        <c:axPos val="r"/>
        <c:numFmt formatCode="General" sourceLinked="1"/>
        <c:majorTickMark val="out"/>
        <c:minorTickMark val="none"/>
        <c:tickLblPos val="nextTo"/>
        <c:crossAx val="231310464"/>
        <c:crosses val="max"/>
        <c:crossBetween val="between"/>
      </c:valAx>
      <c:catAx>
        <c:axId val="23131046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3130048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en-US" sz="1800" b="1"/>
              <a:t>Movimentação do emprego formal celetista por setor da atividade econômica, admissões, desligamentos e saldos, Rio Grande, Fevereiro de 2021.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7.4570846554628437E-2"/>
          <c:y val="0.15752230057230893"/>
          <c:w val="0.88098464371058094"/>
          <c:h val="0.7751447525899097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'[Base de dados - Rio Grande - Fevereiro de 2021 (revisado).xlsx]Setores'!$C$5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Setores!$L$7:$L$15</c:f>
              <c:strCache>
                <c:ptCount val="5"/>
                <c:pt idx="0">
                  <c:v>Agropecuária</c:v>
                </c:pt>
                <c:pt idx="1">
                  <c:v>Indústria</c:v>
                </c:pt>
                <c:pt idx="2">
                  <c:v>Construção civil</c:v>
                </c:pt>
                <c:pt idx="3">
                  <c:v>Comércio</c:v>
                </c:pt>
                <c:pt idx="4">
                  <c:v>Serviços</c:v>
                </c:pt>
              </c:strCache>
              <c:extLst/>
            </c:strRef>
          </c:cat>
          <c:val>
            <c:numRef>
              <c:f>Setores!$C$7:$C$15</c:f>
              <c:numCache>
                <c:formatCode>#,##0_ ;[Red]\-#,##0\ </c:formatCode>
                <c:ptCount val="5"/>
                <c:pt idx="0">
                  <c:v>17</c:v>
                </c:pt>
                <c:pt idx="1">
                  <c:v>244</c:v>
                </c:pt>
                <c:pt idx="2">
                  <c:v>125</c:v>
                </c:pt>
                <c:pt idx="3">
                  <c:v>286</c:v>
                </c:pt>
                <c:pt idx="4">
                  <c:v>540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F-8F28-4C03-AFC6-2D4A14E914CE}"/>
            </c:ext>
          </c:extLst>
        </c:ser>
        <c:ser>
          <c:idx val="1"/>
          <c:order val="1"/>
          <c:tx>
            <c:strRef>
              <c:f>'[Base de dados - Rio Grande - Fevereiro de 2021 (revisado).xlsx]Setores'!$D$5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Setores!$L$7:$L$15</c:f>
              <c:strCache>
                <c:ptCount val="5"/>
                <c:pt idx="0">
                  <c:v>Agropecuária</c:v>
                </c:pt>
                <c:pt idx="1">
                  <c:v>Indústria</c:v>
                </c:pt>
                <c:pt idx="2">
                  <c:v>Construção civil</c:v>
                </c:pt>
                <c:pt idx="3">
                  <c:v>Comércio</c:v>
                </c:pt>
                <c:pt idx="4">
                  <c:v>Serviços</c:v>
                </c:pt>
              </c:strCache>
              <c:extLst/>
            </c:strRef>
          </c:cat>
          <c:val>
            <c:numRef>
              <c:f>Setores!$D$7:$D$15</c:f>
              <c:numCache>
                <c:formatCode>#,##0_ ;[Red]\-#,##0\ </c:formatCode>
                <c:ptCount val="5"/>
                <c:pt idx="0">
                  <c:v>31</c:v>
                </c:pt>
                <c:pt idx="1">
                  <c:v>125</c:v>
                </c:pt>
                <c:pt idx="2">
                  <c:v>158</c:v>
                </c:pt>
                <c:pt idx="3">
                  <c:v>334</c:v>
                </c:pt>
                <c:pt idx="4">
                  <c:v>431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10-8F28-4C03-AFC6-2D4A14E914CE}"/>
            </c:ext>
          </c:extLst>
        </c:ser>
        <c:ser>
          <c:idx val="2"/>
          <c:order val="2"/>
          <c:tx>
            <c:strRef>
              <c:f>'[Base de dados - Rio Grande - Fevereiro de 2021 (revisado).xlsx]Setores'!$E$5</c:f>
              <c:strCache>
                <c:ptCount val="1"/>
                <c:pt idx="0">
                  <c:v>Saldos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Setores!$L$7:$L$15</c:f>
              <c:strCache>
                <c:ptCount val="5"/>
                <c:pt idx="0">
                  <c:v>Agropecuária</c:v>
                </c:pt>
                <c:pt idx="1">
                  <c:v>Indústria</c:v>
                </c:pt>
                <c:pt idx="2">
                  <c:v>Construção civil</c:v>
                </c:pt>
                <c:pt idx="3">
                  <c:v>Comércio</c:v>
                </c:pt>
                <c:pt idx="4">
                  <c:v>Serviços</c:v>
                </c:pt>
              </c:strCache>
              <c:extLst/>
            </c:strRef>
          </c:cat>
          <c:val>
            <c:numRef>
              <c:f>Setores!$E$7:$E$15</c:f>
              <c:numCache>
                <c:formatCode>#,##0_ ;[Red]\-#,##0\ </c:formatCode>
                <c:ptCount val="5"/>
                <c:pt idx="0">
                  <c:v>-14</c:v>
                </c:pt>
                <c:pt idx="1">
                  <c:v>119</c:v>
                </c:pt>
                <c:pt idx="2">
                  <c:v>-33</c:v>
                </c:pt>
                <c:pt idx="3">
                  <c:v>-48</c:v>
                </c:pt>
                <c:pt idx="4">
                  <c:v>109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11-8F28-4C03-AFC6-2D4A14E914C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31958784"/>
        <c:axId val="231968768"/>
      </c:barChart>
      <c:catAx>
        <c:axId val="231958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31968768"/>
        <c:crosses val="autoZero"/>
        <c:auto val="1"/>
        <c:lblAlgn val="ctr"/>
        <c:lblOffset val="100"/>
        <c:noMultiLvlLbl val="0"/>
      </c:catAx>
      <c:valAx>
        <c:axId val="2319687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_ ;[Red]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319587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0.11194029850746269"/>
          <c:y val="0.18805292687037969"/>
          <c:w val="0.24292180828142751"/>
          <c:h val="0.2273705516217630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12700" cap="flat" cmpd="sng" algn="ctr">
      <a:solidFill>
        <a:schemeClr val="dk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 dirty="0" err="1">
                <a:solidFill>
                  <a:sysClr val="windowText" lastClr="000000"/>
                </a:solidFill>
                <a:effectLst/>
              </a:rPr>
              <a:t>Movimentação</a:t>
            </a:r>
            <a:r>
              <a:rPr lang="en-US" sz="1800" b="1" i="0" baseline="0" dirty="0">
                <a:solidFill>
                  <a:sysClr val="windowText" lastClr="000000"/>
                </a:solidFill>
                <a:effectLst/>
              </a:rPr>
              <a:t> do </a:t>
            </a:r>
            <a:r>
              <a:rPr lang="en-US" sz="1800" b="1" i="0" baseline="0" dirty="0" err="1">
                <a:solidFill>
                  <a:sysClr val="windowText" lastClr="000000"/>
                </a:solidFill>
                <a:effectLst/>
              </a:rPr>
              <a:t>emprego</a:t>
            </a:r>
            <a:r>
              <a:rPr lang="en-US" sz="1800" b="1" i="0" baseline="0" dirty="0">
                <a:solidFill>
                  <a:sysClr val="windowText" lastClr="000000"/>
                </a:solidFill>
                <a:effectLst/>
              </a:rPr>
              <a:t> formal </a:t>
            </a:r>
            <a:r>
              <a:rPr lang="en-US" sz="1800" b="1" i="0" baseline="0" dirty="0" err="1">
                <a:solidFill>
                  <a:sysClr val="windowText" lastClr="000000"/>
                </a:solidFill>
                <a:effectLst/>
              </a:rPr>
              <a:t>celetista</a:t>
            </a:r>
            <a:r>
              <a:rPr lang="en-US" sz="1800" b="1" i="0" baseline="0" dirty="0">
                <a:solidFill>
                  <a:sysClr val="windowText" lastClr="000000"/>
                </a:solidFill>
                <a:effectLst/>
              </a:rPr>
              <a:t> </a:t>
            </a:r>
            <a:r>
              <a:rPr lang="en-US" sz="1800" b="1" i="0" baseline="0" dirty="0" err="1">
                <a:solidFill>
                  <a:sysClr val="windowText" lastClr="000000"/>
                </a:solidFill>
                <a:effectLst/>
              </a:rPr>
              <a:t>por</a:t>
            </a:r>
            <a:r>
              <a:rPr lang="en-US" sz="1800" b="1" i="0" baseline="0" dirty="0">
                <a:solidFill>
                  <a:sysClr val="windowText" lastClr="000000"/>
                </a:solidFill>
                <a:effectLst/>
              </a:rPr>
              <a:t> </a:t>
            </a:r>
            <a:r>
              <a:rPr lang="en-US" sz="1800" b="1" i="0" baseline="0" dirty="0" err="1">
                <a:solidFill>
                  <a:sysClr val="windowText" lastClr="000000"/>
                </a:solidFill>
                <a:effectLst/>
              </a:rPr>
              <a:t>setor</a:t>
            </a:r>
            <a:r>
              <a:rPr lang="en-US" sz="1800" b="1" i="0" baseline="0" dirty="0">
                <a:solidFill>
                  <a:sysClr val="windowText" lastClr="000000"/>
                </a:solidFill>
                <a:effectLst/>
              </a:rPr>
              <a:t> da </a:t>
            </a:r>
            <a:r>
              <a:rPr lang="en-US" sz="1800" b="1" i="0" baseline="0" dirty="0" err="1">
                <a:solidFill>
                  <a:sysClr val="windowText" lastClr="000000"/>
                </a:solidFill>
                <a:effectLst/>
              </a:rPr>
              <a:t>atividade</a:t>
            </a:r>
            <a:r>
              <a:rPr lang="en-US" sz="1800" b="1" i="0" baseline="0" dirty="0">
                <a:solidFill>
                  <a:sysClr val="windowText" lastClr="000000"/>
                </a:solidFill>
                <a:effectLst/>
              </a:rPr>
              <a:t> </a:t>
            </a:r>
            <a:r>
              <a:rPr lang="en-US" sz="1800" b="1" i="0" baseline="0" dirty="0" err="1">
                <a:solidFill>
                  <a:sysClr val="windowText" lastClr="000000"/>
                </a:solidFill>
                <a:effectLst/>
              </a:rPr>
              <a:t>econômica</a:t>
            </a:r>
            <a:r>
              <a:rPr lang="en-US" sz="1800" b="1" i="0" baseline="0" dirty="0">
                <a:solidFill>
                  <a:sysClr val="windowText" lastClr="000000"/>
                </a:solidFill>
                <a:effectLst/>
              </a:rPr>
              <a:t>, </a:t>
            </a:r>
            <a:r>
              <a:rPr lang="en-US" sz="1800" b="1" i="0" baseline="0" dirty="0" err="1">
                <a:solidFill>
                  <a:sysClr val="windowText" lastClr="000000"/>
                </a:solidFill>
                <a:effectLst/>
              </a:rPr>
              <a:t>admissões</a:t>
            </a:r>
            <a:r>
              <a:rPr lang="en-US" sz="1800" b="1" i="0" baseline="0" dirty="0">
                <a:solidFill>
                  <a:sysClr val="windowText" lastClr="000000"/>
                </a:solidFill>
                <a:effectLst/>
              </a:rPr>
              <a:t>, </a:t>
            </a:r>
            <a:r>
              <a:rPr lang="en-US" sz="1800" b="1" i="0" baseline="0" dirty="0" err="1">
                <a:solidFill>
                  <a:sysClr val="windowText" lastClr="000000"/>
                </a:solidFill>
                <a:effectLst/>
              </a:rPr>
              <a:t>desligamentos</a:t>
            </a:r>
            <a:r>
              <a:rPr lang="en-US" sz="1800" b="1" i="0" baseline="0" dirty="0">
                <a:solidFill>
                  <a:sysClr val="windowText" lastClr="000000"/>
                </a:solidFill>
                <a:effectLst/>
              </a:rPr>
              <a:t> e </a:t>
            </a:r>
            <a:r>
              <a:rPr lang="en-US" sz="1800" b="1" i="0" baseline="0" dirty="0" err="1">
                <a:solidFill>
                  <a:sysClr val="windowText" lastClr="000000"/>
                </a:solidFill>
                <a:effectLst/>
              </a:rPr>
              <a:t>saldo</a:t>
            </a:r>
            <a:r>
              <a:rPr lang="en-US" sz="1800" b="1" i="0" baseline="0" dirty="0">
                <a:solidFill>
                  <a:sysClr val="windowText" lastClr="000000"/>
                </a:solidFill>
                <a:effectLst/>
              </a:rPr>
              <a:t>, Rio Grande, </a:t>
            </a:r>
            <a:r>
              <a:rPr lang="en-US" sz="1800" b="1" i="0" baseline="0" dirty="0" err="1">
                <a:solidFill>
                  <a:sysClr val="windowText" lastClr="000000"/>
                </a:solidFill>
                <a:effectLst/>
              </a:rPr>
              <a:t>acumulado</a:t>
            </a:r>
            <a:r>
              <a:rPr lang="en-US" sz="1800" b="1" i="0" baseline="0" dirty="0">
                <a:solidFill>
                  <a:sysClr val="windowText" lastClr="000000"/>
                </a:solidFill>
                <a:effectLst/>
              </a:rPr>
              <a:t> do </a:t>
            </a:r>
            <a:r>
              <a:rPr lang="en-US" sz="1800" b="1" i="0" baseline="0" dirty="0" err="1">
                <a:solidFill>
                  <a:sysClr val="windowText" lastClr="000000"/>
                </a:solidFill>
                <a:effectLst/>
              </a:rPr>
              <a:t>ano</a:t>
            </a:r>
            <a:r>
              <a:rPr lang="en-US" sz="1800" b="1" i="0" baseline="0" dirty="0">
                <a:solidFill>
                  <a:sysClr val="windowText" lastClr="000000"/>
                </a:solidFill>
                <a:effectLst/>
              </a:rPr>
              <a:t> de 2021.</a:t>
            </a:r>
            <a:endParaRPr lang="pt-BR" sz="1800" dirty="0">
              <a:solidFill>
                <a:sysClr val="windowText" lastClr="000000"/>
              </a:solidFill>
              <a:effectLst/>
            </a:endParaRPr>
          </a:p>
        </c:rich>
      </c:tx>
      <c:overlay val="1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7.4492056203019366E-2"/>
          <c:y val="0.16971680533154443"/>
          <c:w val="0.89133150308331999"/>
          <c:h val="0.762950247830674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'[Base de dados - Rio Grande - Fevereiro de 2021 (revisado).xlsx]Setores'!$G$5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'[Base de dados - Rio Grande - Fevereiro de 2021 (revisado).xlsx]Setores'!$L$7;'[Base de dados - Rio Grande - Fevereiro de 2021 (revisado).xlsx]Setores'!$L$8;'[Base de dados - Rio Grande - Fevereiro de 2021 (revisado).xlsx]Setores'!$L$13;'[Base de dados - Rio Grande - Fevereiro de 2021 (revisado).xlsx]Setores'!$L$14;'[Base de dados - Rio Grande - Fevereiro de 2021 (revisado).xlsx]Setores'!$L$15</c:f>
              <c:strCache>
                <c:ptCount val="5"/>
                <c:pt idx="0">
                  <c:v>Agropecuária</c:v>
                </c:pt>
                <c:pt idx="1">
                  <c:v>Indústria</c:v>
                </c:pt>
                <c:pt idx="2">
                  <c:v>Construção civil</c:v>
                </c:pt>
                <c:pt idx="3">
                  <c:v>Comércio</c:v>
                </c:pt>
                <c:pt idx="4">
                  <c:v>Serviços</c:v>
                </c:pt>
              </c:strCache>
            </c:strRef>
          </c:cat>
          <c:val>
            <c:numRef>
              <c:f>'[Base de dados - Rio Grande - Fevereiro de 2021 (revisado).xlsx]Setores'!$G$7;'[Base de dados - Rio Grande - Fevereiro de 2021 (revisado).xlsx]Setores'!$G$8;'[Base de dados - Rio Grande - Fevereiro de 2021 (revisado).xlsx]Setores'!$G$13;'[Base de dados - Rio Grande - Fevereiro de 2021 (revisado).xlsx]Setores'!$G$14;'[Base de dados - Rio Grande - Fevereiro de 2021 (revisado).xlsx]Setores'!$G$15</c:f>
              <c:numCache>
                <c:formatCode>#,##0_ ;[Red]\-#,##0\ </c:formatCode>
                <c:ptCount val="5"/>
                <c:pt idx="0">
                  <c:v>37</c:v>
                </c:pt>
                <c:pt idx="1">
                  <c:v>441</c:v>
                </c:pt>
                <c:pt idx="2">
                  <c:v>288</c:v>
                </c:pt>
                <c:pt idx="3">
                  <c:v>663</c:v>
                </c:pt>
                <c:pt idx="4">
                  <c:v>978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0A-BB48-851A-622D78853994}"/>
            </c:ext>
          </c:extLst>
        </c:ser>
        <c:ser>
          <c:idx val="1"/>
          <c:order val="1"/>
          <c:tx>
            <c:strRef>
              <c:f>'[Base de dados - Rio Grande - Fevereiro de 2021 (revisado).xlsx]Setores'!$H$5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'[Base de dados - Rio Grande - Fevereiro de 2021 (revisado).xlsx]Setores'!$L$7;'[Base de dados - Rio Grande - Fevereiro de 2021 (revisado).xlsx]Setores'!$L$8;'[Base de dados - Rio Grande - Fevereiro de 2021 (revisado).xlsx]Setores'!$L$13;'[Base de dados - Rio Grande - Fevereiro de 2021 (revisado).xlsx]Setores'!$L$14;'[Base de dados - Rio Grande - Fevereiro de 2021 (revisado).xlsx]Setores'!$L$15</c:f>
              <c:strCache>
                <c:ptCount val="5"/>
                <c:pt idx="0">
                  <c:v>Agropecuária</c:v>
                </c:pt>
                <c:pt idx="1">
                  <c:v>Indústria</c:v>
                </c:pt>
                <c:pt idx="2">
                  <c:v>Construção civil</c:v>
                </c:pt>
                <c:pt idx="3">
                  <c:v>Comércio</c:v>
                </c:pt>
                <c:pt idx="4">
                  <c:v>Serviços</c:v>
                </c:pt>
              </c:strCache>
            </c:strRef>
          </c:cat>
          <c:val>
            <c:numRef>
              <c:f>'[Base de dados - Rio Grande - Fevereiro de 2021 (revisado).xlsx]Setores'!$H$7;'[Base de dados - Rio Grande - Fevereiro de 2021 (revisado).xlsx]Setores'!$H$8;'[Base de dados - Rio Grande - Fevereiro de 2021 (revisado).xlsx]Setores'!$H$13;'[Base de dados - Rio Grande - Fevereiro de 2021 (revisado).xlsx]Setores'!$H$14;'[Base de dados - Rio Grande - Fevereiro de 2021 (revisado).xlsx]Setores'!$H$15</c:f>
              <c:numCache>
                <c:formatCode>#,##0_ ;[Red]\-#,##0\ </c:formatCode>
                <c:ptCount val="5"/>
                <c:pt idx="0">
                  <c:v>52</c:v>
                </c:pt>
                <c:pt idx="1">
                  <c:v>285</c:v>
                </c:pt>
                <c:pt idx="2">
                  <c:v>294</c:v>
                </c:pt>
                <c:pt idx="3">
                  <c:v>701</c:v>
                </c:pt>
                <c:pt idx="4">
                  <c:v>846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00A-BB48-851A-622D78853994}"/>
            </c:ext>
          </c:extLst>
        </c:ser>
        <c:ser>
          <c:idx val="2"/>
          <c:order val="2"/>
          <c:tx>
            <c:strRef>
              <c:f>'[Base de dados - Rio Grande - Fevereiro de 2021 (revisado).xlsx]Setores'!$I$5</c:f>
              <c:strCache>
                <c:ptCount val="1"/>
                <c:pt idx="0">
                  <c:v>Saldos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6.079748280142788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0DE-447E-B5FF-512CEE3701BF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60DE-447E-B5FF-512CEE3701BF}"/>
                </c:ext>
              </c:extLst>
            </c:dLbl>
            <c:dLbl>
              <c:idx val="2"/>
              <c:layout>
                <c:manualLayout>
                  <c:x val="0"/>
                  <c:y val="5.527043891038899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0DE-447E-B5FF-512CEE3701BF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60DE-447E-B5FF-512CEE3701B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'[Base de dados - Rio Grande - Fevereiro de 2021 (revisado).xlsx]Setores'!$L$7;'[Base de dados - Rio Grande - Fevereiro de 2021 (revisado).xlsx]Setores'!$L$8;'[Base de dados - Rio Grande - Fevereiro de 2021 (revisado).xlsx]Setores'!$L$13;'[Base de dados - Rio Grande - Fevereiro de 2021 (revisado).xlsx]Setores'!$L$14;'[Base de dados - Rio Grande - Fevereiro de 2021 (revisado).xlsx]Setores'!$L$15</c:f>
              <c:strCache>
                <c:ptCount val="5"/>
                <c:pt idx="0">
                  <c:v>Agropecuária</c:v>
                </c:pt>
                <c:pt idx="1">
                  <c:v>Indústria</c:v>
                </c:pt>
                <c:pt idx="2">
                  <c:v>Construção civil</c:v>
                </c:pt>
                <c:pt idx="3">
                  <c:v>Comércio</c:v>
                </c:pt>
                <c:pt idx="4">
                  <c:v>Serviços</c:v>
                </c:pt>
              </c:strCache>
            </c:strRef>
          </c:cat>
          <c:val>
            <c:numRef>
              <c:f>'[Base de dados - Rio Grande - Fevereiro de 2021 (revisado).xlsx]Setores'!$I$7;'[Base de dados - Rio Grande - Fevereiro de 2021 (revisado).xlsx]Setores'!$I$8;'[Base de dados - Rio Grande - Fevereiro de 2021 (revisado).xlsx]Setores'!$I$13;'[Base de dados - Rio Grande - Fevereiro de 2021 (revisado).xlsx]Setores'!$I$14;'[Base de dados - Rio Grande - Fevereiro de 2021 (revisado).xlsx]Setores'!$I$15</c:f>
              <c:numCache>
                <c:formatCode>#,##0_ ;[Red]\-#,##0\ </c:formatCode>
                <c:ptCount val="5"/>
                <c:pt idx="0">
                  <c:v>-15</c:v>
                </c:pt>
                <c:pt idx="1">
                  <c:v>156</c:v>
                </c:pt>
                <c:pt idx="2">
                  <c:v>-6</c:v>
                </c:pt>
                <c:pt idx="3">
                  <c:v>-38</c:v>
                </c:pt>
                <c:pt idx="4">
                  <c:v>132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00A-BB48-851A-622D7885399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32081664"/>
        <c:axId val="232091648"/>
      </c:barChart>
      <c:catAx>
        <c:axId val="232081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32091648"/>
        <c:crosses val="autoZero"/>
        <c:auto val="1"/>
        <c:lblAlgn val="ctr"/>
        <c:lblOffset val="100"/>
        <c:noMultiLvlLbl val="0"/>
      </c:catAx>
      <c:valAx>
        <c:axId val="232091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_ ;[Red]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32081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</c:legendEntry>
      <c:layout>
        <c:manualLayout>
          <c:xMode val="edge"/>
          <c:yMode val="edge"/>
          <c:x val="8.1135365960165656E-2"/>
          <c:y val="0.16805191931341076"/>
          <c:w val="0.22036983542737631"/>
          <c:h val="0.2233741271128258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en-US" sz="1800" b="1" dirty="0" err="1"/>
              <a:t>Movimentação</a:t>
            </a:r>
            <a:r>
              <a:rPr lang="en-US" sz="1800" b="1" dirty="0"/>
              <a:t> do </a:t>
            </a:r>
            <a:r>
              <a:rPr lang="en-US" sz="1800" b="1" dirty="0" err="1"/>
              <a:t>emprego</a:t>
            </a:r>
            <a:r>
              <a:rPr lang="en-US" sz="1800" b="1" dirty="0"/>
              <a:t> formal </a:t>
            </a:r>
            <a:r>
              <a:rPr lang="en-US" sz="1800" b="1" dirty="0" err="1"/>
              <a:t>celetista</a:t>
            </a:r>
            <a:r>
              <a:rPr lang="en-US" sz="1800" b="1" dirty="0"/>
              <a:t> </a:t>
            </a:r>
            <a:r>
              <a:rPr lang="en-US" sz="1800" b="1" dirty="0" err="1"/>
              <a:t>por</a:t>
            </a:r>
            <a:r>
              <a:rPr lang="en-US" sz="1800" b="1" dirty="0"/>
              <a:t> </a:t>
            </a:r>
            <a:r>
              <a:rPr lang="en-US" sz="1800" b="1" dirty="0" err="1"/>
              <a:t>setor</a:t>
            </a:r>
            <a:r>
              <a:rPr lang="en-US" sz="1800" b="1" dirty="0"/>
              <a:t> da </a:t>
            </a:r>
            <a:r>
              <a:rPr lang="en-US" sz="1800" b="1" dirty="0" err="1"/>
              <a:t>atividade</a:t>
            </a:r>
            <a:r>
              <a:rPr lang="en-US" sz="1800" b="1" dirty="0"/>
              <a:t> </a:t>
            </a:r>
            <a:r>
              <a:rPr lang="en-US" sz="1800" b="1" dirty="0" err="1"/>
              <a:t>econômica</a:t>
            </a:r>
            <a:r>
              <a:rPr lang="en-US" sz="1800" b="1" dirty="0"/>
              <a:t>, </a:t>
            </a:r>
            <a:r>
              <a:rPr lang="en-US" sz="1800" b="1" dirty="0" err="1"/>
              <a:t>admissões</a:t>
            </a:r>
            <a:r>
              <a:rPr lang="en-US" sz="1800" b="1" dirty="0"/>
              <a:t>, </a:t>
            </a:r>
            <a:r>
              <a:rPr lang="en-US" sz="1800" b="1" dirty="0" err="1"/>
              <a:t>desligamentos</a:t>
            </a:r>
            <a:r>
              <a:rPr lang="en-US" sz="1800" b="1" dirty="0"/>
              <a:t> e </a:t>
            </a:r>
            <a:r>
              <a:rPr lang="en-US" sz="1800" b="1" dirty="0" err="1"/>
              <a:t>saldos</a:t>
            </a:r>
            <a:r>
              <a:rPr lang="en-US" sz="1800" b="1" dirty="0"/>
              <a:t>, Rio</a:t>
            </a:r>
            <a:r>
              <a:rPr lang="en-US" sz="1800" b="1" baseline="0" dirty="0"/>
              <a:t> Grande, </a:t>
            </a:r>
            <a:r>
              <a:rPr lang="en-US" sz="1800" b="1" baseline="0" dirty="0" err="1"/>
              <a:t>período</a:t>
            </a:r>
            <a:r>
              <a:rPr lang="en-US" sz="1800" b="1" baseline="0" dirty="0"/>
              <a:t> de doze </a:t>
            </a:r>
            <a:r>
              <a:rPr lang="en-US" sz="1800" b="1" baseline="0" dirty="0" err="1"/>
              <a:t>meses</a:t>
            </a:r>
            <a:r>
              <a:rPr lang="en-US" sz="1800" b="1" dirty="0"/>
              <a:t>.</a:t>
            </a:r>
          </a:p>
        </c:rich>
      </c:tx>
      <c:overlay val="1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9.1983814523184604E-2"/>
          <c:y val="0.19721055701370663"/>
          <c:w val="0.863571741032371"/>
          <c:h val="0.777361111111111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'[Base de dados - Rio Grande - Fevereiro de 2021 (1).xlsx]Setores'!$C$5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2"/>
              <c:layout>
                <c:manualLayout>
                  <c:x val="-7.4838191873928617E-3"/>
                  <c:y val="-7.9697246341227606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617-456E-9A6B-45321207CC3E}"/>
                </c:ext>
              </c:extLst>
            </c:dLbl>
            <c:dLbl>
              <c:idx val="3"/>
              <c:layout>
                <c:manualLayout>
                  <c:x val="-3.2000476380243045E-2"/>
                  <c:y val="-8.694395124188519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617-456E-9A6B-45321207CC3E}"/>
                </c:ext>
              </c:extLst>
            </c:dLbl>
            <c:dLbl>
              <c:idx val="4"/>
              <c:layout>
                <c:manualLayout>
                  <c:x val="-1.6288539848749273E-2"/>
                  <c:y val="-2.233480684436965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F66-402A-B1CB-310172BB337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'[Base de dados - Rio Grande - Fevereiro de 2021 (1).xlsx]Setores'!$L$7:$L$8,'[Base de dados - Rio Grande - Fevereiro de 2021 (1).xlsx]Setores'!$L$13:$L$15</c:f>
              <c:strCache>
                <c:ptCount val="5"/>
                <c:pt idx="0">
                  <c:v>Agropecuária</c:v>
                </c:pt>
                <c:pt idx="1">
                  <c:v>Indústria</c:v>
                </c:pt>
                <c:pt idx="2">
                  <c:v>Construção civil</c:v>
                </c:pt>
                <c:pt idx="3">
                  <c:v>Comércio</c:v>
                </c:pt>
                <c:pt idx="4">
                  <c:v>Serviços</c:v>
                </c:pt>
              </c:strCache>
              <c:extLst/>
            </c:strRef>
          </c:cat>
          <c:val>
            <c:numRef>
              <c:f>'[Base de dados - Rio Grande - Fevereiro de 2021 (1).xlsx]Setores'!$J$66:$J$70</c:f>
              <c:numCache>
                <c:formatCode>#,##0_ ;[Red]\-#,##0\ </c:formatCode>
                <c:ptCount val="5"/>
                <c:pt idx="0">
                  <c:v>325</c:v>
                </c:pt>
                <c:pt idx="1">
                  <c:v>2351</c:v>
                </c:pt>
                <c:pt idx="2">
                  <c:v>1373</c:v>
                </c:pt>
                <c:pt idx="3">
                  <c:v>3516</c:v>
                </c:pt>
                <c:pt idx="4">
                  <c:v>4763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8F28-4C03-AFC6-2D4A14E914CE}"/>
            </c:ext>
          </c:extLst>
        </c:ser>
        <c:ser>
          <c:idx val="1"/>
          <c:order val="1"/>
          <c:tx>
            <c:strRef>
              <c:f>'[Base de dados - Rio Grande - Fevereiro de 2021 (1).xlsx]Setores'!$D$5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1"/>
              <c:layout>
                <c:manualLayout>
                  <c:x val="1.3720335176886745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617-456E-9A6B-45321207CC3E}"/>
                </c:ext>
              </c:extLst>
            </c:dLbl>
            <c:dLbl>
              <c:idx val="3"/>
              <c:layout>
                <c:manualLayout>
                  <c:x val="1.4888889287306192E-2"/>
                  <c:y val="-1.645169276896541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3729645050913145E-2"/>
                      <c:h val="3.61950493405780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9617-456E-9A6B-45321207CC3E}"/>
                </c:ext>
              </c:extLst>
            </c:dLbl>
            <c:dLbl>
              <c:idx val="4"/>
              <c:layout>
                <c:manualLayout>
                  <c:x val="2.4946063957975901E-2"/>
                  <c:y val="-4.34717274603375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617-456E-9A6B-45321207CC3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'[Base de dados - Rio Grande - Fevereiro de 2021 (1).xlsx]Setores'!$L$7:$L$8,'[Base de dados - Rio Grande - Fevereiro de 2021 (1).xlsx]Setores'!$L$13:$L$15</c:f>
              <c:strCache>
                <c:ptCount val="5"/>
                <c:pt idx="0">
                  <c:v>Agropecuária</c:v>
                </c:pt>
                <c:pt idx="1">
                  <c:v>Indústria</c:v>
                </c:pt>
                <c:pt idx="2">
                  <c:v>Construção civil</c:v>
                </c:pt>
                <c:pt idx="3">
                  <c:v>Comércio</c:v>
                </c:pt>
                <c:pt idx="4">
                  <c:v>Serviços</c:v>
                </c:pt>
              </c:strCache>
              <c:extLst/>
            </c:strRef>
          </c:cat>
          <c:val>
            <c:numRef>
              <c:f>'[Base de dados - Rio Grande - Fevereiro de 2021 (1).xlsx]Setores'!$K$66:$K$70</c:f>
              <c:numCache>
                <c:formatCode>#,##0_ ;[Red]\-#,##0\ </c:formatCode>
                <c:ptCount val="5"/>
                <c:pt idx="0">
                  <c:v>367</c:v>
                </c:pt>
                <c:pt idx="1">
                  <c:v>2013</c:v>
                </c:pt>
                <c:pt idx="2">
                  <c:v>1935</c:v>
                </c:pt>
                <c:pt idx="3">
                  <c:v>3554</c:v>
                </c:pt>
                <c:pt idx="4">
                  <c:v>4888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8F28-4C03-AFC6-2D4A14E914CE}"/>
            </c:ext>
          </c:extLst>
        </c:ser>
        <c:ser>
          <c:idx val="2"/>
          <c:order val="2"/>
          <c:tx>
            <c:strRef>
              <c:f>'[Base de dados - Rio Grande - Fevereiro de 2021 (1).xlsx]Setores'!$E$5</c:f>
              <c:strCache>
                <c:ptCount val="1"/>
                <c:pt idx="0">
                  <c:v>Saldos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'[Base de dados - Rio Grande - Fevereiro de 2021 (1).xlsx]Setores'!$L$7:$L$8,'[Base de dados - Rio Grande - Fevereiro de 2021 (1).xlsx]Setores'!$L$13:$L$15</c:f>
              <c:strCache>
                <c:ptCount val="5"/>
                <c:pt idx="0">
                  <c:v>Agropecuária</c:v>
                </c:pt>
                <c:pt idx="1">
                  <c:v>Indústria</c:v>
                </c:pt>
                <c:pt idx="2">
                  <c:v>Construção civil</c:v>
                </c:pt>
                <c:pt idx="3">
                  <c:v>Comércio</c:v>
                </c:pt>
                <c:pt idx="4">
                  <c:v>Serviços</c:v>
                </c:pt>
              </c:strCache>
              <c:extLst/>
            </c:strRef>
          </c:cat>
          <c:val>
            <c:numRef>
              <c:f>'[Base de dados - Rio Grande - Fevereiro de 2021 (1).xlsx]Setores'!$L$66:$L$70</c:f>
              <c:numCache>
                <c:formatCode>#,##0_ ;[Red]\-#,##0\ </c:formatCode>
                <c:ptCount val="5"/>
                <c:pt idx="0">
                  <c:v>-42</c:v>
                </c:pt>
                <c:pt idx="1">
                  <c:v>338</c:v>
                </c:pt>
                <c:pt idx="2">
                  <c:v>-562</c:v>
                </c:pt>
                <c:pt idx="3">
                  <c:v>-38</c:v>
                </c:pt>
                <c:pt idx="4">
                  <c:v>-125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8F28-4C03-AFC6-2D4A14E914C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32594816"/>
        <c:axId val="232621184"/>
      </c:barChart>
      <c:catAx>
        <c:axId val="2325948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32621184"/>
        <c:crosses val="autoZero"/>
        <c:auto val="1"/>
        <c:lblAlgn val="ctr"/>
        <c:lblOffset val="100"/>
        <c:noMultiLvlLbl val="0"/>
      </c:catAx>
      <c:valAx>
        <c:axId val="2326211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_ ;[Red]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32594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l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</c:legendEntry>
      <c:layout>
        <c:manualLayout>
          <c:xMode val="edge"/>
          <c:yMode val="edge"/>
          <c:x val="0.11194029850746269"/>
          <c:y val="0.18805292687037969"/>
          <c:w val="0.20905754581724406"/>
          <c:h val="0.2096397913902037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12700" cap="flat" cmpd="sng" algn="ctr">
      <a:solidFill>
        <a:schemeClr val="dk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891A0A-B3C8-445F-809B-C96D15FD34E6}" type="datetimeFigureOut">
              <a:rPr lang="pt-BR" smtClean="0"/>
              <a:pPr/>
              <a:t>06/04/2021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A6C383-D2FC-481C-8103-8E2AD79FE0C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5346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68163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22332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10927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18693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48787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63611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95718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96401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58036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51281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51281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39851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38625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7926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7926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3756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06/04/2021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6639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06/04/2021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6119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06/04/2021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3952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06/04/2021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6965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C766B90-8CB3-40BB-98A7-8FA071C04B7D}" type="datetimeFigureOut">
              <a:rPr lang="pt-BR" smtClean="0"/>
              <a:pPr/>
              <a:t>06/04/2021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pt-BR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0193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06/04/2021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2731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06/04/2021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6661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06/04/2021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680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06/04/2021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0627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 cstate="print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06/04/2021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1678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 cstate="print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06/04/2021</a:t>
            </a:fld>
            <a:endParaRPr lang="pt-BR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9445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4C766B90-8CB3-40BB-98A7-8FA071C04B7D}" type="datetimeFigureOut">
              <a:rPr lang="pt-BR" smtClean="0"/>
              <a:pPr/>
              <a:t>06/04/2021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1918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16" r:id="rId2"/>
    <p:sldLayoutId id="2147483917" r:id="rId3"/>
    <p:sldLayoutId id="2147483918" r:id="rId4"/>
    <p:sldLayoutId id="2147483919" r:id="rId5"/>
    <p:sldLayoutId id="2147483920" r:id="rId6"/>
    <p:sldLayoutId id="2147483921" r:id="rId7"/>
    <p:sldLayoutId id="2147483922" r:id="rId8"/>
    <p:sldLayoutId id="2147483923" r:id="rId9"/>
    <p:sldLayoutId id="2147483924" r:id="rId10"/>
    <p:sldLayoutId id="214748392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6.xml"/><Relationship Id="rId4" Type="http://schemas.microsoft.com/office/2007/relationships/hdphoto" Target="../media/hdphoto2.wdp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7.xml"/><Relationship Id="rId4" Type="http://schemas.microsoft.com/office/2007/relationships/hdphoto" Target="../media/hdphoto2.wdp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8.xml"/><Relationship Id="rId4" Type="http://schemas.microsoft.com/office/2007/relationships/hdphoto" Target="../media/hdphoto2.wdp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.xml"/><Relationship Id="rId4" Type="http://schemas.microsoft.com/office/2007/relationships/hdphoto" Target="../media/hdphoto2.wdp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.xml"/><Relationship Id="rId4" Type="http://schemas.microsoft.com/office/2007/relationships/hdphoto" Target="../media/hdphoto2.wdp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3.xml"/><Relationship Id="rId4" Type="http://schemas.microsoft.com/office/2007/relationships/hdphoto" Target="../media/hdphoto2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4.xml"/><Relationship Id="rId4" Type="http://schemas.microsoft.com/office/2007/relationships/hdphoto" Target="../media/hdphoto2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5.xml"/><Relationship Id="rId4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4EA4A6-52FD-462D-9FED-061BEF1F60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2154" y="1380392"/>
            <a:ext cx="10315854" cy="2910254"/>
          </a:xfrm>
        </p:spPr>
        <p:txBody>
          <a:bodyPr/>
          <a:lstStyle/>
          <a:p>
            <a:pPr algn="ctr">
              <a:lnSpc>
                <a:spcPct val="100000"/>
              </a:lnSpc>
              <a:spcAft>
                <a:spcPts val="1200"/>
              </a:spcAft>
            </a:pPr>
            <a:r>
              <a:rPr lang="pt-BR" sz="7200" dirty="0"/>
              <a:t>Boletim Informativo nº 02</a:t>
            </a:r>
            <a:br>
              <a:rPr lang="pt-BR" sz="5400" dirty="0"/>
            </a:br>
            <a:r>
              <a:rPr lang="pt-BR" sz="5400" dirty="0"/>
              <a:t>Fevereiro de 2021</a:t>
            </a:r>
            <a:br>
              <a:rPr lang="pt-BR" sz="3600" dirty="0"/>
            </a:br>
            <a:r>
              <a:rPr lang="pt-BR" sz="4400" dirty="0"/>
              <a:t>A conjuntura do emprego em rio </a:t>
            </a:r>
            <a:r>
              <a:rPr lang="pt-BR" sz="4400" dirty="0" err="1"/>
              <a:t>Grande-RS</a:t>
            </a:r>
            <a:endParaRPr lang="pt-BR" sz="44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B53A23C-BCC6-4FDE-A599-C402C7C2C7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2155" y="4468031"/>
            <a:ext cx="10218198" cy="2101445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pt-BR" sz="2600" b="1" dirty="0"/>
              <a:t>Observatório Social do Trabalho</a:t>
            </a:r>
          </a:p>
          <a:p>
            <a:pPr algn="ctr"/>
            <a:r>
              <a:rPr lang="pt-BR" sz="2600" b="1" dirty="0"/>
              <a:t>Instituto de Filosofia, Sociologia e Política (IFISP)</a:t>
            </a:r>
          </a:p>
          <a:p>
            <a:pPr algn="ctr"/>
            <a:r>
              <a:rPr lang="pt-BR" sz="2600" b="1" dirty="0"/>
              <a:t>Universidade Federal de Pelotas (</a:t>
            </a:r>
            <a:r>
              <a:rPr lang="pt-BR" sz="2600" b="1" dirty="0" err="1"/>
              <a:t>UFPel</a:t>
            </a:r>
            <a:r>
              <a:rPr lang="pt-BR" sz="2600" b="1" dirty="0"/>
              <a:t>)</a:t>
            </a:r>
          </a:p>
          <a:p>
            <a:endParaRPr lang="pt-BR" dirty="0"/>
          </a:p>
          <a:p>
            <a:pPr algn="ctr"/>
            <a:r>
              <a:rPr lang="pt-BR" i="1" dirty="0"/>
              <a:t>Pelotas, Março de 2021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8269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95537C-BA99-4C4D-BDE8-FD15E4511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30" y="307910"/>
            <a:ext cx="11849875" cy="1017037"/>
          </a:xfrm>
        </p:spPr>
        <p:txBody>
          <a:bodyPr>
            <a:normAutofit/>
          </a:bodyPr>
          <a:lstStyle/>
          <a:p>
            <a:pPr algn="ctr"/>
            <a:r>
              <a:rPr lang="pt-BR" sz="4000" dirty="0"/>
              <a:t>A conjuntura setorial do emprego em Fevereiro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D19235A-DDEF-4CC3-8475-C9D078CFA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30" y="1614195"/>
            <a:ext cx="11849876" cy="4819555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pt-BR" sz="3200" dirty="0"/>
              <a:t>	</a:t>
            </a:r>
            <a:r>
              <a:rPr lang="pt-BR" sz="3300" dirty="0"/>
              <a:t>O desempenho positivo do emprego formal no mercado de trabalho de Rio Grande, no mês de fevereiro (+133 vínculos), foi puxado principalmente pela indústria (+119 vínculos) e pelo setor de serviços (+109 vínculos). O comércio (-48 vínculos), a construção civil (-33 vínculos) e a agropecuária (-14 vínculos) apresentaram saldos negativos.</a:t>
            </a:r>
            <a:endParaRPr lang="pt-BR" sz="3300" dirty="0">
              <a:highlight>
                <a:srgbClr val="3FAD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278324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4727601-1DA4-4A2F-B7EC-617BDABD69C9}"/>
              </a:ext>
            </a:extLst>
          </p:cNvPr>
          <p:cNvSpPr txBox="1"/>
          <p:nvPr/>
        </p:nvSpPr>
        <p:spPr>
          <a:xfrm>
            <a:off x="4249614" y="6320672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Painel de Informações do Novo CAGED.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1284951"/>
              </p:ext>
            </p:extLst>
          </p:nvPr>
        </p:nvGraphicFramePr>
        <p:xfrm>
          <a:off x="625151" y="590550"/>
          <a:ext cx="10938199" cy="57301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26733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95537C-BA99-4C4D-BDE8-FD15E4511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30" y="167952"/>
            <a:ext cx="11849875" cy="1231640"/>
          </a:xfrm>
        </p:spPr>
        <p:txBody>
          <a:bodyPr>
            <a:normAutofit/>
          </a:bodyPr>
          <a:lstStyle/>
          <a:p>
            <a:pPr algn="ctr"/>
            <a:r>
              <a:rPr lang="pt-BR" sz="4000" dirty="0"/>
              <a:t>A conjuntura setorial do emprego no acumulado do ano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D19235A-DDEF-4CC3-8475-C9D078CFA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30" y="1642188"/>
            <a:ext cx="11849876" cy="504786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pt-BR" sz="3200" dirty="0"/>
              <a:t>	O desempenho positivo do emprego formal no mercado de trabalho de Rio Grande, no acumulado do ano (+229  vínculos), foi puxado principalmente pela indústria (+156 vínculos) e pelo setor de serviços (+132 vínculos). O comércio (-38 vínculos), a agropecuária (-15 vínculos) e a construção civil (-6 vínculos) apresentaram saldos negativos.</a:t>
            </a:r>
            <a:endParaRPr lang="pt-BR" sz="3200" dirty="0">
              <a:highlight>
                <a:srgbClr val="3FAD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4229376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4727601-1DA4-4A2F-B7EC-617BDABD69C9}"/>
              </a:ext>
            </a:extLst>
          </p:cNvPr>
          <p:cNvSpPr txBox="1"/>
          <p:nvPr/>
        </p:nvSpPr>
        <p:spPr>
          <a:xfrm>
            <a:off x="4249614" y="6320672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Painel de Informações do Novo CAGED.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00000000-0008-0000-00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7960791"/>
              </p:ext>
            </p:extLst>
          </p:nvPr>
        </p:nvGraphicFramePr>
        <p:xfrm>
          <a:off x="643813" y="590550"/>
          <a:ext cx="10919538" cy="57301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665581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95537C-BA99-4C4D-BDE8-FD15E4511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30" y="242596"/>
            <a:ext cx="11849875" cy="867747"/>
          </a:xfrm>
        </p:spPr>
        <p:txBody>
          <a:bodyPr>
            <a:normAutofit/>
          </a:bodyPr>
          <a:lstStyle/>
          <a:p>
            <a:pPr algn="ctr"/>
            <a:r>
              <a:rPr lang="pt-BR" sz="4000" dirty="0"/>
              <a:t>A conjuntura setorial do emprego em doze meses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D19235A-DDEF-4CC3-8475-C9D078CFA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30" y="1485900"/>
            <a:ext cx="11849876" cy="5204148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pt-BR" sz="3200" dirty="0"/>
              <a:t>	</a:t>
            </a:r>
            <a:r>
              <a:rPr lang="pt-BR" sz="3100" dirty="0"/>
              <a:t>O desempenho negativo do emprego formal no mercado de trabalho de Rio Grande, no período de doze meses (-429   vínculos), foi puxado principalmente pela construção civil (-562 vínculos). O setor de serviços (-125 vínculos), a agropecuária    (-42 vínculos) e o comércio (-38 vínculos) também apresentaram saldos negativos.  A indústria (+338 vínculos) foi o único setor a apresentar saldo positivo.</a:t>
            </a:r>
            <a:endParaRPr lang="pt-BR" sz="3100" dirty="0">
              <a:highlight>
                <a:srgbClr val="3FAD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500053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4727601-1DA4-4A2F-B7EC-617BDABD69C9}"/>
              </a:ext>
            </a:extLst>
          </p:cNvPr>
          <p:cNvSpPr txBox="1"/>
          <p:nvPr/>
        </p:nvSpPr>
        <p:spPr>
          <a:xfrm>
            <a:off x="4249614" y="6320672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Painel de Informações do Novo CAGED.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5712691"/>
              </p:ext>
            </p:extLst>
          </p:nvPr>
        </p:nvGraphicFramePr>
        <p:xfrm>
          <a:off x="666750" y="634482"/>
          <a:ext cx="10915650" cy="5686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69812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9766C6-9D7E-4138-A566-139E4AC70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595" y="337352"/>
            <a:ext cx="11487705" cy="1207364"/>
          </a:xfrm>
        </p:spPr>
        <p:txBody>
          <a:bodyPr/>
          <a:lstStyle/>
          <a:p>
            <a:r>
              <a:rPr lang="pt-BR" dirty="0"/>
              <a:t>Nota metodológica: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64401CD-0F63-4132-8341-EE548B36E9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617" y="1772239"/>
            <a:ext cx="11416683" cy="46168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200" dirty="0"/>
              <a:t>	 Os dados do Novo CADASTRO GERAL DE EMPREGADOS E DESEMPREGADOS (CAGED) referem-se apenas às movimentações (admissões e desligamentos) dos empregos formais celetistas registrados, declarados pelas empresas ao governo federal, estando excluídos os empregos públicos estatutários e os empregos e ocupações informais. É importante sublinhar, ainda, que estes dados estão sujeitos a ajustes, tendo em vista as declarações realizadas fora do prazo regular (mês imediatamente após à movimentação).</a:t>
            </a:r>
          </a:p>
        </p:txBody>
      </p:sp>
    </p:spTree>
    <p:extLst>
      <p:ext uri="{BB962C8B-B14F-4D97-AF65-F5344CB8AC3E}">
        <p14:creationId xmlns:p14="http://schemas.microsoft.com/office/powerpoint/2010/main" val="415319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C8C361-A35E-423C-899A-D133D05C5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819" y="97655"/>
            <a:ext cx="11310152" cy="1242874"/>
          </a:xfrm>
        </p:spPr>
        <p:txBody>
          <a:bodyPr/>
          <a:lstStyle/>
          <a:p>
            <a:r>
              <a:rPr lang="pt-BR" dirty="0"/>
              <a:t>Ficha técnica: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02F7130-4294-4163-9768-3D5854B93B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819" y="1340529"/>
            <a:ext cx="11656381" cy="528221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sz="3500" b="1" dirty="0"/>
              <a:t>OBSERVATÓRIO SOCIAL DO TRABALHO (IFISP/UFPEL)</a:t>
            </a:r>
          </a:p>
          <a:p>
            <a:pPr marL="0" indent="0">
              <a:buNone/>
            </a:pPr>
            <a:endParaRPr lang="pt-BR" sz="2300" dirty="0"/>
          </a:p>
          <a:p>
            <a:pPr marL="0" indent="0">
              <a:buNone/>
            </a:pPr>
            <a:r>
              <a:rPr lang="pt-BR" sz="2300" dirty="0"/>
              <a:t>Coordenador:</a:t>
            </a:r>
          </a:p>
          <a:p>
            <a:pPr marL="0" indent="0">
              <a:buNone/>
            </a:pPr>
            <a:r>
              <a:rPr lang="pt-BR" sz="2300" b="1" dirty="0"/>
              <a:t>Prof. Francisco E. </a:t>
            </a:r>
            <a:r>
              <a:rPr lang="pt-BR" sz="2300" b="1" dirty="0" err="1"/>
              <a:t>Beckenkamp</a:t>
            </a:r>
            <a:r>
              <a:rPr lang="pt-BR" sz="2300" b="1" dirty="0"/>
              <a:t> Vargas</a:t>
            </a:r>
          </a:p>
          <a:p>
            <a:pPr marL="0" indent="0">
              <a:buNone/>
            </a:pPr>
            <a:endParaRPr lang="pt-BR" sz="2300" dirty="0"/>
          </a:p>
          <a:p>
            <a:pPr marL="0" indent="0">
              <a:buNone/>
            </a:pPr>
            <a:r>
              <a:rPr lang="pt-BR" sz="2300" dirty="0"/>
              <a:t>Bolsista de Iniciação Científica:</a:t>
            </a:r>
          </a:p>
          <a:p>
            <a:pPr marL="0" indent="0">
              <a:buNone/>
            </a:pPr>
            <a:r>
              <a:rPr lang="pt-BR" sz="2300" b="1" dirty="0"/>
              <a:t>Tainá Cardozo de Oliveira</a:t>
            </a:r>
          </a:p>
          <a:p>
            <a:pPr marL="0" indent="0">
              <a:buNone/>
            </a:pPr>
            <a:endParaRPr lang="pt-BR" sz="2300" dirty="0"/>
          </a:p>
          <a:p>
            <a:pPr marL="0" indent="0">
              <a:buNone/>
            </a:pPr>
            <a:r>
              <a:rPr lang="pt-BR" sz="2300" dirty="0"/>
              <a:t>Aluno colaborador:</a:t>
            </a:r>
          </a:p>
          <a:p>
            <a:pPr marL="0" indent="0">
              <a:buNone/>
            </a:pPr>
            <a:r>
              <a:rPr lang="pt-BR" sz="2300" b="1" dirty="0"/>
              <a:t>Pedro Henrique </a:t>
            </a:r>
            <a:r>
              <a:rPr lang="pt-BR" sz="2300" b="1" dirty="0" err="1"/>
              <a:t>Guatura</a:t>
            </a:r>
            <a:r>
              <a:rPr lang="pt-BR" sz="2300" b="1" dirty="0"/>
              <a:t> Darlan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sz="2400" dirty="0"/>
              <a:t>Portal na internet: </a:t>
            </a:r>
            <a:r>
              <a:rPr lang="pt-BR" sz="2400" dirty="0">
                <a:hlinkClick r:id="rId3"/>
              </a:rPr>
              <a:t>http://wp.ufpel.edu.br/observatoriosocial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86820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EA8C89-D749-4BFC-AD5B-BCBFC4638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62" y="164978"/>
            <a:ext cx="11792931" cy="893802"/>
          </a:xfrm>
        </p:spPr>
        <p:txBody>
          <a:bodyPr>
            <a:noAutofit/>
          </a:bodyPr>
          <a:lstStyle/>
          <a:p>
            <a:pPr algn="ctr"/>
            <a:r>
              <a:rPr lang="pt-BR" sz="4800" dirty="0"/>
              <a:t>A conjuntura do emprego em Fevereiro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1686DC5-A589-49D2-9205-50D5DD892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963" y="1376312"/>
            <a:ext cx="11792932" cy="5316709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3200" dirty="0"/>
              <a:t>	</a:t>
            </a:r>
            <a:r>
              <a:rPr lang="pt-BR" sz="2800" dirty="0"/>
              <a:t>Segundo o Novo CAGED (Cadastro Geral de Empregados e Desempregados) da Secretaria Especial de Previdência e Trabalho do Ministério da Economia, no mês de fevereiro de 2021 ocorreram, em Rio Grande, 1.212 admissões e 1.079 desligamentos, resultando em um saldo de +133 vínculos formais de emprego celetista. Com isso, a taxa de variação do emprego formal foi de +0,36%, com o estoque passando de 37.013 vínculos, em Janeiro, para 37.146 vínculos, em Fevereiro de 2021. </a:t>
            </a:r>
          </a:p>
        </p:txBody>
      </p:sp>
    </p:spTree>
    <p:extLst>
      <p:ext uri="{BB962C8B-B14F-4D97-AF65-F5344CB8AC3E}">
        <p14:creationId xmlns:p14="http://schemas.microsoft.com/office/powerpoint/2010/main" val="1581167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4727601-1DA4-4A2F-B7EC-617BDABD69C9}"/>
              </a:ext>
            </a:extLst>
          </p:cNvPr>
          <p:cNvSpPr txBox="1"/>
          <p:nvPr/>
        </p:nvSpPr>
        <p:spPr>
          <a:xfrm>
            <a:off x="4249614" y="6279295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00000000-0008-0000-0100-000008000000}"/>
              </a:ext>
              <a:ext uri="{147F2762-F138-4A5C-976F-8EAC2B608ADB}">
                <a16:predDERef xmlns:a16="http://schemas.microsoft.com/office/drawing/2014/main" pred="{00000000-0008-0000-0100-000009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7741787"/>
              </p:ext>
            </p:extLst>
          </p:nvPr>
        </p:nvGraphicFramePr>
        <p:xfrm>
          <a:off x="634483" y="625150"/>
          <a:ext cx="10926146" cy="56541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43290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EA8C89-D749-4BFC-AD5B-BCBFC4638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176" y="186612"/>
            <a:ext cx="11752572" cy="1427584"/>
          </a:xfrm>
        </p:spPr>
        <p:txBody>
          <a:bodyPr>
            <a:noAutofit/>
          </a:bodyPr>
          <a:lstStyle/>
          <a:p>
            <a:pPr algn="ctr"/>
            <a:r>
              <a:rPr lang="pt-BR" sz="4800" dirty="0"/>
              <a:t>A conjuntura do emprego no acumulado do ano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1686DC5-A589-49D2-9205-50D5DD892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174" y="1614196"/>
            <a:ext cx="11752571" cy="5243804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3600" dirty="0"/>
              <a:t>	</a:t>
            </a:r>
            <a:r>
              <a:rPr lang="pt-BR" sz="3400" dirty="0"/>
              <a:t>No acumulado do ano, ocorreram, em Rio Grande, 2.407 admissões e 2.178 desligamentos, o que resultou em um saldo de +</a:t>
            </a:r>
            <a:r>
              <a:rPr lang="pt-BR" sz="3600" dirty="0"/>
              <a:t>229 </a:t>
            </a:r>
            <a:r>
              <a:rPr lang="pt-BR" sz="3400" dirty="0"/>
              <a:t>vínculos formais de emprego. Nesse período, o estoque passou de 36.917 vínculos, em dezembro de 2020, para 37.146 vínculos, em fevereiro de 2021, uma taxa de variação de +0,62%. </a:t>
            </a:r>
          </a:p>
        </p:txBody>
      </p:sp>
    </p:spTree>
    <p:extLst>
      <p:ext uri="{BB962C8B-B14F-4D97-AF65-F5344CB8AC3E}">
        <p14:creationId xmlns:p14="http://schemas.microsoft.com/office/powerpoint/2010/main" val="1565931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4727601-1DA4-4A2F-B7EC-617BDABD69C9}"/>
              </a:ext>
            </a:extLst>
          </p:cNvPr>
          <p:cNvSpPr txBox="1"/>
          <p:nvPr/>
        </p:nvSpPr>
        <p:spPr>
          <a:xfrm>
            <a:off x="4184300" y="6276889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00000000-0008-0000-0100-000006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2513900"/>
              </p:ext>
            </p:extLst>
          </p:nvPr>
        </p:nvGraphicFramePr>
        <p:xfrm>
          <a:off x="681135" y="681134"/>
          <a:ext cx="10804849" cy="55957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815252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95537C-BA99-4C4D-BDE8-FD15E4511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28" y="144162"/>
            <a:ext cx="11930743" cy="1040826"/>
          </a:xfrm>
        </p:spPr>
        <p:txBody>
          <a:bodyPr>
            <a:normAutofit/>
          </a:bodyPr>
          <a:lstStyle/>
          <a:p>
            <a:pPr algn="ctr"/>
            <a:r>
              <a:rPr lang="pt-BR" sz="4400" dirty="0"/>
              <a:t>A conjuntura do emprego EM doze meses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D19235A-DDEF-4CC3-8475-C9D078CFA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29" y="1110343"/>
            <a:ext cx="11877870" cy="5603495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pt-BR" sz="3100" dirty="0"/>
              <a:t>	</a:t>
            </a:r>
            <a:r>
              <a:rPr lang="pt-BR" sz="3000" dirty="0"/>
              <a:t>Nos últimos doze meses, que corresponde ao período de vigência da pandemia e das respectivas medidas de distanciamento social, ocorreram, em Rio Grande, 12.328 admissões e 12.757 desligamentos, o que resultou em um saldo de -429 vínculos formais de emprego. Nesse período, o estoque passou de 37.575 vínculos, em fevereiro de 2020, para 37.146 vínculos, em fevereiro de 2021, o que corresponde a uma taxa de variação de -1,14%.</a:t>
            </a:r>
            <a:endParaRPr lang="pt-BR" sz="3000" dirty="0">
              <a:highlight>
                <a:srgbClr val="3FAD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818648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CaixaDeTexto 12"/>
          <p:cNvSpPr txBox="1"/>
          <p:nvPr/>
        </p:nvSpPr>
        <p:spPr>
          <a:xfrm>
            <a:off x="4133392" y="6289635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00000000-0008-0000-0100-000006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7875488"/>
              </p:ext>
            </p:extLst>
          </p:nvPr>
        </p:nvGraphicFramePr>
        <p:xfrm>
          <a:off x="671804" y="653142"/>
          <a:ext cx="10879494" cy="56364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363424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CaixaDeTexto 12"/>
          <p:cNvSpPr txBox="1"/>
          <p:nvPr/>
        </p:nvSpPr>
        <p:spPr>
          <a:xfrm>
            <a:off x="4152053" y="6289636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graphicFrame>
        <p:nvGraphicFramePr>
          <p:cNvPr id="12" name="Grá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6515587"/>
              </p:ext>
            </p:extLst>
          </p:nvPr>
        </p:nvGraphicFramePr>
        <p:xfrm>
          <a:off x="671803" y="653143"/>
          <a:ext cx="10832841" cy="56364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737540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CaixaDeTexto 12"/>
          <p:cNvSpPr txBox="1"/>
          <p:nvPr/>
        </p:nvSpPr>
        <p:spPr>
          <a:xfrm>
            <a:off x="4180045" y="6289635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00000000-0008-0000-0100-000009000000}"/>
              </a:ext>
              <a:ext uri="{147F2762-F138-4A5C-976F-8EAC2B608ADB}">
                <a16:predDERef xmlns:a16="http://schemas.microsoft.com/office/drawing/2014/main" pred="{00000000-0008-0000-0100-000006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2152616"/>
              </p:ext>
            </p:extLst>
          </p:nvPr>
        </p:nvGraphicFramePr>
        <p:xfrm>
          <a:off x="679578" y="643812"/>
          <a:ext cx="10832841" cy="56458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40481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po de Madeira">
  <a:themeElements>
    <a:clrScheme name="Tipo de Madeir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ipo de Madeira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ipo de Madeira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TM03090434[[fn=Tipo de Madeira]]</Template>
  <TotalTime>0</TotalTime>
  <Words>932</Words>
  <Application>Microsoft Office PowerPoint</Application>
  <PresentationFormat>Widescreen</PresentationFormat>
  <Paragraphs>66</Paragraphs>
  <Slides>17</Slides>
  <Notes>16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2" baseType="lpstr">
      <vt:lpstr>Calibri</vt:lpstr>
      <vt:lpstr>Rockwell</vt:lpstr>
      <vt:lpstr>Rockwell Condensed</vt:lpstr>
      <vt:lpstr>Wingdings</vt:lpstr>
      <vt:lpstr>Tipo de Madeira</vt:lpstr>
      <vt:lpstr>Boletim Informativo nº 02 Fevereiro de 2021 A conjuntura do emprego em rio Grande-RS</vt:lpstr>
      <vt:lpstr>A conjuntura do emprego em Fevereiro</vt:lpstr>
      <vt:lpstr>Apresentação do PowerPoint</vt:lpstr>
      <vt:lpstr>A conjuntura do emprego no acumulado do ano</vt:lpstr>
      <vt:lpstr>Apresentação do PowerPoint</vt:lpstr>
      <vt:lpstr>A conjuntura do emprego EM doze meses</vt:lpstr>
      <vt:lpstr>Apresentação do PowerPoint</vt:lpstr>
      <vt:lpstr>Apresentação do PowerPoint</vt:lpstr>
      <vt:lpstr>Apresentação do PowerPoint</vt:lpstr>
      <vt:lpstr>A conjuntura setorial do emprego em Fevereiro</vt:lpstr>
      <vt:lpstr>Apresentação do PowerPoint</vt:lpstr>
      <vt:lpstr>A conjuntura setorial do emprego no acumulado do ano</vt:lpstr>
      <vt:lpstr>Apresentação do PowerPoint</vt:lpstr>
      <vt:lpstr>A conjuntura setorial do emprego em doze meses</vt:lpstr>
      <vt:lpstr>Apresentação do PowerPoint</vt:lpstr>
      <vt:lpstr>Nota metodológica:</vt:lpstr>
      <vt:lpstr>Ficha técnica: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2018-01-27T01:43:35Z</dcterms:created>
  <dcterms:modified xsi:type="dcterms:W3CDTF">2021-04-06T13:15:26Z</dcterms:modified>
</cp:coreProperties>
</file>