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295" r:id="rId4"/>
    <p:sldId id="313" r:id="rId5"/>
    <p:sldId id="314" r:id="rId6"/>
    <p:sldId id="318" r:id="rId7"/>
    <p:sldId id="320" r:id="rId8"/>
    <p:sldId id="317" r:id="rId9"/>
    <p:sldId id="298" r:id="rId10"/>
    <p:sldId id="294" r:id="rId11"/>
    <p:sldId id="305" r:id="rId12"/>
    <p:sldId id="315" r:id="rId13"/>
    <p:sldId id="316" r:id="rId14"/>
    <p:sldId id="321" r:id="rId15"/>
    <p:sldId id="322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02" autoAdjust="0"/>
    <p:restoredTop sz="96980" autoAdjust="0"/>
  </p:normalViewPr>
  <p:slideViewPr>
    <p:cSldViewPr snapToGrid="0">
      <p:cViewPr varScale="1">
        <p:scale>
          <a:sx n="82" d="100"/>
          <a:sy n="82" d="100"/>
        </p:scale>
        <p:origin x="984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-2021\BASE-DE-DADOS-PELOTAS-FEVEREIRO-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rancisco\Documents\Observat&#243;rio%20Social%20do%20Trabalho\Balan&#231;o%20Emprego%20Formal%20CAGED\2021\Fevereiro\BASE-DE-DADOS-PELOTAS-FEVEREIRO-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rancisco\Documents\Observat&#243;rio%20Social%20do%20Trabalho\Balan&#231;o%20Emprego%20Formal%20CAGED\2021\Fevereiro\BASE-DE-DADOS-PELOTAS-FEVEREIRO-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\BASE-DE-DADOS-PELOTAS-RIO-GRANDE-JUNHO-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OBS-2021\BASE-DE-DADOS-PELOTAS-FEVEREIRO-202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sz="1800" b="1" dirty="0">
                <a:solidFill>
                  <a:schemeClr val="tx1"/>
                </a:solidFill>
              </a:rPr>
              <a:t>Movimentação</a:t>
            </a:r>
            <a:r>
              <a:rPr lang="pt-BR" sz="1800" b="1" baseline="0" dirty="0">
                <a:solidFill>
                  <a:schemeClr val="tx1"/>
                </a:solidFill>
              </a:rPr>
              <a:t> </a:t>
            </a:r>
            <a:r>
              <a:rPr lang="pt-BR" sz="1800" b="1" dirty="0">
                <a:solidFill>
                  <a:schemeClr val="tx1"/>
                </a:solidFill>
              </a:rPr>
              <a:t>do emprego</a:t>
            </a:r>
            <a:r>
              <a:rPr lang="pt-BR" sz="1800" b="1" baseline="0" dirty="0">
                <a:solidFill>
                  <a:schemeClr val="tx1"/>
                </a:solidFill>
              </a:rPr>
              <a:t> formal celetista, admissões, desligamentos e saldo, Pelotas, Fevereiro de 2021.</a:t>
            </a:r>
          </a:p>
          <a:p>
            <a:pPr>
              <a:defRPr sz="1800" b="1">
                <a:solidFill>
                  <a:schemeClr val="tx1"/>
                </a:solidFill>
              </a:defRPr>
            </a:pPr>
            <a:endParaRPr lang="pt-BR" sz="1800" b="1" dirty="0">
              <a:solidFill>
                <a:schemeClr val="tx1"/>
              </a:solidFill>
            </a:endParaRPr>
          </a:p>
        </c:rich>
      </c:tx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81580802600696E-2"/>
          <c:y val="0.15574174244673369"/>
          <c:w val="0.84678549237947875"/>
          <c:h val="0.810581656193580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'Evolução Mensal'!$BO$4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Mensal'!$BO$5</c:f>
              <c:numCache>
                <c:formatCode>#,##0</c:formatCode>
                <c:ptCount val="1"/>
                <c:pt idx="0">
                  <c:v>2270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5B-48EE-B0F9-48BAAA407B5C}"/>
            </c:ext>
          </c:extLst>
        </c:ser>
        <c:ser>
          <c:idx val="1"/>
          <c:order val="1"/>
          <c:tx>
            <c:strRef>
              <c:f>'Evolução Mensal'!$BP$4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Mensal'!$BP$5</c:f>
              <c:numCache>
                <c:formatCode>#,##0</c:formatCode>
                <c:ptCount val="1"/>
                <c:pt idx="0">
                  <c:v>1631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5B-48EE-B0F9-48BAAA407B5C}"/>
            </c:ext>
          </c:extLst>
        </c:ser>
        <c:ser>
          <c:idx val="2"/>
          <c:order val="2"/>
          <c:tx>
            <c:strRef>
              <c:f>'Evolução Mensal'!$BQ$4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Mensal'!$BQ$5</c:f>
              <c:numCache>
                <c:formatCode>#,##0</c:formatCode>
                <c:ptCount val="1"/>
                <c:pt idx="0">
                  <c:v>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5B-48EE-B0F9-48BAAA407B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989632"/>
        <c:axId val="130036480"/>
      </c:barChart>
      <c:catAx>
        <c:axId val="129989632"/>
        <c:scaling>
          <c:orientation val="minMax"/>
        </c:scaling>
        <c:delete val="1"/>
        <c:axPos val="b"/>
        <c:majorTickMark val="none"/>
        <c:minorTickMark val="none"/>
        <c:tickLblPos val="nextTo"/>
        <c:crossAx val="130036480"/>
        <c:crosses val="autoZero"/>
        <c:auto val="1"/>
        <c:lblAlgn val="ctr"/>
        <c:lblOffset val="100"/>
        <c:noMultiLvlLbl val="0"/>
      </c:catAx>
      <c:valAx>
        <c:axId val="130036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9989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023366969846466"/>
          <c:y val="0.20009110209702546"/>
          <c:w val="0.25397763838223764"/>
          <c:h val="0.223482022613430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Movimentação do emprego formal celetista por setor da atividade econômica, admissões, desligamentos e saldos, Pelotas, período de doze meses.</a:t>
            </a:r>
          </a:p>
        </c:rich>
      </c:tx>
      <c:layout>
        <c:manualLayout>
          <c:xMode val="edge"/>
          <c:yMode val="edge"/>
          <c:x val="0.10976035851723361"/>
          <c:y val="1.3135897235221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1983814523184604E-2"/>
          <c:y val="0.15655127878476743"/>
          <c:w val="0.863571741032371"/>
          <c:h val="0.749606526437803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'PELOTAS-SETORES'!$I$62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-1.7185746890304505E-2"/>
                  <c:y val="-2.84611106763125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78-4663-A337-CB97D8817AB2}"/>
                </c:ext>
              </c:extLst>
            </c:dLbl>
            <c:dLbl>
              <c:idx val="2"/>
              <c:layout>
                <c:manualLayout>
                  <c:x val="-1.260288105288997E-2"/>
                  <c:y val="-2.40824782645721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178-4663-A337-CB97D8817AB2}"/>
                </c:ext>
              </c:extLst>
            </c:dLbl>
            <c:dLbl>
              <c:idx val="3"/>
              <c:layout>
                <c:manualLayout>
                  <c:x val="-1.8331463349658055E-2"/>
                  <c:y val="-1.09465810293510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178-4663-A337-CB97D8817AB2}"/>
                </c:ext>
              </c:extLst>
            </c:dLbl>
            <c:dLbl>
              <c:idx val="4"/>
              <c:layout>
                <c:manualLayout>
                  <c:x val="-1.9477179809011941E-2"/>
                  <c:y val="-1.31358972352211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178-4663-A337-CB97D8817A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'PELOTAS-SETORES'!$H$63:$H$67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'PELOTAS-SETORES'!$I$63:$I$67</c:f>
              <c:numCache>
                <c:formatCode>#,##0_ ;[Red]\-#,##0\ </c:formatCode>
                <c:ptCount val="5"/>
                <c:pt idx="0">
                  <c:v>79</c:v>
                </c:pt>
                <c:pt idx="1">
                  <c:v>4113</c:v>
                </c:pt>
                <c:pt idx="2">
                  <c:v>2833</c:v>
                </c:pt>
                <c:pt idx="3">
                  <c:v>6585</c:v>
                </c:pt>
                <c:pt idx="4">
                  <c:v>6848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78-4663-A337-CB97D8817AB2}"/>
            </c:ext>
          </c:extLst>
        </c:ser>
        <c:ser>
          <c:idx val="1"/>
          <c:order val="1"/>
          <c:tx>
            <c:strRef>
              <c:f>'PELOTAS-SETORES'!$J$62</c:f>
              <c:strCache>
                <c:ptCount val="1"/>
                <c:pt idx="0">
                  <c:v>Desligamento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1.8331463349658138E-2"/>
                  <c:y val="-1.75145296469615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78-4663-A337-CB97D8817AB2}"/>
                </c:ext>
              </c:extLst>
            </c:dLbl>
            <c:dLbl>
              <c:idx val="2"/>
              <c:layout>
                <c:manualLayout>
                  <c:x val="2.4060045646426307E-2"/>
                  <c:y val="-1.09465810293509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178-4663-A337-CB97D8817AB2}"/>
                </c:ext>
              </c:extLst>
            </c:dLbl>
            <c:dLbl>
              <c:idx val="3"/>
              <c:layout>
                <c:manualLayout>
                  <c:x val="1.9477179809011771E-2"/>
                  <c:y val="-8.75726482348079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178-4663-A337-CB97D8817AB2}"/>
                </c:ext>
              </c:extLst>
            </c:dLbl>
            <c:dLbl>
              <c:idx val="4"/>
              <c:layout>
                <c:manualLayout>
                  <c:x val="2.2914329187072504E-2"/>
                  <c:y val="-1.094658102935097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178-4663-A337-CB97D8817A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'PELOTAS-SETORES'!$H$63:$H$67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'PELOTAS-SETORES'!$J$63:$J$67</c:f>
              <c:numCache>
                <c:formatCode>#,##0_ ;[Red]\-#,##0\ </c:formatCode>
                <c:ptCount val="5"/>
                <c:pt idx="0">
                  <c:v>115</c:v>
                </c:pt>
                <c:pt idx="1">
                  <c:v>4085</c:v>
                </c:pt>
                <c:pt idx="2">
                  <c:v>2531</c:v>
                </c:pt>
                <c:pt idx="3">
                  <c:v>7009</c:v>
                </c:pt>
                <c:pt idx="4">
                  <c:v>6868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78-4663-A337-CB97D8817AB2}"/>
            </c:ext>
          </c:extLst>
        </c:ser>
        <c:ser>
          <c:idx val="2"/>
          <c:order val="2"/>
          <c:tx>
            <c:strRef>
              <c:f>'PELOTAS-SETORES'!$K$62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'PELOTAS-SETORES'!$H$63:$H$67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'PELOTAS-SETORES'!$K$63:$K$67</c:f>
              <c:numCache>
                <c:formatCode>#,##0_ ;[Red]\-#,##0\ </c:formatCode>
                <c:ptCount val="5"/>
                <c:pt idx="0">
                  <c:v>-36</c:v>
                </c:pt>
                <c:pt idx="1">
                  <c:v>28</c:v>
                </c:pt>
                <c:pt idx="2">
                  <c:v>302</c:v>
                </c:pt>
                <c:pt idx="3">
                  <c:v>-424</c:v>
                </c:pt>
                <c:pt idx="4">
                  <c:v>-20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78-4663-A337-CB97D8817AB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5475968"/>
        <c:axId val="155477504"/>
      </c:barChart>
      <c:catAx>
        <c:axId val="155475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5477504"/>
        <c:crosses val="autoZero"/>
        <c:auto val="1"/>
        <c:lblAlgn val="ctr"/>
        <c:lblOffset val="100"/>
        <c:noMultiLvlLbl val="0"/>
      </c:catAx>
      <c:valAx>
        <c:axId val="155477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5475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11194029850746269"/>
          <c:y val="0.20337816662178856"/>
          <c:w val="0.23568464029715583"/>
          <c:h val="0.214667280824451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sz="1800" b="1" dirty="0">
                <a:solidFill>
                  <a:schemeClr val="tx1"/>
                </a:solidFill>
              </a:rPr>
              <a:t>Movimentação do emprego formal celetista, admissões,</a:t>
            </a:r>
            <a:r>
              <a:rPr lang="pt-BR" sz="1800" b="1" baseline="0" dirty="0">
                <a:solidFill>
                  <a:schemeClr val="tx1"/>
                </a:solidFill>
              </a:rPr>
              <a:t> desligamentos e saldo, Pelotas, acumulado do ano de 2021.</a:t>
            </a:r>
            <a:endParaRPr lang="pt-BR" sz="18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7.4614223786510656E-2"/>
          <c:y val="0.20245960185258596"/>
          <c:w val="0.88430408620106782"/>
          <c:h val="0.766870186374189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'Evolução Mensal'!$BO$4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Mensal'!$BS$5</c:f>
              <c:numCache>
                <c:formatCode>#,##0</c:formatCode>
                <c:ptCount val="1"/>
                <c:pt idx="0">
                  <c:v>4031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C2-495C-9EEF-14345598E918}"/>
            </c:ext>
          </c:extLst>
        </c:ser>
        <c:ser>
          <c:idx val="1"/>
          <c:order val="1"/>
          <c:tx>
            <c:strRef>
              <c:f>'Evolução Mensal'!$BP$4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Mensal'!$BT$5</c:f>
              <c:numCache>
                <c:formatCode>#,##0</c:formatCode>
                <c:ptCount val="1"/>
                <c:pt idx="0">
                  <c:v>3806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C2-495C-9EEF-14345598E918}"/>
            </c:ext>
          </c:extLst>
        </c:ser>
        <c:ser>
          <c:idx val="2"/>
          <c:order val="2"/>
          <c:tx>
            <c:strRef>
              <c:f>'Evolução Mensal'!$BQ$4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Mensal'!$BU$5</c:f>
              <c:numCache>
                <c:formatCode>#,##0</c:formatCode>
                <c:ptCount val="1"/>
                <c:pt idx="0">
                  <c:v>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C2-495C-9EEF-14345598E91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0542592"/>
        <c:axId val="131728128"/>
      </c:barChart>
      <c:catAx>
        <c:axId val="130542592"/>
        <c:scaling>
          <c:orientation val="minMax"/>
        </c:scaling>
        <c:delete val="1"/>
        <c:axPos val="b"/>
        <c:majorTickMark val="none"/>
        <c:minorTickMark val="none"/>
        <c:tickLblPos val="nextTo"/>
        <c:crossAx val="131728128"/>
        <c:crosses val="autoZero"/>
        <c:auto val="1"/>
        <c:lblAlgn val="ctr"/>
        <c:lblOffset val="100"/>
        <c:noMultiLvlLbl val="0"/>
      </c:catAx>
      <c:valAx>
        <c:axId val="131728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0542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legendEntry>
      <c:layout>
        <c:manualLayout>
          <c:xMode val="edge"/>
          <c:yMode val="edge"/>
          <c:x val="0.70385843686495408"/>
          <c:y val="0.19245221951692451"/>
          <c:w val="0.26258773269845609"/>
          <c:h val="0.231489330282914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1792256"/>
        <c:axId val="133760128"/>
      </c:lineChart>
      <c:catAx>
        <c:axId val="13179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3760128"/>
        <c:crosses val="autoZero"/>
        <c:auto val="1"/>
        <c:lblAlgn val="ctr"/>
        <c:lblOffset val="100"/>
        <c:noMultiLvlLbl val="0"/>
      </c:catAx>
      <c:valAx>
        <c:axId val="133760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179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1800" b="1">
                <a:solidFill>
                  <a:sysClr val="windowText" lastClr="000000"/>
                </a:solidFill>
              </a:rPr>
              <a:t>Movimentação do emprego formal celetista, admissões,</a:t>
            </a:r>
            <a:r>
              <a:rPr lang="pt-BR" sz="1800" b="1" baseline="0">
                <a:solidFill>
                  <a:sysClr val="windowText" lastClr="000000"/>
                </a:solidFill>
              </a:rPr>
              <a:t> desligamentos e saldo, Pelotas, período de doze meses.</a:t>
            </a:r>
          </a:p>
          <a:p>
            <a:pPr>
              <a:defRPr sz="1800" b="1">
                <a:solidFill>
                  <a:sysClr val="windowText" lastClr="000000"/>
                </a:solidFill>
              </a:defRPr>
            </a:pPr>
            <a:endParaRPr lang="pt-BR" sz="1800" b="1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6.5564263426259081E-2"/>
          <c:y val="0.15208556146046939"/>
          <c:w val="0.91157998815771923"/>
          <c:h val="0.82155667450829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'Evolução Mensal'!$S$7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13-43C6-BE4C-BCB1B4768F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Mensal'!$T$7</c:f>
              <c:numCache>
                <c:formatCode>#,##0_ ;[Red]\-#,##0\ </c:formatCode>
                <c:ptCount val="1"/>
                <c:pt idx="0">
                  <c:v>20458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13-43C6-BE4C-BCB1B4768F17}"/>
            </c:ext>
          </c:extLst>
        </c:ser>
        <c:ser>
          <c:idx val="1"/>
          <c:order val="1"/>
          <c:tx>
            <c:strRef>
              <c:f>'Evolução Mensal'!$S$8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Mensal'!$T$8</c:f>
              <c:numCache>
                <c:formatCode>#,##0_ ;[Red]\-#,##0\ </c:formatCode>
                <c:ptCount val="1"/>
                <c:pt idx="0">
                  <c:v>20608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913-43C6-BE4C-BCB1B4768F17}"/>
            </c:ext>
          </c:extLst>
        </c:ser>
        <c:ser>
          <c:idx val="2"/>
          <c:order val="2"/>
          <c:tx>
            <c:strRef>
              <c:f>'Evolução Mensal'!$S$9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'Evolução Mensal'!$T$9</c:f>
              <c:numCache>
                <c:formatCode>#,##0_ ;[Red]\-#,##0\ </c:formatCode>
                <c:ptCount val="1"/>
                <c:pt idx="0">
                  <c:v>-150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913-43C6-BE4C-BCB1B4768F1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8339840"/>
        <c:axId val="158341376"/>
      </c:barChart>
      <c:catAx>
        <c:axId val="158339840"/>
        <c:scaling>
          <c:orientation val="minMax"/>
        </c:scaling>
        <c:delete val="1"/>
        <c:axPos val="b"/>
        <c:majorTickMark val="none"/>
        <c:minorTickMark val="none"/>
        <c:tickLblPos val="nextTo"/>
        <c:crossAx val="158341376"/>
        <c:crosses val="autoZero"/>
        <c:auto val="1"/>
        <c:lblAlgn val="ctr"/>
        <c:lblOffset val="100"/>
        <c:noMultiLvlLbl val="0"/>
      </c:catAx>
      <c:valAx>
        <c:axId val="158341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339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63902148758388"/>
          <c:y val="0.22618645777710925"/>
          <c:w val="0.22760409262187803"/>
          <c:h val="0.222568901143265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err="1">
                <a:solidFill>
                  <a:schemeClr val="tx1"/>
                </a:solidFill>
                <a:effectLst/>
              </a:rPr>
              <a:t>Evolução</a:t>
            </a:r>
            <a:r>
              <a:rPr lang="en-US" sz="1800" b="1" i="0" baseline="0" dirty="0">
                <a:solidFill>
                  <a:schemeClr val="tx1"/>
                </a:solidFill>
                <a:effectLst/>
              </a:rPr>
              <a:t> mensal dos </a:t>
            </a:r>
            <a:r>
              <a:rPr lang="en-US" sz="1800" b="1" i="0" baseline="0" dirty="0" err="1">
                <a:solidFill>
                  <a:schemeClr val="tx1"/>
                </a:solidFill>
                <a:effectLst/>
              </a:rPr>
              <a:t>saldos</a:t>
            </a:r>
            <a:r>
              <a:rPr lang="en-US" sz="1800" b="1" i="0" baseline="0" dirty="0">
                <a:solidFill>
                  <a:schemeClr val="tx1"/>
                </a:solidFill>
                <a:effectLst/>
              </a:rPr>
              <a:t> do </a:t>
            </a:r>
            <a:r>
              <a:rPr lang="en-US" sz="1800" b="1" i="0" baseline="0" dirty="0" err="1">
                <a:solidFill>
                  <a:schemeClr val="tx1"/>
                </a:solidFill>
                <a:effectLst/>
              </a:rPr>
              <a:t>emprego</a:t>
            </a:r>
            <a:r>
              <a:rPr lang="en-US" sz="1800" b="1" i="0" baseline="0" dirty="0">
                <a:solidFill>
                  <a:schemeClr val="tx1"/>
                </a:solidFill>
                <a:effectLst/>
              </a:rPr>
              <a:t> formal </a:t>
            </a:r>
            <a:r>
              <a:rPr lang="en-US" sz="1800" b="1" i="0" baseline="0" dirty="0" err="1">
                <a:solidFill>
                  <a:schemeClr val="tx1"/>
                </a:solidFill>
                <a:effectLst/>
              </a:rPr>
              <a:t>celetista</a:t>
            </a:r>
            <a:r>
              <a:rPr lang="en-US" sz="1800" b="1" i="0" baseline="0" dirty="0">
                <a:solidFill>
                  <a:schemeClr val="tx1"/>
                </a:solidFill>
                <a:effectLst/>
              </a:rPr>
              <a:t>, Pelotas, </a:t>
            </a:r>
            <a:r>
              <a:rPr lang="en-US" sz="1800" b="1" i="0" baseline="0" dirty="0" err="1">
                <a:solidFill>
                  <a:schemeClr val="tx1"/>
                </a:solidFill>
                <a:effectLst/>
              </a:rPr>
              <a:t>fevereiro</a:t>
            </a:r>
            <a:r>
              <a:rPr lang="en-US" sz="1800" b="1" i="0" baseline="0" dirty="0">
                <a:solidFill>
                  <a:schemeClr val="tx1"/>
                </a:solidFill>
                <a:effectLst/>
              </a:rPr>
              <a:t> de 2020 a </a:t>
            </a:r>
            <a:r>
              <a:rPr lang="en-US" sz="1800" b="1" i="0" baseline="0" dirty="0" err="1">
                <a:solidFill>
                  <a:schemeClr val="tx1"/>
                </a:solidFill>
                <a:effectLst/>
              </a:rPr>
              <a:t>fevereiro</a:t>
            </a:r>
            <a:r>
              <a:rPr lang="en-US" sz="1800" b="1" i="0" baseline="0" dirty="0">
                <a:solidFill>
                  <a:schemeClr val="tx1"/>
                </a:solidFill>
                <a:effectLst/>
              </a:rPr>
              <a:t> de 2021.</a:t>
            </a:r>
            <a:endParaRPr lang="pt-BR" sz="1800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6.0407674250589141E-2"/>
          <c:y val="0.13540098514167712"/>
          <c:w val="0.9108179940767589"/>
          <c:h val="0.6772421537970858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'Evolução Mensal'!$I$4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26B-4051-BB01-4AD066C54360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26B-4051-BB01-4AD066C54360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-251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26B-4051-BB01-4AD066C5436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-1.508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926B-4051-BB01-4AD066C5436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-808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926B-4051-BB01-4AD066C5436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-79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926B-4051-BB01-4AD066C54360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-336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926B-4051-BB01-4AD066C54360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-414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26B-4051-BB01-4AD066C543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('Evolução Mensal'!$F$7,'Evolução Mensal'!$F$3,'Evolução Mensal'!$K$3,'Evolução Mensal'!$P$3,'Evolução Mensal'!$U$3,'Evolução Mensal'!$Z$3,'Evolução Mensal'!$AE$3,'Evolução Mensal'!$AJ$3,'Evolução Mensal'!$AO$3,'Evolução Mensal'!$AT$3,'Evolução Mensal'!$AY$3,'Evolução Mensal'!$BD$3,'Evolução Mensal'!$BI$3,'Evolução Mensal'!$BN$3)</c:f>
              <c:strCache>
                <c:ptCount val="13"/>
                <c:pt idx="0">
                  <c:v>Fevereiro/2020</c:v>
                </c:pt>
                <c:pt idx="1">
                  <c:v>Março/2020</c:v>
                </c:pt>
                <c:pt idx="2">
                  <c:v>Abril/2020</c:v>
                </c:pt>
                <c:pt idx="3">
                  <c:v>Maio/2020</c:v>
                </c:pt>
                <c:pt idx="4">
                  <c:v>Junho/2020</c:v>
                </c:pt>
                <c:pt idx="5">
                  <c:v>Julho/2020</c:v>
                </c:pt>
                <c:pt idx="6">
                  <c:v>Agosto/2020</c:v>
                </c:pt>
                <c:pt idx="7">
                  <c:v>Setembro/2020</c:v>
                </c:pt>
                <c:pt idx="8">
                  <c:v>Outubro/2020</c:v>
                </c:pt>
                <c:pt idx="9">
                  <c:v>Novembro/2020</c:v>
                </c:pt>
                <c:pt idx="10">
                  <c:v>Dezembro/2020</c:v>
                </c:pt>
                <c:pt idx="11">
                  <c:v>Janeiro/2021</c:v>
                </c:pt>
                <c:pt idx="12">
                  <c:v>Fevereiro/2021</c:v>
                </c:pt>
              </c:strCache>
              <c:extLst/>
            </c:strRef>
          </c:cat>
          <c:val>
            <c:numRef>
              <c: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:f>
              <c:numCache>
                <c:formatCode>#,##0</c:formatCode>
                <c:ptCount val="13"/>
                <c:pt idx="0">
                  <c:v>130</c:v>
                </c:pt>
                <c:pt idx="1">
                  <c:v>-251</c:v>
                </c:pt>
                <c:pt idx="2">
                  <c:v>-1508</c:v>
                </c:pt>
                <c:pt idx="3">
                  <c:v>-808</c:v>
                </c:pt>
                <c:pt idx="4">
                  <c:v>-79</c:v>
                </c:pt>
                <c:pt idx="5">
                  <c:v>79</c:v>
                </c:pt>
                <c:pt idx="6">
                  <c:v>230</c:v>
                </c:pt>
                <c:pt idx="7">
                  <c:v>364</c:v>
                </c:pt>
                <c:pt idx="8">
                  <c:v>489</c:v>
                </c:pt>
                <c:pt idx="9">
                  <c:v>1445</c:v>
                </c:pt>
                <c:pt idx="10">
                  <c:v>-336</c:v>
                </c:pt>
                <c:pt idx="11">
                  <c:v>-414</c:v>
                </c:pt>
                <c:pt idx="12">
                  <c:v>639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9-926B-4051-BB01-4AD066C543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5493888"/>
        <c:axId val="13551808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v>Estoque</c:v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Pt>
                  <c:idx val="5"/>
                  <c:invertIfNegative val="0"/>
                  <c:bubble3D val="0"/>
                  <c:spPr>
                    <a:solidFill>
                      <a:schemeClr val="accent1"/>
                    </a:solidFill>
                    <a:ln w="28575" cap="rnd">
                      <a:solidFill>
                        <a:schemeClr val="accent1"/>
                      </a:solidFill>
                      <a:round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B-926B-4051-BB01-4AD066C54360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('Evolução Mensal'!$F$7,'Evolução Mensal'!$F$3,'Evolução Mensal'!$K$3,'Evolução Mensal'!$P$3,'Evolução Mensal'!$U$3,'Evolução Mensal'!$Z$3,'Evolução Mensal'!$AE$3,'Evolução Mensal'!$AJ$3,'Evolução Mensal'!$AO$3,'Evolução Mensal'!$AT$3,'Evolução Mensal'!$AY$3,'Evolução Mensal'!$BD$3,'Evolução Mensal'!$BI$3,'Evolução Mensal'!$BN$3)</c15:sqref>
                        </c15:formulaRef>
                      </c:ext>
                    </c:extLst>
                    <c:strCache>
                      <c:ptCount val="13"/>
                      <c:pt idx="0">
                        <c:v>Fevereiro/2020</c:v>
                      </c:pt>
                      <c:pt idx="1">
                        <c:v>Março/2020</c:v>
                      </c:pt>
                      <c:pt idx="2">
                        <c:v>Abril/2020</c:v>
                      </c:pt>
                      <c:pt idx="3">
                        <c:v>Maio/2020</c:v>
                      </c:pt>
                      <c:pt idx="4">
                        <c:v>Junho/2020</c:v>
                      </c:pt>
                      <c:pt idx="5">
                        <c:v>Julho/2020</c:v>
                      </c:pt>
                      <c:pt idx="6">
                        <c:v>Agosto/2020</c:v>
                      </c:pt>
                      <c:pt idx="7">
                        <c:v>Setembro/2020</c:v>
                      </c:pt>
                      <c:pt idx="8">
                        <c:v>Outubro/2020</c:v>
                      </c:pt>
                      <c:pt idx="9">
                        <c:v>Novembro/2020</c:v>
                      </c:pt>
                      <c:pt idx="10">
                        <c:v>Dezembro/2020</c:v>
                      </c:pt>
                      <c:pt idx="11">
                        <c:v>Janeiro/2021</c:v>
                      </c:pt>
                      <c:pt idx="12">
                        <c:v>Fevereiro/2021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('Evolução Mensal'!$E$5,'Evolução Mensal'!$F$5,'Evolução Mensal'!$K$5,'Evolução Mensal'!$P$5,'Evolução Mensal'!$U$5,'Evolução Mensal'!$Z$5,'Evolução Mensal'!$AE$5,'Evolução Mensal'!$AJ$5,'Evolução Mensal'!$AO$5,'Evolução Mensal'!$AT$5,'Evolução Mensal'!$AY$5,'Evolução Mensal'!$BD$5,'Evolução Mensal'!$BI$5,'Evolução Mensal'!$BN$5)</c15:sqref>
                        </c15:formulaRef>
                      </c:ext>
                    </c:extLst>
                    <c:numCache>
                      <c:formatCode>#,##0</c:formatCode>
                      <c:ptCount val="13"/>
                      <c:pt idx="0">
                        <c:v>59693</c:v>
                      </c:pt>
                      <c:pt idx="1">
                        <c:v>59442</c:v>
                      </c:pt>
                      <c:pt idx="2">
                        <c:v>57934</c:v>
                      </c:pt>
                      <c:pt idx="3">
                        <c:v>57126</c:v>
                      </c:pt>
                      <c:pt idx="4">
                        <c:v>57047</c:v>
                      </c:pt>
                      <c:pt idx="5">
                        <c:v>57126</c:v>
                      </c:pt>
                      <c:pt idx="6">
                        <c:v>57356</c:v>
                      </c:pt>
                      <c:pt idx="7">
                        <c:v>57720</c:v>
                      </c:pt>
                      <c:pt idx="8">
                        <c:v>58209</c:v>
                      </c:pt>
                      <c:pt idx="9">
                        <c:v>59654</c:v>
                      </c:pt>
                      <c:pt idx="10">
                        <c:v>59318</c:v>
                      </c:pt>
                      <c:pt idx="11">
                        <c:v>58904</c:v>
                      </c:pt>
                      <c:pt idx="12">
                        <c:v>59543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C-926B-4051-BB01-4AD066C54360}"/>
                  </c:ext>
                </c:extLst>
              </c15:ser>
            </c15:filteredBarSeries>
          </c:ext>
        </c:extLst>
      </c:barChart>
      <c:catAx>
        <c:axId val="135493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5518080"/>
        <c:crosses val="autoZero"/>
        <c:auto val="1"/>
        <c:lblAlgn val="ctr"/>
        <c:lblOffset val="100"/>
        <c:noMultiLvlLbl val="0"/>
      </c:catAx>
      <c:valAx>
        <c:axId val="13551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5493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1792256"/>
        <c:axId val="133760128"/>
      </c:lineChart>
      <c:catAx>
        <c:axId val="13179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3760128"/>
        <c:crosses val="autoZero"/>
        <c:auto val="1"/>
        <c:lblAlgn val="ctr"/>
        <c:lblOffset val="100"/>
        <c:noMultiLvlLbl val="0"/>
      </c:catAx>
      <c:valAx>
        <c:axId val="133760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179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err="1">
                <a:solidFill>
                  <a:schemeClr val="tx1"/>
                </a:solidFill>
                <a:effectLst/>
              </a:rPr>
              <a:t>Evolução</a:t>
            </a:r>
            <a:r>
              <a:rPr lang="en-US" sz="1800" b="1" i="0" baseline="0" dirty="0">
                <a:solidFill>
                  <a:schemeClr val="tx1"/>
                </a:solidFill>
                <a:effectLst/>
              </a:rPr>
              <a:t> mensal dos estoques de </a:t>
            </a:r>
            <a:r>
              <a:rPr lang="en-US" sz="1800" b="1" i="0" baseline="0" dirty="0" err="1">
                <a:solidFill>
                  <a:schemeClr val="tx1"/>
                </a:solidFill>
                <a:effectLst/>
              </a:rPr>
              <a:t>emprego</a:t>
            </a:r>
            <a:r>
              <a:rPr lang="en-US" sz="1800" b="1" i="0" baseline="0" dirty="0">
                <a:solidFill>
                  <a:schemeClr val="tx1"/>
                </a:solidFill>
                <a:effectLst/>
              </a:rPr>
              <a:t> formal </a:t>
            </a:r>
            <a:r>
              <a:rPr lang="en-US" sz="1800" b="1" i="0" baseline="0" dirty="0" err="1">
                <a:solidFill>
                  <a:schemeClr val="tx1"/>
                </a:solidFill>
                <a:effectLst/>
              </a:rPr>
              <a:t>celetista</a:t>
            </a:r>
            <a:r>
              <a:rPr lang="en-US" sz="1800" b="1" i="0" baseline="0" dirty="0">
                <a:solidFill>
                  <a:schemeClr val="tx1"/>
                </a:solidFill>
                <a:effectLst/>
              </a:rPr>
              <a:t>, Pelotas, </a:t>
            </a:r>
            <a:r>
              <a:rPr lang="en-US" sz="1800" b="1" i="0" baseline="0" dirty="0" err="1">
                <a:solidFill>
                  <a:schemeClr val="tx1"/>
                </a:solidFill>
                <a:effectLst/>
              </a:rPr>
              <a:t>fevereiro</a:t>
            </a:r>
            <a:r>
              <a:rPr lang="en-US" sz="1800" b="1" i="0" baseline="0" dirty="0">
                <a:solidFill>
                  <a:schemeClr val="tx1"/>
                </a:solidFill>
                <a:effectLst/>
              </a:rPr>
              <a:t> de 2020 a </a:t>
            </a:r>
            <a:r>
              <a:rPr lang="en-US" sz="1800" b="1" i="0" baseline="0" dirty="0" err="1">
                <a:solidFill>
                  <a:schemeClr val="tx1"/>
                </a:solidFill>
                <a:effectLst/>
              </a:rPr>
              <a:t>fevereiro</a:t>
            </a:r>
            <a:r>
              <a:rPr lang="en-US" sz="1800" b="1" i="0" baseline="0" dirty="0">
                <a:solidFill>
                  <a:schemeClr val="tx1"/>
                </a:solidFill>
                <a:effectLst/>
              </a:rPr>
              <a:t> de 2021.</a:t>
            </a:r>
            <a:endParaRPr lang="pt-BR" sz="1800" b="1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barChart>
        <c:barDir val="col"/>
        <c:grouping val="clustered"/>
        <c:varyColors val="0"/>
        <c:ser>
          <c:idx val="0"/>
          <c:order val="0"/>
          <c:tx>
            <c:v>Estoque</c:v>
          </c:tx>
          <c:spPr>
            <a:solidFill>
              <a:srgbClr val="0070C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F8E-4C6E-991B-AC8DA8DF8D12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F8E-4C6E-991B-AC8DA8DF8D12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F8E-4C6E-991B-AC8DA8DF8D12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1F8E-4C6E-991B-AC8DA8DF8D1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('Evolução Mensal'!$F$3;'Evolução Mensal'!$K$3;'Evolução Mensal'!$P$3;'Evolução Mensal'!$U$3;'Evolução Mensal'!$Z$3;'Evolução Mensal'!$AE$3;'Evolução Mensal'!$AJ$3;'Evolução Mensal'!$AO$3;'Evolução Mensal'!$AT$3;'Evolução Mensal'!$AY$3;'Evolução Mensal'!$BD$3;'Evolução Mensal'!$BI$3;'Evolução Mensal'!$BN$3)</c:f>
              <c:strCache>
                <c:ptCount val="13"/>
                <c:pt idx="0">
                  <c:v>Fevereiro/2020</c:v>
                </c:pt>
                <c:pt idx="1">
                  <c:v>Março/2020</c:v>
                </c:pt>
                <c:pt idx="2">
                  <c:v>Abril/2020</c:v>
                </c:pt>
                <c:pt idx="3">
                  <c:v>Maio/2020</c:v>
                </c:pt>
                <c:pt idx="4">
                  <c:v>Junho/2020</c:v>
                </c:pt>
                <c:pt idx="5">
                  <c:v>Julho/2020</c:v>
                </c:pt>
                <c:pt idx="6">
                  <c:v>Agosto/2020</c:v>
                </c:pt>
                <c:pt idx="7">
                  <c:v>Setembro/2020</c:v>
                </c:pt>
                <c:pt idx="8">
                  <c:v>Outubro/2020</c:v>
                </c:pt>
                <c:pt idx="9">
                  <c:v>Novembro/2020</c:v>
                </c:pt>
                <c:pt idx="10">
                  <c:v>Dezembro/2020</c:v>
                </c:pt>
                <c:pt idx="11">
                  <c:v>Janeiro/2021</c:v>
                </c:pt>
                <c:pt idx="12">
                  <c:v>Fevereiro/2021</c:v>
                </c:pt>
              </c:strCache>
            </c:strRef>
          </c:cat>
          <c:val>
            <c:numRef>
              <c:f>('Evolução Mensal'!$F$5;'Evolução Mensal'!$K$5;'Evolução Mensal'!$P$5;'Evolução Mensal'!$U$5;'Evolução Mensal'!$Z$5;'Evolução Mensal'!$AE$5;'Evolução Mensal'!$AJ$5;'Evolução Mensal'!$AO$5;'Evolução Mensal'!$AT$5;'Evolução Mensal'!$AY$5;'Evolução Mensal'!$BD$5;'Evolução Mensal'!$BI$5;'Evolução Mensal'!$BN$5)</c:f>
              <c:numCache>
                <c:formatCode>#,##0</c:formatCode>
                <c:ptCount val="13"/>
                <c:pt idx="0">
                  <c:v>59693</c:v>
                </c:pt>
                <c:pt idx="1">
                  <c:v>59442</c:v>
                </c:pt>
                <c:pt idx="2">
                  <c:v>57934</c:v>
                </c:pt>
                <c:pt idx="3">
                  <c:v>57126</c:v>
                </c:pt>
                <c:pt idx="4">
                  <c:v>57047</c:v>
                </c:pt>
                <c:pt idx="5">
                  <c:v>57126</c:v>
                </c:pt>
                <c:pt idx="6">
                  <c:v>57356</c:v>
                </c:pt>
                <c:pt idx="7">
                  <c:v>57720</c:v>
                </c:pt>
                <c:pt idx="8">
                  <c:v>58209</c:v>
                </c:pt>
                <c:pt idx="9">
                  <c:v>59654</c:v>
                </c:pt>
                <c:pt idx="10">
                  <c:v>59318</c:v>
                </c:pt>
                <c:pt idx="11">
                  <c:v>58904</c:v>
                </c:pt>
                <c:pt idx="12">
                  <c:v>59543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F8E-4C6E-991B-AC8DA8DF8D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34624000"/>
        <c:axId val="134625536"/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637056"/>
        <c:axId val="134635520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>
                        <c15:dlblFieldTable/>
                        <c15:showDataLabelsRange val="0"/>
                      </c:ext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13462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4625536"/>
        <c:crosses val="autoZero"/>
        <c:auto val="1"/>
        <c:lblAlgn val="ctr"/>
        <c:lblOffset val="100"/>
        <c:noMultiLvlLbl val="0"/>
      </c:catAx>
      <c:valAx>
        <c:axId val="13462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4624000"/>
        <c:crosses val="autoZero"/>
        <c:crossBetween val="between"/>
      </c:valAx>
      <c:valAx>
        <c:axId val="134635520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34637056"/>
        <c:crosses val="max"/>
        <c:crossBetween val="between"/>
      </c:valAx>
      <c:catAx>
        <c:axId val="134637056"/>
        <c:scaling>
          <c:orientation val="minMax"/>
        </c:scaling>
        <c:delete val="1"/>
        <c:axPos val="b"/>
        <c:majorTickMark val="out"/>
        <c:minorTickMark val="none"/>
        <c:tickLblPos val="nextTo"/>
        <c:crossAx val="134635520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Movimentação do emprego formal celetista por setor da atividade econômica, admissões, desligamentos e saldos, Pelotas, Fevereiro de 2021.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4320472073834413E-2"/>
          <c:y val="0.15893910974484188"/>
          <c:w val="0.87762794413998002"/>
          <c:h val="0.772872074665454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'PELOTAS-SETORES'!$C$5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'PELOTAS-SETORES'!$C$7:$C$15</c:f>
              <c:numCache>
                <c:formatCode>#,##0</c:formatCode>
                <c:ptCount val="5"/>
                <c:pt idx="0">
                  <c:v>3</c:v>
                </c:pt>
                <c:pt idx="1">
                  <c:v>333</c:v>
                </c:pt>
                <c:pt idx="2">
                  <c:v>362</c:v>
                </c:pt>
                <c:pt idx="3">
                  <c:v>589</c:v>
                </c:pt>
                <c:pt idx="4">
                  <c:v>983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F-8F28-4C03-AFC6-2D4A14E914CE}"/>
            </c:ext>
          </c:extLst>
        </c:ser>
        <c:ser>
          <c:idx val="1"/>
          <c:order val="1"/>
          <c:tx>
            <c:strRef>
              <c:f>'PELOTAS-SETORES'!$D$5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'PELOTAS-SETORES'!$D$7:$D$15</c:f>
              <c:numCache>
                <c:formatCode>#,##0</c:formatCode>
                <c:ptCount val="5"/>
                <c:pt idx="0">
                  <c:v>5</c:v>
                </c:pt>
                <c:pt idx="1">
                  <c:v>230</c:v>
                </c:pt>
                <c:pt idx="2">
                  <c:v>273</c:v>
                </c:pt>
                <c:pt idx="3">
                  <c:v>569</c:v>
                </c:pt>
                <c:pt idx="4">
                  <c:v>554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0-8F28-4C03-AFC6-2D4A14E914CE}"/>
            </c:ext>
          </c:extLst>
        </c:ser>
        <c:ser>
          <c:idx val="2"/>
          <c:order val="2"/>
          <c:tx>
            <c:strRef>
              <c:f>'PELOTAS-SETORES'!$E$5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'PELOTAS-SETORES'!$E$7:$E$15</c:f>
              <c:numCache>
                <c:formatCode>#,##0_ ;[Red]\-#,##0\ </c:formatCode>
                <c:ptCount val="5"/>
                <c:pt idx="0">
                  <c:v>-2</c:v>
                </c:pt>
                <c:pt idx="1">
                  <c:v>103</c:v>
                </c:pt>
                <c:pt idx="2">
                  <c:v>89</c:v>
                </c:pt>
                <c:pt idx="3">
                  <c:v>20</c:v>
                </c:pt>
                <c:pt idx="4">
                  <c:v>429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1-8F28-4C03-AFC6-2D4A14E914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5954816"/>
        <c:axId val="135956352"/>
      </c:barChart>
      <c:catAx>
        <c:axId val="135954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5956352"/>
        <c:crosses val="autoZero"/>
        <c:auto val="1"/>
        <c:lblAlgn val="ctr"/>
        <c:lblOffset val="100"/>
        <c:noMultiLvlLbl val="0"/>
      </c:catAx>
      <c:valAx>
        <c:axId val="13595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5954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11194029850746269"/>
          <c:y val="0.19029747804911068"/>
          <c:w val="0.23037149599889531"/>
          <c:h val="0.249365036471852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7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700" b="1" dirty="0" err="1"/>
              <a:t>Movimentação</a:t>
            </a:r>
            <a:r>
              <a:rPr lang="en-US" sz="1700" b="1" dirty="0"/>
              <a:t> do </a:t>
            </a:r>
            <a:r>
              <a:rPr lang="en-US" sz="1700" b="1" dirty="0" err="1"/>
              <a:t>emprego</a:t>
            </a:r>
            <a:r>
              <a:rPr lang="en-US" sz="1700" b="1" dirty="0"/>
              <a:t> formal </a:t>
            </a:r>
            <a:r>
              <a:rPr lang="en-US" sz="1700" b="1" dirty="0" err="1"/>
              <a:t>celetista</a:t>
            </a:r>
            <a:r>
              <a:rPr lang="en-US" sz="1700" b="1" dirty="0"/>
              <a:t> por </a:t>
            </a:r>
            <a:r>
              <a:rPr lang="en-US" sz="1700" b="1" dirty="0" err="1"/>
              <a:t>setor</a:t>
            </a:r>
            <a:r>
              <a:rPr lang="en-US" sz="1700" b="1" dirty="0"/>
              <a:t> da </a:t>
            </a:r>
            <a:r>
              <a:rPr lang="en-US" sz="1700" b="1" dirty="0" err="1"/>
              <a:t>atividade</a:t>
            </a:r>
            <a:r>
              <a:rPr lang="en-US" sz="1700" b="1" dirty="0"/>
              <a:t> </a:t>
            </a:r>
            <a:r>
              <a:rPr lang="en-US" sz="1700" b="1" dirty="0" err="1"/>
              <a:t>econômica</a:t>
            </a:r>
            <a:r>
              <a:rPr lang="en-US" sz="1700" b="1" dirty="0"/>
              <a:t>, </a:t>
            </a:r>
            <a:r>
              <a:rPr lang="en-US" sz="1700" b="1" dirty="0" err="1"/>
              <a:t>admissões</a:t>
            </a:r>
            <a:r>
              <a:rPr lang="en-US" sz="1700" b="1" dirty="0"/>
              <a:t>, </a:t>
            </a:r>
            <a:r>
              <a:rPr lang="en-US" sz="1700" b="1" dirty="0" err="1"/>
              <a:t>desligamentos</a:t>
            </a:r>
            <a:r>
              <a:rPr lang="en-US" sz="1700" b="1" dirty="0"/>
              <a:t> e </a:t>
            </a:r>
            <a:r>
              <a:rPr lang="en-US" sz="1700" b="1" dirty="0" err="1"/>
              <a:t>saldos</a:t>
            </a:r>
            <a:r>
              <a:rPr lang="en-US" sz="1700" b="1" dirty="0"/>
              <a:t>, Pelotas, </a:t>
            </a:r>
            <a:r>
              <a:rPr lang="en-US" sz="1700" b="1" dirty="0" err="1"/>
              <a:t>acumulado</a:t>
            </a:r>
            <a:r>
              <a:rPr lang="en-US" sz="1700" b="1" dirty="0"/>
              <a:t> do </a:t>
            </a:r>
            <a:r>
              <a:rPr lang="en-US" sz="1700" b="1" dirty="0" err="1"/>
              <a:t>ano</a:t>
            </a:r>
            <a:r>
              <a:rPr lang="en-US" sz="1700" b="1" dirty="0"/>
              <a:t> de 2021.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1983814523184604E-2"/>
          <c:y val="0.16845333242798358"/>
          <c:w val="0.863571741032371"/>
          <c:h val="0.764025892069941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'PELOTAS-SETORES'!$G$5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-1.1680614117024755E-2"/>
                  <c:y val="-1.33352420346429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A3-4556-AD59-8F6E460F86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'PELOTAS-SETORES'!$G$7:$G$15</c:f>
              <c:numCache>
                <c:formatCode>#,##0</c:formatCode>
                <c:ptCount val="5"/>
                <c:pt idx="0">
                  <c:v>9</c:v>
                </c:pt>
                <c:pt idx="1">
                  <c:v>534</c:v>
                </c:pt>
                <c:pt idx="2">
                  <c:v>670</c:v>
                </c:pt>
                <c:pt idx="3">
                  <c:v>1156</c:v>
                </c:pt>
                <c:pt idx="4">
                  <c:v>1662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DDDF-42D0-9E00-5ED9D2B62F3E}"/>
            </c:ext>
          </c:extLst>
        </c:ser>
        <c:ser>
          <c:idx val="1"/>
          <c:order val="1"/>
          <c:tx>
            <c:strRef>
              <c:f>'PELOTAS-SETORES'!$H$5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1.8688982587239385E-2"/>
                  <c:y val="-1.11127016955358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A3-4556-AD59-8F6E460F8690}"/>
                </c:ext>
              </c:extLst>
            </c:dLbl>
            <c:dLbl>
              <c:idx val="4"/>
              <c:layout>
                <c:manualLayout>
                  <c:x val="3.0369596704263969E-2"/>
                  <c:y val="-8.89016135642857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A3-4556-AD59-8F6E460F86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'PELOTAS-SETORES'!$H$7:$H$15</c:f>
              <c:numCache>
                <c:formatCode>#,##0</c:formatCode>
                <c:ptCount val="5"/>
                <c:pt idx="0">
                  <c:v>20</c:v>
                </c:pt>
                <c:pt idx="1">
                  <c:v>981</c:v>
                </c:pt>
                <c:pt idx="2">
                  <c:v>446</c:v>
                </c:pt>
                <c:pt idx="3">
                  <c:v>1248</c:v>
                </c:pt>
                <c:pt idx="4">
                  <c:v>1111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DDDF-42D0-9E00-5ED9D2B62F3E}"/>
            </c:ext>
          </c:extLst>
        </c:ser>
        <c:ser>
          <c:idx val="2"/>
          <c:order val="2"/>
          <c:tx>
            <c:strRef>
              <c:f>'PELOTAS-SETORES'!$I$5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'PELOTAS-SETORES'!$L$7:$L$15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'PELOTAS-SETORES'!$I$7:$I$15</c:f>
              <c:numCache>
                <c:formatCode>#,##0_ ;[Red]\-#,##0\ </c:formatCode>
                <c:ptCount val="5"/>
                <c:pt idx="0">
                  <c:v>-11</c:v>
                </c:pt>
                <c:pt idx="1">
                  <c:v>-447</c:v>
                </c:pt>
                <c:pt idx="2">
                  <c:v>224</c:v>
                </c:pt>
                <c:pt idx="3">
                  <c:v>-92</c:v>
                </c:pt>
                <c:pt idx="4">
                  <c:v>551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DDDF-42D0-9E00-5ED9D2B62F3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6025600"/>
        <c:axId val="136027136"/>
      </c:barChart>
      <c:catAx>
        <c:axId val="13602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6027136"/>
        <c:crosses val="autoZero"/>
        <c:auto val="1"/>
        <c:lblAlgn val="ctr"/>
        <c:lblOffset val="100"/>
        <c:noMultiLvlLbl val="0"/>
      </c:catAx>
      <c:valAx>
        <c:axId val="136027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602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11194029850746269"/>
          <c:y val="0.16805012510977074"/>
          <c:w val="0.23568464029715583"/>
          <c:h val="0.218381563625379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01/04/2021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869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1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972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15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787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01/04/2021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01/04/2021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01/04/2021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01/04/2021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01/04/2021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01/04/2021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01/04/2021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01/04/2021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01/04/2021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01/04/2021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01/04/2021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01/04/2021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8.xml"/><Relationship Id="rId4" Type="http://schemas.microsoft.com/office/2007/relationships/hdphoto" Target="../media/hdphoto2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02</a:t>
            </a:r>
            <a:br>
              <a:rPr lang="pt-BR" sz="5400" dirty="0"/>
            </a:br>
            <a:r>
              <a:rPr lang="pt-BR" sz="5400" dirty="0"/>
              <a:t>Fevereiro DE 2021</a:t>
            </a:r>
            <a:br>
              <a:rPr lang="pt-BR" sz="3600" dirty="0"/>
            </a:br>
            <a:r>
              <a:rPr lang="pt-BR" sz="44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Março de 2021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95943"/>
            <a:ext cx="11877870" cy="1184988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 EM fevereiro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8"/>
            <a:ext cx="11877870" cy="5059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Pelotas, no mês de fevereiro (+639  vínculos), foi puxado principalmente pelo setor de serviços (+429</a:t>
            </a:r>
            <a:r>
              <a:rPr lang="pt-BR" sz="3200" b="1" dirty="0"/>
              <a:t> </a:t>
            </a:r>
            <a:r>
              <a:rPr lang="pt-BR" sz="3200" dirty="0"/>
              <a:t>vínculos). A indústria (+103 vínculos), a construção civil (+89</a:t>
            </a:r>
            <a:r>
              <a:rPr lang="pt-BR" sz="3200" b="1" dirty="0"/>
              <a:t> </a:t>
            </a:r>
            <a:r>
              <a:rPr lang="pt-BR" sz="3200" dirty="0"/>
              <a:t>vínculos) e o comércio (+20 vínculos) também apresentaram desempenho positivo. A agropecuária (-2 vínculos) foi o único a apresentar saldo negativo.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6504" y="632772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B770453A-B719-4B4A-A3B8-4EA9CD69E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397714"/>
              </p:ext>
            </p:extLst>
          </p:nvPr>
        </p:nvGraphicFramePr>
        <p:xfrm>
          <a:off x="671803" y="606491"/>
          <a:ext cx="10870164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539551"/>
            <a:ext cx="11849876" cy="515049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Pelotas, no acumulado do ano (+225 vínculos), foi puxado principalmente pelo setor de serviços (+551 vínculos), seguido pela construção civil (+224</a:t>
            </a:r>
            <a:r>
              <a:rPr lang="pt-BR" sz="3200" b="1" dirty="0"/>
              <a:t> </a:t>
            </a:r>
            <a:r>
              <a:rPr lang="pt-BR" sz="3200" dirty="0"/>
              <a:t>vínculos). A indústria (</a:t>
            </a:r>
            <a:r>
              <a:rPr lang="pt-BR" sz="3200" b="1" dirty="0"/>
              <a:t>-</a:t>
            </a:r>
            <a:r>
              <a:rPr lang="pt-BR" sz="3200" dirty="0"/>
              <a:t>447</a:t>
            </a:r>
            <a:r>
              <a:rPr lang="pt-BR" sz="3200" b="1" dirty="0"/>
              <a:t> </a:t>
            </a:r>
            <a:r>
              <a:rPr lang="pt-BR" sz="3200" dirty="0"/>
              <a:t>vínculos), o comércio (</a:t>
            </a:r>
            <a:r>
              <a:rPr lang="pt-BR" sz="3200" b="1" dirty="0"/>
              <a:t>-</a:t>
            </a:r>
            <a:r>
              <a:rPr lang="pt-BR" sz="3200" dirty="0"/>
              <a:t>92</a:t>
            </a:r>
            <a:r>
              <a:rPr lang="pt-BR" sz="3200" b="1" dirty="0"/>
              <a:t> </a:t>
            </a:r>
            <a:r>
              <a:rPr lang="pt-BR" sz="3200" dirty="0"/>
              <a:t>vínculos) e a agropecuária (-11 vínculos) apresentaram saldos negativos. 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8609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F097387F-A46A-4F84-B870-77929B2DE0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627008"/>
              </p:ext>
            </p:extLst>
          </p:nvPr>
        </p:nvGraphicFramePr>
        <p:xfrm>
          <a:off x="659642" y="571909"/>
          <a:ext cx="10872716" cy="5714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65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539551"/>
            <a:ext cx="11849876" cy="515049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negativo do emprego formal no mercado de trabalho de Pelotas, no período de doze meses (-150 vínculos), foi puxado principalmente pelo comércio (-424 vínculos). A agropecuária (-36 vínculos) e o setor de serviços (-20 vínculos) também apresentaram saldos negativos. A construção civil (+302</a:t>
            </a:r>
            <a:r>
              <a:rPr lang="pt-BR" sz="3200" b="1" dirty="0"/>
              <a:t> </a:t>
            </a:r>
            <a:r>
              <a:rPr lang="pt-BR" sz="3200" dirty="0"/>
              <a:t>vínculos) e a indústria (+28 vínculos) apresentaram saldos positivos. 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25183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8609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24763DCE-8CD1-4620-AF51-6FDF1E1AB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3983905"/>
              </p:ext>
            </p:extLst>
          </p:nvPr>
        </p:nvGraphicFramePr>
        <p:xfrm>
          <a:off x="614265" y="625151"/>
          <a:ext cx="10963469" cy="5660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710936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b="1" dirty="0"/>
              <a:t>Prof. Francisco E. </a:t>
            </a:r>
            <a:r>
              <a:rPr lang="pt-BR" sz="2300" b="1" dirty="0" err="1"/>
              <a:t>Beckenkamp</a:t>
            </a:r>
            <a:r>
              <a:rPr lang="pt-BR" sz="2300" b="1" dirty="0"/>
              <a:t> Vargas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Bolsista de Iniciação Científica:</a:t>
            </a:r>
          </a:p>
          <a:p>
            <a:pPr marL="0" indent="0">
              <a:buNone/>
            </a:pPr>
            <a:r>
              <a:rPr lang="pt-BR" sz="2300" b="1" dirty="0"/>
              <a:t>Tainá Cardozo de Oliveira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Aluno colaborador:</a:t>
            </a:r>
          </a:p>
          <a:p>
            <a:pPr marL="0" indent="0">
              <a:buNone/>
            </a:pPr>
            <a:r>
              <a:rPr lang="pt-BR" b="1" dirty="0"/>
              <a:t>Pedro Henrique </a:t>
            </a:r>
            <a:r>
              <a:rPr lang="pt-BR" b="1" dirty="0" err="1"/>
              <a:t>Guatura</a:t>
            </a:r>
            <a:r>
              <a:rPr lang="pt-BR" b="1" dirty="0"/>
              <a:t> Darlan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Fevereiro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06286"/>
            <a:ext cx="11792932" cy="53867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fevereiro de 2021 ocorreram, em Pelotas, 2.270 admissões e 1.631 desligamentos, resultando em um saldo de +639 vínculos formais de emprego celetista. Com isso, a taxa de variação do emprego formal foi de +1,08%, com o estoque passando de 58.904 vínculos, em janeiro, para 59.543 vínculos, em fevereiro de 2021.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454888" y="6298164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9687376"/>
              </p:ext>
            </p:extLst>
          </p:nvPr>
        </p:nvGraphicFramePr>
        <p:xfrm>
          <a:off x="653143" y="615820"/>
          <a:ext cx="10898155" cy="5682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194319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520889"/>
            <a:ext cx="11752571" cy="499088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400" dirty="0"/>
              <a:t>No acumulado do ano, ocorreram, em Pelotas, </a:t>
            </a:r>
            <a:r>
              <a:rPr lang="pt-BR" sz="3600" dirty="0"/>
              <a:t>4.031 </a:t>
            </a:r>
            <a:r>
              <a:rPr lang="pt-BR" sz="3400" dirty="0"/>
              <a:t> admissões e </a:t>
            </a:r>
            <a:r>
              <a:rPr lang="pt-BR" sz="3600" dirty="0"/>
              <a:t>3.806 </a:t>
            </a:r>
            <a:r>
              <a:rPr lang="pt-BR" sz="3400" dirty="0"/>
              <a:t> desligamentos, o que resultou em um saldo de +</a:t>
            </a:r>
            <a:r>
              <a:rPr lang="pt-BR" sz="3600" dirty="0"/>
              <a:t>225 </a:t>
            </a:r>
            <a:r>
              <a:rPr lang="pt-BR" sz="3400" dirty="0"/>
              <a:t>vínculos formais de emprego. Nesse período, o estoque passou de </a:t>
            </a:r>
            <a:r>
              <a:rPr lang="pt-BR" sz="3600" dirty="0"/>
              <a:t>59.318 </a:t>
            </a:r>
            <a:r>
              <a:rPr lang="pt-BR" sz="3400" dirty="0"/>
              <a:t>vínculos, em dezembro  de 2020, para </a:t>
            </a:r>
            <a:r>
              <a:rPr lang="pt-BR" sz="3600" dirty="0"/>
              <a:t>59.543 </a:t>
            </a:r>
            <a:r>
              <a:rPr lang="pt-BR" sz="3400" dirty="0"/>
              <a:t>vínculos, em fevereiro de 2021, uma taxa de variação de +0,38%.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352250" y="6270171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1378529"/>
              </p:ext>
            </p:extLst>
          </p:nvPr>
        </p:nvGraphicFramePr>
        <p:xfrm>
          <a:off x="671804" y="569167"/>
          <a:ext cx="10879494" cy="5701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1525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35698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119673"/>
            <a:ext cx="11752571" cy="555171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000" dirty="0"/>
              <a:t>Nos últimos doze meses, que corresponde ao período de vigência da pandemia e das respectivas medidas de distanciamento social, ocorreram, em Pelotas, 20.458 admissões e 20.608 desligamentos, o que resultou em um saldo de -150 vínculos formais de emprego. Nesse período, o estoque passou de 59.693  vínculos, em fevereiro de 2020, para 59.543 vínculos, em fevereiro de 2021, o que corresponde a uma taxa de variação de   -0,25%. </a:t>
            </a:r>
          </a:p>
        </p:txBody>
      </p:sp>
    </p:spTree>
    <p:extLst>
      <p:ext uri="{BB962C8B-B14F-4D97-AF65-F5344CB8AC3E}">
        <p14:creationId xmlns:p14="http://schemas.microsoft.com/office/powerpoint/2010/main" val="282132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9614" y="6242003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B3CED1A6-7D86-434E-9C2E-AF10BD93E3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7614107"/>
              </p:ext>
            </p:extLst>
          </p:nvPr>
        </p:nvGraphicFramePr>
        <p:xfrm>
          <a:off x="637592" y="613508"/>
          <a:ext cx="10916816" cy="563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0620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161384" y="6335486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091708"/>
              </p:ext>
            </p:extLst>
          </p:nvPr>
        </p:nvGraphicFramePr>
        <p:xfrm>
          <a:off x="643813" y="587828"/>
          <a:ext cx="10879493" cy="574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2586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684323"/>
              </p:ext>
            </p:extLst>
          </p:nvPr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0318310"/>
              </p:ext>
            </p:extLst>
          </p:nvPr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3754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948</Words>
  <Application>Microsoft Office PowerPoint</Application>
  <PresentationFormat>Widescreen</PresentationFormat>
  <Paragraphs>87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02 Fevereiro DE 2021 A conjuntura do emprego em Pelotas-RS</vt:lpstr>
      <vt:lpstr>A conjuntura do emprego em Fevereiro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fevereiro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2021-04-01T12:32:07Z</dcterms:modified>
</cp:coreProperties>
</file>