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9"/>
  </p:notesMasterIdLst>
  <p:sldIdLst>
    <p:sldId id="256" r:id="rId2"/>
    <p:sldId id="257" r:id="rId3"/>
    <p:sldId id="295" r:id="rId4"/>
    <p:sldId id="294" r:id="rId5"/>
    <p:sldId id="30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0F0F0"/>
    <a:srgbClr val="FFFC2C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619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isco\Documents\Observat&#243;rio%20Social%20do%20Trabalho\Balan&#231;o%20Emprego%20Formal%20CAGED\2021\Janeiro\Base%20de%20dados%20-%20Pelotas%20-%20Janeiro%20de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/>
              <a:t>Movimentação</a:t>
            </a:r>
            <a:r>
              <a:rPr lang="en-US" sz="2000" b="1" dirty="0"/>
              <a:t> do </a:t>
            </a:r>
            <a:r>
              <a:rPr lang="en-US" sz="2000" b="1" dirty="0" err="1"/>
              <a:t>emprego</a:t>
            </a:r>
            <a:r>
              <a:rPr lang="en-US" sz="2000" b="1" dirty="0"/>
              <a:t> formal </a:t>
            </a:r>
            <a:r>
              <a:rPr lang="en-US" sz="2000" b="1" dirty="0" err="1"/>
              <a:t>celetista</a:t>
            </a:r>
            <a:r>
              <a:rPr lang="en-US" sz="2000" b="1" dirty="0"/>
              <a:t>, </a:t>
            </a:r>
            <a:r>
              <a:rPr lang="en-US" sz="2000" b="1" dirty="0" err="1"/>
              <a:t>admissões</a:t>
            </a:r>
            <a:r>
              <a:rPr lang="en-US" sz="2000" b="1" dirty="0"/>
              <a:t>, </a:t>
            </a:r>
            <a:r>
              <a:rPr lang="en-US" sz="2000" b="1" dirty="0" err="1"/>
              <a:t>desligamentos</a:t>
            </a:r>
            <a:r>
              <a:rPr lang="en-US" sz="2000" b="1" dirty="0"/>
              <a:t> e </a:t>
            </a:r>
            <a:r>
              <a:rPr lang="en-US" sz="2000" b="1" dirty="0" err="1"/>
              <a:t>saldo</a:t>
            </a:r>
            <a:r>
              <a:rPr lang="en-US" sz="2000" b="1" dirty="0"/>
              <a:t>, Pelotas,  Janeiro de 2021.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3446567168380095"/>
        </c:manualLayout>
      </c:layout>
      <c:barChart>
        <c:barDir val="col"/>
        <c:grouping val="clustered"/>
        <c:varyColors val="0"/>
        <c:ser>
          <c:idx val="0"/>
          <c:order val="0"/>
          <c:tx>
            <c:v>Admissões</c:v>
          </c:tx>
          <c:spPr>
            <a:solidFill>
              <a:srgbClr val="00B050"/>
            </a:solidFill>
            <a:ln>
              <a:solidFill>
                <a:srgbClr val="0D0D0D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'Evolução Mensal'!$G$8</c:f>
              <c:numCache>
                <c:formatCode>#,##0_ ;[Red]\-#,##0\ </c:formatCode>
                <c:ptCount val="1"/>
                <c:pt idx="0">
                  <c:v>1677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D1-426A-A2B4-18AD6F57B57C}"/>
            </c:ext>
          </c:extLst>
        </c:ser>
        <c:ser>
          <c:idx val="1"/>
          <c:order val="1"/>
          <c:tx>
            <c:v>Desligamentos</c:v>
          </c:tx>
          <c:spPr>
            <a:solidFill>
              <a:srgbClr val="FF0000"/>
            </a:solidFill>
            <a:ln>
              <a:solidFill>
                <a:srgbClr val="0D0D0D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'Evolução Mensal'!$H$8</c:f>
              <c:numCache>
                <c:formatCode>#,##0_ ;[Red]\-#,##0\ </c:formatCode>
                <c:ptCount val="1"/>
                <c:pt idx="0">
                  <c:v>2128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D1-426A-A2B4-18AD6F57B57C}"/>
            </c:ext>
          </c:extLst>
        </c:ser>
        <c:ser>
          <c:idx val="2"/>
          <c:order val="2"/>
          <c:tx>
            <c:v>Saldo</c:v>
          </c:tx>
          <c:spPr>
            <a:solidFill>
              <a:srgbClr val="FFFF00"/>
            </a:solidFill>
            <a:ln>
              <a:solidFill>
                <a:srgbClr val="0D0D0D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'Evolução Mensal'!$I$8</c:f>
              <c:numCache>
                <c:formatCode>#,##0_ ;[Red]\-#,##0\ </c:formatCode>
                <c:ptCount val="1"/>
                <c:pt idx="0">
                  <c:v>-451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DD1-426A-A2B4-18AD6F57B5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1367808"/>
        <c:axId val="211369344"/>
      </c:barChart>
      <c:catAx>
        <c:axId val="2113678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1369344"/>
        <c:crosses val="autoZero"/>
        <c:auto val="1"/>
        <c:lblAlgn val="ctr"/>
        <c:lblOffset val="100"/>
        <c:noMultiLvlLbl val="0"/>
      </c:catAx>
      <c:valAx>
        <c:axId val="211369344"/>
        <c:scaling>
          <c:orientation val="minMax"/>
          <c:min val="-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136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922600789387012"/>
          <c:y val="0.28467008648047681"/>
          <c:w val="0.25392070462054295"/>
          <c:h val="0.253963572996431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 por setor da atividade econômica, admissões, desligamentos e saldos, Pelotas, Janeiro de 2021.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Setores!$C$5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(Setores!$L$7:$L$8,Setores!$L$13:$L$15)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(Setores!$C$7:$C$8,Setores!$C$13:$C$15)</c:f>
              <c:numCache>
                <c:formatCode>#,##0_ ;[Red]\-#,##0\ </c:formatCode>
                <c:ptCount val="5"/>
                <c:pt idx="0">
                  <c:v>6</c:v>
                </c:pt>
                <c:pt idx="1">
                  <c:v>196</c:v>
                </c:pt>
                <c:pt idx="2">
                  <c:v>282</c:v>
                </c:pt>
                <c:pt idx="3">
                  <c:v>543</c:v>
                </c:pt>
                <c:pt idx="4">
                  <c:v>650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F65-4F06-9D5D-20840D1858F4}"/>
            </c:ext>
          </c:extLst>
        </c:ser>
        <c:ser>
          <c:idx val="1"/>
          <c:order val="1"/>
          <c:tx>
            <c:strRef>
              <c:f>Setores!$D$5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(Setores!$L$7:$L$8,Setores!$L$13:$L$15)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(Setores!$D$7:$D$8,Setores!$D$13:$D$15)</c:f>
              <c:numCache>
                <c:formatCode>#,##0_ ;[Red]\-#,##0\ </c:formatCode>
                <c:ptCount val="5"/>
                <c:pt idx="0">
                  <c:v>15</c:v>
                </c:pt>
                <c:pt idx="1">
                  <c:v>750</c:v>
                </c:pt>
                <c:pt idx="2">
                  <c:v>165</c:v>
                </c:pt>
                <c:pt idx="3">
                  <c:v>663</c:v>
                </c:pt>
                <c:pt idx="4">
                  <c:v>535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3F65-4F06-9D5D-20840D1858F4}"/>
            </c:ext>
          </c:extLst>
        </c:ser>
        <c:ser>
          <c:idx val="2"/>
          <c:order val="2"/>
          <c:tx>
            <c:strRef>
              <c:f>Setores!$E$5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(Setores!$L$7:$L$8,Setores!$L$13:$L$15)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(Setores!$E$7:$E$8,Setores!$E$13:$E$15)</c:f>
              <c:numCache>
                <c:formatCode>#,##0_ ;[Red]\-#,##0\ </c:formatCode>
                <c:ptCount val="5"/>
                <c:pt idx="0">
                  <c:v>-9</c:v>
                </c:pt>
                <c:pt idx="1">
                  <c:v>-554</c:v>
                </c:pt>
                <c:pt idx="2">
                  <c:v>117</c:v>
                </c:pt>
                <c:pt idx="3">
                  <c:v>-120</c:v>
                </c:pt>
                <c:pt idx="4">
                  <c:v>115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3F65-4F06-9D5D-20840D1858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888704"/>
        <c:axId val="138890240"/>
      </c:barChart>
      <c:catAx>
        <c:axId val="13888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890240"/>
        <c:crosses val="autoZero"/>
        <c:auto val="1"/>
        <c:lblAlgn val="ctr"/>
        <c:lblOffset val="100"/>
        <c:noMultiLvlLbl val="0"/>
      </c:catAx>
      <c:valAx>
        <c:axId val="13889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888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9874543195509443E-2"/>
          <c:y val="0.18805292687037969"/>
          <c:w val="0.22876048296750109"/>
          <c:h val="0.205234332291034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01</a:t>
            </a:r>
            <a:br>
              <a:rPr lang="pt-BR" sz="5400" dirty="0"/>
            </a:br>
            <a:r>
              <a:rPr lang="pt-BR" sz="5400" dirty="0"/>
              <a:t>janeiro DE 2021</a:t>
            </a:r>
            <a:br>
              <a:rPr lang="pt-BR" sz="3600" dirty="0"/>
            </a:br>
            <a:r>
              <a:rPr lang="pt-BR" sz="48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dirty="0"/>
              <a:t>Pelotas, Março de 2021.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1113316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do emprego em janeiro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janeiro de 2021 ocorreram, em Pelotas, 1.677 admissões e 2.128 desligamentos, resultando em um saldo de -451 vínculos formais de emprego celetista. Com isso, a taxa de variação do emprego formal foi de -0,76%, com o estoque passando de 59.318 vínculos, em 1º de janeiro de 2021, para 58.867 vínculos, no final desse mesmo mês.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33590" y="627929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sp>
        <p:nvSpPr>
          <p:cNvPr id="2" name="AutoShape 1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2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3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100-000008000000}"/>
              </a:ext>
              <a:ext uri="{147F2762-F138-4A5C-976F-8EAC2B608ADB}">
                <a16:predDERef xmlns:a16="http://schemas.microsoft.com/office/drawing/2014/main" pred="{00000000-0008-0000-01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000310"/>
              </p:ext>
            </p:extLst>
          </p:nvPr>
        </p:nvGraphicFramePr>
        <p:xfrm>
          <a:off x="609600" y="609599"/>
          <a:ext cx="10951029" cy="5669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75657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7"/>
            <a:ext cx="11877870" cy="52554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negativo do emprego formal no mercado de trabalho de Pelotas, no mês de janeiro (-451 vínculos), foi puxado principalmente pela indústria (-554 vínculos). O setor de comércio (-120 vínculos) e a agropecuária (-9 vínculos) também apresentaram saldos negativos. A construção civil (+117 vínculos) e serviços (+115 vínculos) apresentaram saldos positivos.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520216"/>
              </p:ext>
            </p:extLst>
          </p:nvPr>
        </p:nvGraphicFramePr>
        <p:xfrm>
          <a:off x="587829" y="587829"/>
          <a:ext cx="10935477" cy="5732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 de Iniciação Científica:</a:t>
            </a:r>
          </a:p>
          <a:p>
            <a:pPr marL="0" indent="0">
              <a:buNone/>
            </a:pPr>
            <a:r>
              <a:rPr lang="pt-BR" sz="2300" b="1" dirty="0"/>
              <a:t>Tainá Cardozo de Oliveira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Aluno colaborador:</a:t>
            </a:r>
          </a:p>
          <a:p>
            <a:pPr marL="0" indent="0">
              <a:buNone/>
            </a:pPr>
            <a:r>
              <a:rPr lang="pt-BR" sz="2300" b="1" dirty="0"/>
              <a:t>Pedro Átila Simões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417</Words>
  <Application>Microsoft Office PowerPoint</Application>
  <PresentationFormat>Widescreen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Calibri</vt:lpstr>
      <vt:lpstr>Rockwell</vt:lpstr>
      <vt:lpstr>Rockwell Condensed</vt:lpstr>
      <vt:lpstr>Wingdings</vt:lpstr>
      <vt:lpstr>Tipo de Madeira</vt:lpstr>
      <vt:lpstr>Boletim Informativo nº 01 janeiro DE 2021 A conjuntura do emprego em pelotas-RS</vt:lpstr>
      <vt:lpstr>A conjuntura do emprego em janeiro</vt:lpstr>
      <vt:lpstr>Apresentação do PowerPoint</vt:lpstr>
      <vt:lpstr>A conjuntura setorial do emprego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2021-03-22T12:58:41Z</dcterms:modified>
</cp:coreProperties>
</file>