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4" r:id="rId1"/>
  </p:sldMasterIdLst>
  <p:notesMasterIdLst>
    <p:notesMasterId r:id="rId14"/>
  </p:notesMasterIdLst>
  <p:sldIdLst>
    <p:sldId id="256" r:id="rId2"/>
    <p:sldId id="257" r:id="rId3"/>
    <p:sldId id="295" r:id="rId4"/>
    <p:sldId id="313" r:id="rId5"/>
    <p:sldId id="314" r:id="rId6"/>
    <p:sldId id="298" r:id="rId7"/>
    <p:sldId id="294" r:id="rId8"/>
    <p:sldId id="305" r:id="rId9"/>
    <p:sldId id="315" r:id="rId10"/>
    <p:sldId id="316" r:id="rId11"/>
    <p:sldId id="276" r:id="rId12"/>
    <p:sldId id="27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ADFF"/>
    <a:srgbClr val="FFFC2C"/>
    <a:srgbClr val="F0F0F0"/>
    <a:srgbClr val="FFFF43"/>
    <a:srgbClr val="FD2B4E"/>
    <a:srgbClr val="FFCC99"/>
    <a:srgbClr val="F6E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2" autoAdjust="0"/>
    <p:restoredTop sz="96980" autoAdjust="0"/>
  </p:normalViewPr>
  <p:slideViewPr>
    <p:cSldViewPr snapToGrid="0">
      <p:cViewPr varScale="1">
        <p:scale>
          <a:sx n="82" d="100"/>
          <a:sy n="82" d="100"/>
        </p:scale>
        <p:origin x="619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0" y="25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wton\Desktop\Observat&#243;rio%20do%20trabalho\BASE-DE-DADOS-PELOTAS-OUTUBRO-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wton\Desktop\Observat&#243;rio%20do%20trabalho\BASE-DE-DADOS-PELOTAS-OUTUBRO-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wton\Desktop\Observat&#243;rio%20do%20trabalho\BASE-DE-DADOS-PELOTAS-OUTUBRO-2020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BR" sz="2000" b="1" dirty="0">
                <a:solidFill>
                  <a:sysClr val="windowText" lastClr="000000"/>
                </a:solidFill>
              </a:rPr>
              <a:t>Movimentação do emprego formal celetista, admissões, desligamentos e saldo, Rio</a:t>
            </a:r>
            <a:r>
              <a:rPr lang="pt-BR" sz="2000" b="1" baseline="0" dirty="0">
                <a:solidFill>
                  <a:sysClr val="windowText" lastClr="000000"/>
                </a:solidFill>
              </a:rPr>
              <a:t> Grande</a:t>
            </a:r>
            <a:r>
              <a:rPr lang="pt-BR" sz="2000" b="1" dirty="0">
                <a:solidFill>
                  <a:sysClr val="windowText" lastClr="000000"/>
                </a:solidFill>
              </a:rPr>
              <a:t>, Dezembro de 2020.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9.8219816272965874E-2"/>
          <c:y val="0.17171296296296296"/>
          <c:w val="0.86628915135608053"/>
          <c:h val="0.7773611111111110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E4B-464A-9213-52C56013FEB3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E4B-464A-9213-52C56013FEB3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E4B-464A-9213-52C56013FEB3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9E4B-464A-9213-52C56013FE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('Evolução Mensal'!$AZ$4,'Evolução Mensal'!$BA$4,'Evolução Mensal'!$BB$4)</c:f>
              <c:strCache>
                <c:ptCount val="3"/>
                <c:pt idx="0">
                  <c:v>Admissões</c:v>
                </c:pt>
                <c:pt idx="1">
                  <c:v>Desligamentos</c:v>
                </c:pt>
                <c:pt idx="2">
                  <c:v>Saldos</c:v>
                </c:pt>
              </c:strCache>
            </c:strRef>
          </c:cat>
          <c:val>
            <c:numRef>
              <c:f>('Evolução Mensal'!$BJ$9,'Evolução Mensal'!$BK$9,'Evolução Mensal'!$BL$9)</c:f>
              <c:numCache>
                <c:formatCode>#,##0</c:formatCode>
                <c:ptCount val="3"/>
                <c:pt idx="0">
                  <c:v>1041</c:v>
                </c:pt>
                <c:pt idx="1">
                  <c:v>1070</c:v>
                </c:pt>
                <c:pt idx="2">
                  <c:v>-29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E4B-464A-9213-52C56013FEB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3818624"/>
        <c:axId val="173786240"/>
      </c:barChart>
      <c:catAx>
        <c:axId val="1738186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3786240"/>
        <c:crosses val="autoZero"/>
        <c:auto val="1"/>
        <c:lblAlgn val="ctr"/>
        <c:lblOffset val="100"/>
        <c:noMultiLvlLbl val="0"/>
      </c:catAx>
      <c:valAx>
        <c:axId val="173786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3818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228677258902751"/>
          <c:y val="0.2009695536020322"/>
          <c:w val="0.23901960543428613"/>
          <c:h val="0.309105448286812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err="1"/>
              <a:t>Movimentação</a:t>
            </a:r>
            <a:r>
              <a:rPr lang="en-US" sz="2000" b="1" dirty="0"/>
              <a:t> do </a:t>
            </a:r>
            <a:r>
              <a:rPr lang="en-US" sz="2000" b="1" dirty="0" err="1"/>
              <a:t>emprego</a:t>
            </a:r>
            <a:r>
              <a:rPr lang="en-US" sz="2000" b="1" dirty="0"/>
              <a:t> formal </a:t>
            </a:r>
            <a:r>
              <a:rPr lang="en-US" sz="2000" b="1" dirty="0" err="1"/>
              <a:t>celetista</a:t>
            </a:r>
            <a:r>
              <a:rPr lang="en-US" sz="2000" b="1" dirty="0"/>
              <a:t>, </a:t>
            </a:r>
            <a:r>
              <a:rPr lang="en-US" sz="2000" b="1" dirty="0" err="1"/>
              <a:t>admissões</a:t>
            </a:r>
            <a:r>
              <a:rPr lang="en-US" sz="2000" b="1" dirty="0"/>
              <a:t>, </a:t>
            </a:r>
            <a:r>
              <a:rPr lang="en-US" sz="2000" b="1" dirty="0" err="1"/>
              <a:t>desligamentos</a:t>
            </a:r>
            <a:r>
              <a:rPr lang="en-US" sz="2000" b="1" dirty="0"/>
              <a:t> e </a:t>
            </a:r>
            <a:r>
              <a:rPr lang="en-US" sz="2000" b="1" dirty="0" err="1"/>
              <a:t>saldo</a:t>
            </a:r>
            <a:r>
              <a:rPr lang="en-US" sz="2000" b="1" dirty="0"/>
              <a:t>, Rio</a:t>
            </a:r>
            <a:r>
              <a:rPr lang="en-US" sz="2000" b="1" baseline="0" dirty="0"/>
              <a:t> Grande</a:t>
            </a:r>
            <a:r>
              <a:rPr lang="en-US" sz="2000" b="1" dirty="0"/>
              <a:t>, </a:t>
            </a:r>
            <a:r>
              <a:rPr lang="en-US" sz="2000" b="1" dirty="0" err="1"/>
              <a:t>Acumulado</a:t>
            </a:r>
            <a:r>
              <a:rPr lang="en-US" sz="2000" b="1" dirty="0"/>
              <a:t> do </a:t>
            </a:r>
            <a:r>
              <a:rPr lang="en-US" sz="2000" b="1" dirty="0" err="1"/>
              <a:t>Ano</a:t>
            </a:r>
            <a:r>
              <a:rPr lang="en-US" sz="2000" b="1" dirty="0"/>
              <a:t> de 2020.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9.1983814523184604E-2"/>
          <c:y val="0.19721055701370663"/>
          <c:w val="0.863571741032371"/>
          <c:h val="0.7773611111111110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771-4961-A297-DA522D0F80D5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771-4961-A297-DA522D0F80D5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771-4961-A297-DA522D0F80D5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5771-4961-A297-DA522D0F80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('PELOTAS Setor'!$G$5,'PELOTAS Setor'!$H$5,'PELOTAS Setor'!$I$5)</c:f>
              <c:strCache>
                <c:ptCount val="3"/>
                <c:pt idx="0">
                  <c:v>Admissões</c:v>
                </c:pt>
                <c:pt idx="1">
                  <c:v>Desligamentos</c:v>
                </c:pt>
                <c:pt idx="2">
                  <c:v>Saldos</c:v>
                </c:pt>
              </c:strCache>
            </c:strRef>
          </c:cat>
          <c:val>
            <c:numRef>
              <c:f>('PELOTAS Setor'!$G$6,'PELOTAS Setor'!$H$6,'PELOTAS Setor'!$I$6)</c:f>
              <c:numCache>
                <c:formatCode>#,##0</c:formatCode>
                <c:ptCount val="3"/>
                <c:pt idx="0">
                  <c:v>12297</c:v>
                </c:pt>
                <c:pt idx="1">
                  <c:v>12672</c:v>
                </c:pt>
                <c:pt idx="2">
                  <c:v>-375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771-4961-A297-DA522D0F80D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6670848"/>
        <c:axId val="226680832"/>
      </c:barChart>
      <c:catAx>
        <c:axId val="2266708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26680832"/>
        <c:crosses val="autoZero"/>
        <c:auto val="1"/>
        <c:lblAlgn val="ctr"/>
        <c:lblOffset val="100"/>
        <c:noMultiLvlLbl val="0"/>
      </c:catAx>
      <c:valAx>
        <c:axId val="226680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6670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63367449136576"/>
          <c:y val="0.190957876035837"/>
          <c:w val="0.25838882675113395"/>
          <c:h val="0.261598878036724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err="1">
                <a:effectLst/>
              </a:rPr>
              <a:t>Evolução</a:t>
            </a:r>
            <a:r>
              <a:rPr lang="en-US" sz="1800" b="1" i="0" baseline="0" dirty="0">
                <a:effectLst/>
              </a:rPr>
              <a:t> mensal dos </a:t>
            </a:r>
            <a:r>
              <a:rPr lang="en-US" sz="1800" b="1" i="0" baseline="0" dirty="0" err="1">
                <a:effectLst/>
              </a:rPr>
              <a:t>estoques</a:t>
            </a:r>
            <a:r>
              <a:rPr lang="en-US" sz="1800" b="1" i="0" baseline="0" dirty="0">
                <a:effectLst/>
              </a:rPr>
              <a:t> e dos </a:t>
            </a:r>
            <a:r>
              <a:rPr lang="en-US" sz="1800" b="1" i="0" baseline="0" dirty="0" err="1">
                <a:effectLst/>
              </a:rPr>
              <a:t>saldos</a:t>
            </a:r>
            <a:r>
              <a:rPr lang="en-US" sz="1800" b="1" i="0" baseline="0" dirty="0">
                <a:effectLst/>
              </a:rPr>
              <a:t> do </a:t>
            </a:r>
            <a:r>
              <a:rPr lang="en-US" sz="1800" b="1" i="0" baseline="0" dirty="0" err="1">
                <a:effectLst/>
              </a:rPr>
              <a:t>emprego</a:t>
            </a:r>
            <a:r>
              <a:rPr lang="en-US" sz="1800" b="1" i="0" baseline="0" dirty="0">
                <a:effectLst/>
              </a:rPr>
              <a:t> formal </a:t>
            </a:r>
            <a:r>
              <a:rPr lang="en-US" sz="1800" b="1" i="0" baseline="0" dirty="0" err="1">
                <a:effectLst/>
              </a:rPr>
              <a:t>celetista</a:t>
            </a:r>
            <a:r>
              <a:rPr lang="en-US" sz="1800" b="1" i="0" baseline="0" dirty="0">
                <a:effectLst/>
              </a:rPr>
              <a:t>, Rio Grande, Janeiro a </a:t>
            </a:r>
            <a:r>
              <a:rPr lang="en-US" sz="1800" b="1" i="0" baseline="0" dirty="0" err="1">
                <a:effectLst/>
              </a:rPr>
              <a:t>Dezembro</a:t>
            </a:r>
            <a:r>
              <a:rPr lang="en-US" sz="1800" b="1" i="0" baseline="0" dirty="0">
                <a:effectLst/>
              </a:rPr>
              <a:t> de 2020.</a:t>
            </a:r>
            <a:endParaRPr lang="pt-BR" sz="1800" dirty="0">
              <a:effectLst/>
            </a:endParaRPr>
          </a:p>
        </c:rich>
      </c:tx>
      <c:layout>
        <c:manualLayout>
          <c:xMode val="edge"/>
          <c:yMode val="edge"/>
          <c:x val="0.11520783962930629"/>
          <c:y val="9.027642891326549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5.6450511393268843E-2"/>
          <c:y val="0.13113823710349912"/>
          <c:w val="0.87353954170462389"/>
          <c:h val="0.805506673124757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'Evolução Mensal'!$F$4</c:f>
              <c:strCache>
                <c:ptCount val="1"/>
                <c:pt idx="0">
                  <c:v>Estoque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E45-4E4D-A4E0-FD19CEEBC0AF}"/>
              </c:ext>
            </c:extLst>
          </c:dPt>
          <c:dLbls>
            <c:dLbl>
              <c:idx val="1"/>
              <c:layout>
                <c:manualLayout>
                  <c:x val="-7.8817709532536511E-3"/>
                  <c:y val="-2.5117735263685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E45-4E4D-A4E0-FD19CEEBC0AF}"/>
                </c:ext>
              </c:extLst>
            </c:dLbl>
            <c:dLbl>
              <c:idx val="2"/>
              <c:layout>
                <c:manualLayout>
                  <c:x val="0"/>
                  <c:y val="-1.2558867631842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E45-4E4D-A4E0-FD19CEEBC0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('Evolução Mensal'!$E$3,'Evolução Mensal'!$F$3,'Evolução Mensal'!$K$3,'Evolução Mensal'!$P$3,'Evolução Mensal'!$U$3,'Evolução Mensal'!$Z$3,'Evolução Mensal'!$AE$3,'Evolução Mensal'!$AJ$3,'Evolução Mensal'!$AO$3,'Evolução Mensal'!$AT$3,'Evolução Mensal'!$AY$3,'Evolução Mensal'!$BD$3,'Evolução Mensal'!$BI$3)</c:f>
              <c:strCache>
                <c:ptCount val="13"/>
                <c:pt idx="0">
                  <c:v>Estoque em 1º de Janeiro</c:v>
                </c:pt>
                <c:pt idx="1">
                  <c:v>Janeiro</c:v>
                </c:pt>
                <c:pt idx="2">
                  <c:v>Fevereiro</c:v>
                </c:pt>
                <c:pt idx="3">
                  <c:v>Março</c:v>
                </c:pt>
                <c:pt idx="4">
                  <c:v>Abril</c:v>
                </c:pt>
                <c:pt idx="5">
                  <c:v>Maio</c:v>
                </c:pt>
                <c:pt idx="6">
                  <c:v>Junho</c:v>
                </c:pt>
                <c:pt idx="7">
                  <c:v>Julho</c:v>
                </c:pt>
                <c:pt idx="8">
                  <c:v>Agosto</c:v>
                </c:pt>
                <c:pt idx="9">
                  <c:v>Setembro</c:v>
                </c:pt>
                <c:pt idx="10">
                  <c:v>Outubro</c:v>
                </c:pt>
                <c:pt idx="11">
                  <c:v>Novembro</c:v>
                </c:pt>
                <c:pt idx="12">
                  <c:v>Dezembro</c:v>
                </c:pt>
              </c:strCache>
            </c:strRef>
          </c:cat>
          <c:val>
            <c:numRef>
              <c:f>('Evolução Mensal'!$E$9,'Evolução Mensal'!$F$9,'Evolução Mensal'!$K$9,'Evolução Mensal'!$P$9,'Evolução Mensal'!$U$9,'Evolução Mensal'!$Z$9,'Evolução Mensal'!$AE$9,'Evolução Mensal'!$AJ$9,'Evolução Mensal'!$AO$9,'Evolução Mensal'!$AT$9,'Evolução Mensal'!$AY$9,'Evolução Mensal'!$BD$9,'Evolução Mensal'!$BI$9)</c:f>
              <c:numCache>
                <c:formatCode>#,##0</c:formatCode>
                <c:ptCount val="13"/>
                <c:pt idx="0">
                  <c:v>36901</c:v>
                </c:pt>
                <c:pt idx="1">
                  <c:v>37005</c:v>
                </c:pt>
                <c:pt idx="2">
                  <c:v>37104</c:v>
                </c:pt>
                <c:pt idx="3">
                  <c:v>36675</c:v>
                </c:pt>
                <c:pt idx="4">
                  <c:v>35846</c:v>
                </c:pt>
                <c:pt idx="5">
                  <c:v>35550</c:v>
                </c:pt>
                <c:pt idx="6">
                  <c:v>35551</c:v>
                </c:pt>
                <c:pt idx="7">
                  <c:v>35679</c:v>
                </c:pt>
                <c:pt idx="8">
                  <c:v>35859</c:v>
                </c:pt>
                <c:pt idx="9">
                  <c:v>36096</c:v>
                </c:pt>
                <c:pt idx="10">
                  <c:v>36380</c:v>
                </c:pt>
                <c:pt idx="11">
                  <c:v>36555</c:v>
                </c:pt>
                <c:pt idx="12">
                  <c:v>36526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E45-4E4D-A4E0-FD19CEEBC0A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226610176"/>
        <c:axId val="227300096"/>
      </c:barChart>
      <c:lineChart>
        <c:grouping val="standard"/>
        <c:varyColors val="0"/>
        <c:ser>
          <c:idx val="1"/>
          <c:order val="1"/>
          <c:tx>
            <c:strRef>
              <c:f>'Evolução Mensal'!$I$4</c:f>
              <c:strCache>
                <c:ptCount val="1"/>
                <c:pt idx="0">
                  <c:v>Saldos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1.5763541906507302E-2"/>
                  <c:y val="2.5117735263685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E45-4E4D-A4E0-FD19CEEBC0AF}"/>
                </c:ext>
              </c:extLst>
            </c:dLbl>
            <c:dLbl>
              <c:idx val="2"/>
              <c:layout>
                <c:manualLayout>
                  <c:x val="5.2575055420776007E-3"/>
                  <c:y val="-4.09529313592324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E45-4E4D-A4E0-FD19CEEBC0A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FF0000"/>
                        </a:solidFill>
                      </a:rPr>
                      <a:t>-429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8E45-4E4D-A4E0-FD19CEEBC0A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FF0000"/>
                        </a:solidFill>
                      </a:rPr>
                      <a:t>-829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8E45-4E4D-A4E0-FD19CEEBC0A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FF0000"/>
                        </a:solidFill>
                      </a:rPr>
                      <a:t>-296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8E45-4E4D-A4E0-FD19CEEBC0AF}"/>
                </c:ext>
              </c:extLst>
            </c:dLbl>
            <c:dLbl>
              <c:idx val="6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dirty="0">
                        <a:solidFill>
                          <a:sysClr val="windowText" lastClr="000000"/>
                        </a:solidFill>
                      </a:rPr>
                      <a:t>1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8E45-4E4D-A4E0-FD19CEEBC0AF}"/>
                </c:ext>
              </c:extLst>
            </c:dLbl>
            <c:dLbl>
              <c:idx val="12"/>
              <c:layout>
                <c:manualLayout>
                  <c:x val="5.7098765848391892E-3"/>
                  <c:y val="4.7500632010019674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FF0000"/>
                        </a:solidFill>
                      </a:rPr>
                      <a:t>-29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8E45-4E4D-A4E0-FD19CEEBC0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('Evolução Mensal'!$E$3,'Evolução Mensal'!$F$3,'Evolução Mensal'!$K$3,'Evolução Mensal'!$P$3,'Evolução Mensal'!$U$3,'Evolução Mensal'!$Z$3,'Evolução Mensal'!$AE$3,'Evolução Mensal'!$AJ$3,'Evolução Mensal'!$AO$3,'Evolução Mensal'!$AT$3,'Evolução Mensal'!$AY$3,'Evolução Mensal'!$BD$3,'Evolução Mensal'!$BI$3)</c:f>
              <c:strCache>
                <c:ptCount val="13"/>
                <c:pt idx="0">
                  <c:v>Estoque em 1º de Janeiro</c:v>
                </c:pt>
                <c:pt idx="1">
                  <c:v>Janeiro</c:v>
                </c:pt>
                <c:pt idx="2">
                  <c:v>Fevereiro</c:v>
                </c:pt>
                <c:pt idx="3">
                  <c:v>Março</c:v>
                </c:pt>
                <c:pt idx="4">
                  <c:v>Abril</c:v>
                </c:pt>
                <c:pt idx="5">
                  <c:v>Maio</c:v>
                </c:pt>
                <c:pt idx="6">
                  <c:v>Junho</c:v>
                </c:pt>
                <c:pt idx="7">
                  <c:v>Julho</c:v>
                </c:pt>
                <c:pt idx="8">
                  <c:v>Agosto</c:v>
                </c:pt>
                <c:pt idx="9">
                  <c:v>Setembro</c:v>
                </c:pt>
                <c:pt idx="10">
                  <c:v>Outubro</c:v>
                </c:pt>
                <c:pt idx="11">
                  <c:v>Novembro</c:v>
                </c:pt>
                <c:pt idx="12">
                  <c:v>Dezembro</c:v>
                </c:pt>
              </c:strCache>
            </c:strRef>
          </c:cat>
          <c:val>
            <c:numRef>
              <c:f>('Evolução Mensal'!$I$10,'Evolução Mensal'!$I$9,'Evolução Mensal'!$N$9,'Evolução Mensal'!$S$9,'Evolução Mensal'!$X$9,'Evolução Mensal'!$AC$9,'Evolução Mensal'!$AH$9,'Evolução Mensal'!$AM$9,'Evolução Mensal'!$AR$9,'Evolução Mensal'!$AW$9,'Evolução Mensal'!$BB$9,'Evolução Mensal'!$BG$9,'Evolução Mensal'!$BL$9)</c:f>
              <c:numCache>
                <c:formatCode>#,##0</c:formatCode>
                <c:ptCount val="13"/>
                <c:pt idx="1">
                  <c:v>104</c:v>
                </c:pt>
                <c:pt idx="2">
                  <c:v>99</c:v>
                </c:pt>
                <c:pt idx="3">
                  <c:v>-429</c:v>
                </c:pt>
                <c:pt idx="4">
                  <c:v>-829</c:v>
                </c:pt>
                <c:pt idx="5">
                  <c:v>-296</c:v>
                </c:pt>
                <c:pt idx="6">
                  <c:v>1</c:v>
                </c:pt>
                <c:pt idx="7">
                  <c:v>128</c:v>
                </c:pt>
                <c:pt idx="8">
                  <c:v>180</c:v>
                </c:pt>
                <c:pt idx="9">
                  <c:v>237</c:v>
                </c:pt>
                <c:pt idx="10">
                  <c:v>284</c:v>
                </c:pt>
                <c:pt idx="11">
                  <c:v>175</c:v>
                </c:pt>
                <c:pt idx="12">
                  <c:v>-29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8E45-4E4D-A4E0-FD19CEEBC0A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27311616"/>
        <c:axId val="227301632"/>
      </c:lineChart>
      <c:catAx>
        <c:axId val="226610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7300096"/>
        <c:crosses val="autoZero"/>
        <c:auto val="1"/>
        <c:lblAlgn val="ctr"/>
        <c:lblOffset val="100"/>
        <c:noMultiLvlLbl val="0"/>
      </c:catAx>
      <c:valAx>
        <c:axId val="227300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6610176"/>
        <c:crosses val="autoZero"/>
        <c:crossBetween val="between"/>
      </c:valAx>
      <c:valAx>
        <c:axId val="227301632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7311616"/>
        <c:crosses val="max"/>
        <c:crossBetween val="between"/>
      </c:valAx>
      <c:catAx>
        <c:axId val="2273116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2730163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 err="1"/>
              <a:t>Movimentação</a:t>
            </a:r>
            <a:r>
              <a:rPr lang="en-US" sz="1800" b="1" dirty="0"/>
              <a:t> do </a:t>
            </a:r>
            <a:r>
              <a:rPr lang="en-US" sz="1800" b="1" dirty="0" err="1"/>
              <a:t>emprego</a:t>
            </a:r>
            <a:r>
              <a:rPr lang="en-US" sz="1800" b="1" dirty="0"/>
              <a:t> formal </a:t>
            </a:r>
            <a:r>
              <a:rPr lang="en-US" sz="1800" b="1" dirty="0" err="1"/>
              <a:t>celetista</a:t>
            </a:r>
            <a:r>
              <a:rPr lang="en-US" sz="1800" b="1" dirty="0"/>
              <a:t> por </a:t>
            </a:r>
            <a:r>
              <a:rPr lang="en-US" sz="1800" b="1" dirty="0" err="1"/>
              <a:t>setor</a:t>
            </a:r>
            <a:r>
              <a:rPr lang="en-US" sz="1800" b="1" dirty="0"/>
              <a:t> da </a:t>
            </a:r>
            <a:r>
              <a:rPr lang="en-US" sz="1800" b="1" dirty="0" err="1"/>
              <a:t>atividade</a:t>
            </a:r>
            <a:r>
              <a:rPr lang="en-US" sz="1800" b="1" dirty="0"/>
              <a:t> </a:t>
            </a:r>
            <a:r>
              <a:rPr lang="en-US" sz="1800" b="1" dirty="0" err="1"/>
              <a:t>econômica</a:t>
            </a:r>
            <a:r>
              <a:rPr lang="en-US" sz="1800" b="1" dirty="0"/>
              <a:t>, </a:t>
            </a:r>
            <a:r>
              <a:rPr lang="en-US" sz="1800" b="1" dirty="0" err="1"/>
              <a:t>admissões</a:t>
            </a:r>
            <a:r>
              <a:rPr lang="en-US" sz="1800" b="1" dirty="0"/>
              <a:t>, </a:t>
            </a:r>
            <a:r>
              <a:rPr lang="en-US" sz="1800" b="1" dirty="0" err="1"/>
              <a:t>desligamentos</a:t>
            </a:r>
            <a:r>
              <a:rPr lang="en-US" sz="1800" b="1" dirty="0"/>
              <a:t> e </a:t>
            </a:r>
            <a:r>
              <a:rPr lang="en-US" sz="1800" b="1" dirty="0" err="1"/>
              <a:t>saldos</a:t>
            </a:r>
            <a:r>
              <a:rPr lang="en-US" sz="1800" b="1" dirty="0"/>
              <a:t>, Rio</a:t>
            </a:r>
            <a:r>
              <a:rPr lang="en-US" sz="1800" b="1" baseline="0" dirty="0"/>
              <a:t> Grande</a:t>
            </a:r>
            <a:r>
              <a:rPr lang="en-US" sz="1800" b="1" dirty="0"/>
              <a:t>, </a:t>
            </a:r>
            <a:r>
              <a:rPr lang="en-US" sz="1800" b="1" dirty="0" err="1"/>
              <a:t>Dezembro</a:t>
            </a:r>
            <a:r>
              <a:rPr lang="en-US" sz="1800" b="1" dirty="0"/>
              <a:t> de 2020.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6.7348158807331443E-2"/>
          <c:y val="0.19721055701370663"/>
          <c:w val="0.9016450509598114"/>
          <c:h val="0.777361111111111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'PELOTAS Setor'!$C$5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'PELOTAS Setor'!$L$7:$L$15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'PELOTAS Setor'!$C$7:$C$15</c:f>
              <c:numCache>
                <c:formatCode>#,##0</c:formatCode>
                <c:ptCount val="5"/>
                <c:pt idx="0">
                  <c:v>17</c:v>
                </c:pt>
                <c:pt idx="1">
                  <c:v>87</c:v>
                </c:pt>
                <c:pt idx="2">
                  <c:v>92</c:v>
                </c:pt>
                <c:pt idx="3">
                  <c:v>439</c:v>
                </c:pt>
                <c:pt idx="4">
                  <c:v>406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F-8F28-4C03-AFC6-2D4A14E914CE}"/>
            </c:ext>
          </c:extLst>
        </c:ser>
        <c:ser>
          <c:idx val="1"/>
          <c:order val="1"/>
          <c:tx>
            <c:strRef>
              <c:f>'PELOTAS Setor'!$D$5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'PELOTAS Setor'!$L$7:$L$15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'PELOTAS Setor'!$D$7:$D$15</c:f>
              <c:numCache>
                <c:formatCode>#,##0</c:formatCode>
                <c:ptCount val="5"/>
                <c:pt idx="0">
                  <c:v>36</c:v>
                </c:pt>
                <c:pt idx="1">
                  <c:v>156</c:v>
                </c:pt>
                <c:pt idx="2">
                  <c:v>146</c:v>
                </c:pt>
                <c:pt idx="3">
                  <c:v>267</c:v>
                </c:pt>
                <c:pt idx="4">
                  <c:v>465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10-8F28-4C03-AFC6-2D4A14E914CE}"/>
            </c:ext>
          </c:extLst>
        </c:ser>
        <c:ser>
          <c:idx val="2"/>
          <c:order val="2"/>
          <c:tx>
            <c:strRef>
              <c:f>'PELOTAS Setor'!$E$5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'PELOTAS Setor'!$L$7:$L$15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'PELOTAS Setor'!$E$7:$E$15</c:f>
              <c:numCache>
                <c:formatCode>#,##0_ ;[Red]\-#,##0\ </c:formatCode>
                <c:ptCount val="5"/>
                <c:pt idx="0">
                  <c:v>-19</c:v>
                </c:pt>
                <c:pt idx="1">
                  <c:v>-69</c:v>
                </c:pt>
                <c:pt idx="2">
                  <c:v>-54</c:v>
                </c:pt>
                <c:pt idx="3">
                  <c:v>172</c:v>
                </c:pt>
                <c:pt idx="4">
                  <c:v>-59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11-8F28-4C03-AFC6-2D4A14E914C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7097216"/>
        <c:axId val="227115392"/>
      </c:barChart>
      <c:catAx>
        <c:axId val="227097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7115392"/>
        <c:crosses val="autoZero"/>
        <c:auto val="1"/>
        <c:lblAlgn val="ctr"/>
        <c:lblOffset val="100"/>
        <c:noMultiLvlLbl val="0"/>
      </c:catAx>
      <c:valAx>
        <c:axId val="227115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7097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8.6184816718380367E-2"/>
          <c:y val="0.17385022100936959"/>
          <c:w val="0.24021559339351084"/>
          <c:h val="0.270663139928222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err="1">
                <a:solidFill>
                  <a:sysClr val="windowText" lastClr="000000"/>
                </a:solidFill>
                <a:effectLst/>
              </a:rPr>
              <a:t>Movimentação</a:t>
            </a:r>
            <a:r>
              <a:rPr lang="en-US" sz="1800" b="1" i="0" baseline="0" dirty="0">
                <a:solidFill>
                  <a:sysClr val="windowText" lastClr="000000"/>
                </a:solidFill>
                <a:effectLst/>
              </a:rPr>
              <a:t> do </a:t>
            </a:r>
            <a:r>
              <a:rPr lang="en-US" sz="1800" b="1" i="0" baseline="0" dirty="0" err="1">
                <a:solidFill>
                  <a:sysClr val="windowText" lastClr="000000"/>
                </a:solidFill>
                <a:effectLst/>
              </a:rPr>
              <a:t>emprego</a:t>
            </a:r>
            <a:r>
              <a:rPr lang="en-US" sz="1800" b="1" i="0" baseline="0" dirty="0">
                <a:solidFill>
                  <a:sysClr val="windowText" lastClr="000000"/>
                </a:solidFill>
                <a:effectLst/>
              </a:rPr>
              <a:t> formal </a:t>
            </a:r>
            <a:r>
              <a:rPr lang="en-US" sz="1800" b="1" i="0" baseline="0" dirty="0" err="1">
                <a:solidFill>
                  <a:sysClr val="windowText" lastClr="000000"/>
                </a:solidFill>
                <a:effectLst/>
              </a:rPr>
              <a:t>celetista</a:t>
            </a:r>
            <a:r>
              <a:rPr lang="en-US" sz="1800" b="1" i="0" baseline="0" dirty="0">
                <a:solidFill>
                  <a:sysClr val="windowText" lastClr="000000"/>
                </a:solidFill>
                <a:effectLst/>
              </a:rPr>
              <a:t> por </a:t>
            </a:r>
            <a:r>
              <a:rPr lang="en-US" sz="1800" b="1" i="0" baseline="0" dirty="0" err="1">
                <a:solidFill>
                  <a:sysClr val="windowText" lastClr="000000"/>
                </a:solidFill>
                <a:effectLst/>
              </a:rPr>
              <a:t>setor</a:t>
            </a:r>
            <a:r>
              <a:rPr lang="en-US" sz="1800" b="1" i="0" baseline="0" dirty="0">
                <a:solidFill>
                  <a:sysClr val="windowText" lastClr="000000"/>
                </a:solidFill>
                <a:effectLst/>
              </a:rPr>
              <a:t> da </a:t>
            </a:r>
            <a:r>
              <a:rPr lang="en-US" sz="1800" b="1" i="0" baseline="0" dirty="0" err="1">
                <a:solidFill>
                  <a:sysClr val="windowText" lastClr="000000"/>
                </a:solidFill>
                <a:effectLst/>
              </a:rPr>
              <a:t>atividade</a:t>
            </a:r>
            <a:r>
              <a:rPr lang="en-US" sz="1800" b="1" i="0" baseline="0" dirty="0">
                <a:solidFill>
                  <a:sysClr val="windowText" lastClr="000000"/>
                </a:solidFill>
                <a:effectLst/>
              </a:rPr>
              <a:t> </a:t>
            </a:r>
            <a:r>
              <a:rPr lang="en-US" sz="1800" b="1" i="0" baseline="0" dirty="0" err="1">
                <a:solidFill>
                  <a:sysClr val="windowText" lastClr="000000"/>
                </a:solidFill>
                <a:effectLst/>
              </a:rPr>
              <a:t>econômica</a:t>
            </a:r>
            <a:r>
              <a:rPr lang="en-US" sz="1800" b="1" i="0" baseline="0" dirty="0">
                <a:solidFill>
                  <a:sysClr val="windowText" lastClr="000000"/>
                </a:solidFill>
                <a:effectLst/>
              </a:rPr>
              <a:t>, </a:t>
            </a:r>
            <a:r>
              <a:rPr lang="en-US" sz="1800" b="1" i="0" baseline="0" dirty="0" err="1">
                <a:solidFill>
                  <a:sysClr val="windowText" lastClr="000000"/>
                </a:solidFill>
                <a:effectLst/>
              </a:rPr>
              <a:t>admissões</a:t>
            </a:r>
            <a:r>
              <a:rPr lang="en-US" sz="1800" b="1" i="0" baseline="0" dirty="0">
                <a:solidFill>
                  <a:sysClr val="windowText" lastClr="000000"/>
                </a:solidFill>
                <a:effectLst/>
              </a:rPr>
              <a:t>, </a:t>
            </a:r>
            <a:r>
              <a:rPr lang="en-US" sz="1800" b="1" i="0" baseline="0" dirty="0" err="1">
                <a:solidFill>
                  <a:sysClr val="windowText" lastClr="000000"/>
                </a:solidFill>
                <a:effectLst/>
              </a:rPr>
              <a:t>deligamentos</a:t>
            </a:r>
            <a:r>
              <a:rPr lang="en-US" sz="1800" b="1" i="0" baseline="0" dirty="0">
                <a:solidFill>
                  <a:sysClr val="windowText" lastClr="000000"/>
                </a:solidFill>
                <a:effectLst/>
              </a:rPr>
              <a:t> e </a:t>
            </a:r>
            <a:r>
              <a:rPr lang="en-US" sz="1800" b="1" i="0" baseline="0" dirty="0" err="1">
                <a:solidFill>
                  <a:sysClr val="windowText" lastClr="000000"/>
                </a:solidFill>
                <a:effectLst/>
              </a:rPr>
              <a:t>saldo</a:t>
            </a:r>
            <a:r>
              <a:rPr lang="en-US" sz="1800" b="1" i="0" baseline="0" dirty="0">
                <a:solidFill>
                  <a:sysClr val="windowText" lastClr="000000"/>
                </a:solidFill>
                <a:effectLst/>
              </a:rPr>
              <a:t>, Rio Grande, </a:t>
            </a:r>
            <a:r>
              <a:rPr lang="en-US" sz="1800" b="1" i="0" baseline="0" dirty="0" err="1">
                <a:solidFill>
                  <a:sysClr val="windowText" lastClr="000000"/>
                </a:solidFill>
                <a:effectLst/>
              </a:rPr>
              <a:t>Acumulado</a:t>
            </a:r>
            <a:r>
              <a:rPr lang="en-US" sz="1800" b="1" i="0" baseline="0" dirty="0">
                <a:solidFill>
                  <a:sysClr val="windowText" lastClr="000000"/>
                </a:solidFill>
                <a:effectLst/>
              </a:rPr>
              <a:t> do </a:t>
            </a:r>
            <a:r>
              <a:rPr lang="en-US" sz="1800" b="1" i="0" baseline="0" dirty="0" err="1">
                <a:solidFill>
                  <a:sysClr val="windowText" lastClr="000000"/>
                </a:solidFill>
                <a:effectLst/>
              </a:rPr>
              <a:t>Ano</a:t>
            </a:r>
            <a:r>
              <a:rPr lang="en-US" sz="1800" b="1" i="0" baseline="0" dirty="0">
                <a:solidFill>
                  <a:sysClr val="windowText" lastClr="000000"/>
                </a:solidFill>
                <a:effectLst/>
              </a:rPr>
              <a:t> de 2020.</a:t>
            </a:r>
            <a:endParaRPr lang="pt-BR" sz="1800" dirty="0">
              <a:solidFill>
                <a:sysClr val="windowText" lastClr="000000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7.2382131367578942E-2"/>
          <c:y val="0.17499423444558779"/>
          <c:w val="0.89706225759002522"/>
          <c:h val="0.728423405592161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'PELOTAS Setor'!$G$5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7.8575258215622286E-3"/>
                  <c:y val="-2.123931574617646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13-4442-BA89-DCBD0D6C32E9}"/>
                </c:ext>
              </c:extLst>
            </c:dLbl>
            <c:dLbl>
              <c:idx val="2"/>
              <c:layout>
                <c:manualLayout>
                  <c:x val="-2.5817584842275858E-2"/>
                  <c:y val="-2.123931574617646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413-4442-BA89-DCBD0D6C32E9}"/>
                </c:ext>
              </c:extLst>
            </c:dLbl>
            <c:dLbl>
              <c:idx val="3"/>
              <c:layout>
                <c:manualLayout>
                  <c:x val="-3.0307599597454268E-2"/>
                  <c:y val="2.123931574617646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413-4442-BA89-DCBD0D6C32E9}"/>
                </c:ext>
              </c:extLst>
            </c:dLbl>
            <c:dLbl>
              <c:idx val="4"/>
              <c:layout>
                <c:manualLayout>
                  <c:x val="-1.796005902071364E-2"/>
                  <c:y val="2.123931574617646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413-4442-BA89-DCBD0D6C32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('PELOTAS Setor'!$L$7,'PELOTAS Setor'!$L$8,'PELOTAS Setor'!$L$13,'PELOTAS Setor'!$L$14,'PELOTAS Setor'!$L$15)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('PELOTAS Setor'!$G$7,'PELOTAS Setor'!$G$8,'PELOTAS Setor'!$G$13,'PELOTAS Setor'!$G$14,'PELOTAS Setor'!$G$15)</c:f>
              <c:numCache>
                <c:formatCode>#,##0</c:formatCode>
                <c:ptCount val="5"/>
                <c:pt idx="0">
                  <c:v>352</c:v>
                </c:pt>
                <c:pt idx="1">
                  <c:v>2383</c:v>
                </c:pt>
                <c:pt idx="2">
                  <c:v>1416</c:v>
                </c:pt>
                <c:pt idx="3">
                  <c:v>3385</c:v>
                </c:pt>
                <c:pt idx="4">
                  <c:v>4761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413-4442-BA89-DCBD0D6C32E9}"/>
            </c:ext>
          </c:extLst>
        </c:ser>
        <c:ser>
          <c:idx val="1"/>
          <c:order val="1"/>
          <c:tx>
            <c:strRef>
              <c:f>'PELOTAS Setor'!$H$5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5.6125184439729916E-3"/>
                  <c:y val="-1.5575318286456801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413-4442-BA89-DCBD0D6C32E9}"/>
                </c:ext>
              </c:extLst>
            </c:dLbl>
            <c:dLbl>
              <c:idx val="1"/>
              <c:layout>
                <c:manualLayout>
                  <c:x val="1.1225036887946025E-2"/>
                  <c:y val="-6.37179472385293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413-4442-BA89-DCBD0D6C32E9}"/>
                </c:ext>
              </c:extLst>
            </c:dLbl>
            <c:dLbl>
              <c:idx val="3"/>
              <c:layout>
                <c:manualLayout>
                  <c:x val="1.234754057674062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413-4442-BA89-DCBD0D6C32E9}"/>
                </c:ext>
              </c:extLst>
            </c:dLbl>
            <c:dLbl>
              <c:idx val="4"/>
              <c:layout>
                <c:manualLayout>
                  <c:x val="1.1225036887946025E-2"/>
                  <c:y val="-4.247863149235331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413-4442-BA89-DCBD0D6C32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('PELOTAS Setor'!$L$7,'PELOTAS Setor'!$L$8,'PELOTAS Setor'!$L$13,'PELOTAS Setor'!$L$14,'PELOTAS Setor'!$L$15)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('PELOTAS Setor'!$H$7,'PELOTAS Setor'!$H$8,'PELOTAS Setor'!$H$13,'PELOTAS Setor'!$H$14,'PELOTAS Setor'!$H$15)</c:f>
              <c:numCache>
                <c:formatCode>#,##0</c:formatCode>
                <c:ptCount val="5"/>
                <c:pt idx="0">
                  <c:v>354</c:v>
                </c:pt>
                <c:pt idx="1">
                  <c:v>1989</c:v>
                </c:pt>
                <c:pt idx="2">
                  <c:v>1865</c:v>
                </c:pt>
                <c:pt idx="3">
                  <c:v>3575</c:v>
                </c:pt>
                <c:pt idx="4">
                  <c:v>4889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413-4442-BA89-DCBD0D6C32E9}"/>
            </c:ext>
          </c:extLst>
        </c:ser>
        <c:ser>
          <c:idx val="2"/>
          <c:order val="2"/>
          <c:tx>
            <c:strRef>
              <c:f>'PELOTAS Setor'!$I$5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F413-4442-BA89-DCBD0D6C32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('PELOTAS Setor'!$L$7,'PELOTAS Setor'!$L$8,'PELOTAS Setor'!$L$13,'PELOTAS Setor'!$L$14,'PELOTAS Setor'!$L$15)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('PELOTAS Setor'!$I$7,'PELOTAS Setor'!$I$8,'PELOTAS Setor'!$I$13,'PELOTAS Setor'!$I$14,'PELOTAS Setor'!$I$15)</c:f>
              <c:numCache>
                <c:formatCode>#,##0</c:formatCode>
                <c:ptCount val="5"/>
                <c:pt idx="0">
                  <c:v>-2</c:v>
                </c:pt>
                <c:pt idx="1">
                  <c:v>394</c:v>
                </c:pt>
                <c:pt idx="2">
                  <c:v>-449</c:v>
                </c:pt>
                <c:pt idx="3">
                  <c:v>-190</c:v>
                </c:pt>
                <c:pt idx="4">
                  <c:v>-128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413-4442-BA89-DCBD0D6C32E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7145984"/>
        <c:axId val="227217408"/>
      </c:barChart>
      <c:catAx>
        <c:axId val="22714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7217408"/>
        <c:crosses val="autoZero"/>
        <c:auto val="1"/>
        <c:lblAlgn val="ctr"/>
        <c:lblOffset val="100"/>
        <c:noMultiLvlLbl val="0"/>
      </c:catAx>
      <c:valAx>
        <c:axId val="227217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7145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7.687377346590181E-2"/>
          <c:y val="0.19126808701861497"/>
          <c:w val="0.25402927605720543"/>
          <c:h val="0.2557857484860298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91A0A-B3C8-445F-809B-C96D15FD34E6}" type="datetimeFigureOut">
              <a:rPr lang="pt-BR" smtClean="0"/>
              <a:pPr/>
              <a:t>02/02/2021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6C383-D2FC-481C-8103-8E2AD79FE0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34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816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5718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640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803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128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128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926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9851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233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7565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1869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02/02/2021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63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02/02/2021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11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02/02/2021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95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02/02/2021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96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C766B90-8CB3-40BB-98A7-8FA071C04B7D}" type="datetimeFigureOut">
              <a:rPr lang="pt-BR" smtClean="0"/>
              <a:pPr/>
              <a:t>02/02/2021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19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02/02/2021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73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02/02/2021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66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02/02/2021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8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02/02/2021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62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02/02/2021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67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02/02/2021</a:t>
            </a:fld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44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C766B90-8CB3-40BB-98A7-8FA071C04B7D}" type="datetimeFigureOut">
              <a:rPr lang="pt-BR" smtClean="0"/>
              <a:pPr/>
              <a:t>02/02/2021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91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microsoft.com/office/2007/relationships/hdphoto" Target="../media/hdphoto2.wd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4EA4A6-52FD-462D-9FED-061BEF1F6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154" y="1380392"/>
            <a:ext cx="10315854" cy="2910254"/>
          </a:xfrm>
        </p:spPr>
        <p:txBody>
          <a:bodyPr/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pt-BR" sz="7200" dirty="0"/>
              <a:t>Boletim Informativo nº 12</a:t>
            </a:r>
            <a:br>
              <a:rPr lang="pt-BR" sz="5400" dirty="0"/>
            </a:br>
            <a:r>
              <a:rPr lang="pt-BR" sz="5400" dirty="0"/>
              <a:t>dezembro DE 2020</a:t>
            </a:r>
            <a:br>
              <a:rPr lang="pt-BR" sz="3600" dirty="0"/>
            </a:br>
            <a:r>
              <a:rPr lang="pt-BR" sz="4800" dirty="0"/>
              <a:t>A conjuntura do emprego em rio </a:t>
            </a:r>
            <a:r>
              <a:rPr lang="pt-BR" sz="4800" dirty="0" err="1"/>
              <a:t>Grande-RS</a:t>
            </a:r>
            <a:endParaRPr lang="pt-BR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53A23C-BCC6-4FDE-A599-C402C7C2C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155" y="4468031"/>
            <a:ext cx="10218198" cy="210144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sz="2600" b="1" dirty="0"/>
              <a:t>Observatório Social do Trabalho</a:t>
            </a:r>
          </a:p>
          <a:p>
            <a:pPr algn="ctr"/>
            <a:r>
              <a:rPr lang="pt-BR" sz="2600" b="1" dirty="0"/>
              <a:t>Instituto de Filosofia, Sociologia e Política (IFISP)</a:t>
            </a:r>
          </a:p>
          <a:p>
            <a:pPr algn="ctr"/>
            <a:r>
              <a:rPr lang="pt-BR" sz="2600" b="1" dirty="0"/>
              <a:t>Universidade Federal de Pelotas (</a:t>
            </a:r>
            <a:r>
              <a:rPr lang="pt-BR" sz="2600" b="1" dirty="0" err="1"/>
              <a:t>UFPel</a:t>
            </a:r>
            <a:r>
              <a:rPr lang="pt-BR" sz="2600" b="1" dirty="0"/>
              <a:t>)</a:t>
            </a:r>
          </a:p>
          <a:p>
            <a:endParaRPr lang="pt-BR" dirty="0"/>
          </a:p>
          <a:p>
            <a:pPr algn="ctr"/>
            <a:r>
              <a:rPr lang="pt-BR" i="1" dirty="0"/>
              <a:t>Pelotas, Janeiro de 2021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26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4268152"/>
              </p:ext>
            </p:extLst>
          </p:nvPr>
        </p:nvGraphicFramePr>
        <p:xfrm>
          <a:off x="625151" y="597158"/>
          <a:ext cx="10954139" cy="5723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6558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9766C6-9D7E-4138-A566-139E4AC70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337352"/>
            <a:ext cx="11487705" cy="1207364"/>
          </a:xfrm>
        </p:spPr>
        <p:txBody>
          <a:bodyPr/>
          <a:lstStyle/>
          <a:p>
            <a:r>
              <a:rPr lang="pt-BR" dirty="0"/>
              <a:t>Nota metodológica: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4401CD-0F63-4132-8341-EE548B36E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772239"/>
            <a:ext cx="11416683" cy="46168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	 Os dados do Novo CADASTRO GERAL DE EMPREGADOS E DESEMPREGADOS (CAGED) referem-se apenas às movimentações (admissões e desligamentos) dos empregos formais celetistas registrados, declarados pelas empresas ao governo federal,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</a:t>
            </a:r>
          </a:p>
        </p:txBody>
      </p:sp>
    </p:spTree>
    <p:extLst>
      <p:ext uri="{BB962C8B-B14F-4D97-AF65-F5344CB8AC3E}">
        <p14:creationId xmlns:p14="http://schemas.microsoft.com/office/powerpoint/2010/main" val="41531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C8C361-A35E-423C-899A-D133D05C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9" y="97655"/>
            <a:ext cx="11310152" cy="1242874"/>
          </a:xfrm>
        </p:spPr>
        <p:txBody>
          <a:bodyPr/>
          <a:lstStyle/>
          <a:p>
            <a:r>
              <a:rPr lang="pt-BR" dirty="0"/>
              <a:t>Ficha técnica: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2F7130-4294-4163-9768-3D5854B93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340529"/>
            <a:ext cx="11656381" cy="528221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sz="3500" b="1" dirty="0"/>
              <a:t>OBSERVATÓRIO SOCIAL DO TRABALHO (IFISP/UFPEL)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Coordenador:</a:t>
            </a:r>
          </a:p>
          <a:p>
            <a:pPr marL="0" indent="0">
              <a:buNone/>
            </a:pPr>
            <a:r>
              <a:rPr lang="pt-BR" sz="2300" b="1" dirty="0"/>
              <a:t>Prof. Francisco E. </a:t>
            </a:r>
            <a:r>
              <a:rPr lang="pt-BR" sz="2300" b="1" dirty="0" err="1"/>
              <a:t>Beckenkamp</a:t>
            </a:r>
            <a:r>
              <a:rPr lang="pt-BR" sz="2300" b="1" dirty="0"/>
              <a:t> Vargas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Bolsista de Iniciação Científica:</a:t>
            </a:r>
          </a:p>
          <a:p>
            <a:pPr marL="0" indent="0">
              <a:buNone/>
            </a:pPr>
            <a:r>
              <a:rPr lang="pt-BR" sz="2300" b="1" dirty="0"/>
              <a:t>Tainá Cardozo de Oliveira</a:t>
            </a:r>
          </a:p>
          <a:p>
            <a:pPr marL="0" indent="0">
              <a:buNone/>
            </a:pPr>
            <a:endParaRPr lang="pt-BR" sz="2300" b="1" dirty="0"/>
          </a:p>
          <a:p>
            <a:pPr marL="0" indent="0">
              <a:buNone/>
            </a:pPr>
            <a:r>
              <a:rPr lang="pt-BR" sz="2300" dirty="0"/>
              <a:t>Alunos colaboradores:</a:t>
            </a:r>
          </a:p>
          <a:p>
            <a:pPr marL="0" indent="0">
              <a:buNone/>
            </a:pPr>
            <a:r>
              <a:rPr lang="pt-BR" sz="2300" b="1" dirty="0"/>
              <a:t>Newton Soares Mota</a:t>
            </a:r>
          </a:p>
          <a:p>
            <a:pPr marL="0" indent="0">
              <a:buNone/>
            </a:pPr>
            <a:r>
              <a:rPr lang="pt-BR" sz="2300" b="1" dirty="0"/>
              <a:t>Pedro Henrique </a:t>
            </a:r>
            <a:r>
              <a:rPr lang="pt-BR" sz="2300" b="1" dirty="0" err="1"/>
              <a:t>Guatura</a:t>
            </a:r>
            <a:r>
              <a:rPr lang="pt-BR" sz="2300" b="1" dirty="0"/>
              <a:t> Darlan</a:t>
            </a:r>
          </a:p>
          <a:p>
            <a:pPr marL="0" indent="0">
              <a:buNone/>
            </a:pPr>
            <a:r>
              <a:rPr lang="pt-BR" sz="2300" b="1" dirty="0"/>
              <a:t>Pedro Átila Moreira Simões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2400" dirty="0"/>
              <a:t>Portal na internet: </a:t>
            </a:r>
            <a:r>
              <a:rPr lang="pt-BR" sz="2400" dirty="0">
                <a:hlinkClick r:id="rId3"/>
              </a:rPr>
              <a:t>http://wp.ufpel.edu.br/observatoriosocial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6820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2" y="164978"/>
            <a:ext cx="11792931" cy="893802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em dezembro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1376312"/>
            <a:ext cx="11792932" cy="531670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/>
              <a:t>	</a:t>
            </a:r>
            <a:r>
              <a:rPr lang="pt-BR" sz="2800" dirty="0"/>
              <a:t>Segundo o Novo CAGED (Cadastro Geral de Empregados e Desempregados) da Secretaria Especial de Previdência e Trabalho do Ministério da Economia, no mês de dezembro de 2020 ocorreram, em Rio Grande, 1.041 admissões e 1.070 desligamentos, resultando em um saldo de -29 vínculos formais de emprego celetista. Com isso, a taxa de variação do emprego formal foi de -0,08%, com o estoque passando de 36.555 vínculos, em novembro, para 36.526 vínculos, em dezembro de 2020. </a:t>
            </a:r>
          </a:p>
        </p:txBody>
      </p:sp>
    </p:spTree>
    <p:extLst>
      <p:ext uri="{BB962C8B-B14F-4D97-AF65-F5344CB8AC3E}">
        <p14:creationId xmlns:p14="http://schemas.microsoft.com/office/powerpoint/2010/main" val="158116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279294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8230619"/>
              </p:ext>
            </p:extLst>
          </p:nvPr>
        </p:nvGraphicFramePr>
        <p:xfrm>
          <a:off x="625151" y="625151"/>
          <a:ext cx="10907486" cy="5654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4329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427584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4" y="1614196"/>
            <a:ext cx="11752571" cy="524380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600" dirty="0"/>
              <a:t>	</a:t>
            </a:r>
            <a:r>
              <a:rPr lang="pt-BR" sz="3400" dirty="0"/>
              <a:t>No acumulado do ano, ocorreram, em Rio Grande, 12.297 admissões e 12.672 desligamentos, o que resultou em um saldo de </a:t>
            </a:r>
            <a:r>
              <a:rPr lang="pt-BR" sz="3600" dirty="0"/>
              <a:t>-</a:t>
            </a:r>
            <a:r>
              <a:rPr lang="pt-BR" sz="3400" dirty="0"/>
              <a:t>375</a:t>
            </a:r>
            <a:r>
              <a:rPr lang="pt-BR" sz="3600" dirty="0"/>
              <a:t> </a:t>
            </a:r>
            <a:r>
              <a:rPr lang="pt-BR" sz="3400" dirty="0"/>
              <a:t>vínculos formais de emprego. Nesse período, o estoque passou de 36.901 vínculos, em 1º de janeiro de 2020, para 36.526 vínculos, em dezembro de 2020, uma taxa de variação de -1,02%. </a:t>
            </a:r>
          </a:p>
        </p:txBody>
      </p:sp>
    </p:spTree>
    <p:extLst>
      <p:ext uri="{BB962C8B-B14F-4D97-AF65-F5344CB8AC3E}">
        <p14:creationId xmlns:p14="http://schemas.microsoft.com/office/powerpoint/2010/main" val="156593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276887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4FE226E6-7191-4C1F-B735-5869D7406B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7519256"/>
              </p:ext>
            </p:extLst>
          </p:nvPr>
        </p:nvGraphicFramePr>
        <p:xfrm>
          <a:off x="627797" y="615819"/>
          <a:ext cx="10877266" cy="566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1525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152054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780767"/>
              </p:ext>
            </p:extLst>
          </p:nvPr>
        </p:nvGraphicFramePr>
        <p:xfrm>
          <a:off x="653143" y="662472"/>
          <a:ext cx="10879494" cy="5627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3754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8" y="130629"/>
            <a:ext cx="11877871" cy="1268963"/>
          </a:xfrm>
        </p:spPr>
        <p:txBody>
          <a:bodyPr>
            <a:normAutofit/>
          </a:bodyPr>
          <a:lstStyle/>
          <a:p>
            <a:pPr algn="ctr"/>
            <a:r>
              <a:rPr lang="pt-BR" sz="4800" dirty="0"/>
              <a:t>A conjuntura setorial do emprego EM dezembro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642188"/>
            <a:ext cx="11877870" cy="521581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2700" dirty="0"/>
              <a:t>	</a:t>
            </a:r>
            <a:r>
              <a:rPr lang="pt-BR" sz="3200" dirty="0"/>
              <a:t>O desempenho negativo do emprego formal no mercado de trabalho de Rio Grande, no mês de dezembro (-29 vínculos), decorre dos saldos negativos da indústria (-69 vínculos), do setor de serviços (-59 vínculos), da construção civil (-54 vínculos) e da agropecuária (-19 vínculos). O comércio (+172 vínculos) foi o único setor a apresentar saldo positivo.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1864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B770453A-B719-4B4A-A3B8-4EA9CD69EC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1037514"/>
              </p:ext>
            </p:extLst>
          </p:nvPr>
        </p:nvGraphicFramePr>
        <p:xfrm>
          <a:off x="690463" y="616172"/>
          <a:ext cx="10954139" cy="5723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6733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222309"/>
          </a:xfrm>
        </p:spPr>
        <p:txBody>
          <a:bodyPr>
            <a:normAutofit/>
          </a:bodyPr>
          <a:lstStyle/>
          <a:p>
            <a:pPr algn="ctr"/>
            <a:r>
              <a:rPr lang="pt-BR" sz="4000" dirty="0"/>
              <a:t>A conjuntura setorial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623527"/>
            <a:ext cx="11849876" cy="506652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200" dirty="0"/>
              <a:t>	</a:t>
            </a:r>
            <a:r>
              <a:rPr lang="pt-BR" sz="2800" dirty="0"/>
              <a:t>O desempenho negativo do emprego formal no mercado de trabalho de Rio Grande, no acumulado do ano (-375  vínculos), foi puxado principalmente pela construção civil (-449 vínculos). O comércio (-190 vínculos) e o setor de serviços (</a:t>
            </a:r>
            <a:r>
              <a:rPr lang="pt-BR" sz="2800" b="1" dirty="0"/>
              <a:t>-</a:t>
            </a:r>
            <a:r>
              <a:rPr lang="pt-BR" sz="2800" dirty="0"/>
              <a:t>128 vínculos) também apresentaram saldos negativos significativos. A agropecuária (-2 vínculos) apresentou saldo negativo pouco expressivo. A indústria (+394 vínculos) foi o único setor a apresentar saldo positivo. </a:t>
            </a:r>
            <a:endParaRPr lang="pt-BR" sz="28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7832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715</Words>
  <Application>Microsoft Office PowerPoint</Application>
  <PresentationFormat>Widescreen</PresentationFormat>
  <Paragraphs>72</Paragraphs>
  <Slides>12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Calibri</vt:lpstr>
      <vt:lpstr>Rockwell</vt:lpstr>
      <vt:lpstr>Rockwell Condensed</vt:lpstr>
      <vt:lpstr>Wingdings</vt:lpstr>
      <vt:lpstr>Tipo de Madeira</vt:lpstr>
      <vt:lpstr>Boletim Informativo nº 12 dezembro DE 2020 A conjuntura do emprego em rio Grande-RS</vt:lpstr>
      <vt:lpstr>A conjuntura do emprego em dezembro</vt:lpstr>
      <vt:lpstr>Apresentação do PowerPoint</vt:lpstr>
      <vt:lpstr>A conjuntura do emprego no acumulado do ano</vt:lpstr>
      <vt:lpstr>Apresentação do PowerPoint</vt:lpstr>
      <vt:lpstr>Apresentação do PowerPoint</vt:lpstr>
      <vt:lpstr>A conjuntura setorial do emprego EM dezembro</vt:lpstr>
      <vt:lpstr>Apresentação do PowerPoint</vt:lpstr>
      <vt:lpstr>A conjuntura setorial do emprego no acumulado do ano</vt:lpstr>
      <vt:lpstr>Apresentação do PowerPoint</vt:lpstr>
      <vt:lpstr>Nota metodológica:</vt:lpstr>
      <vt:lpstr>Ficha técnica: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2018-01-27T01:43:35Z</dcterms:created>
  <dcterms:modified xsi:type="dcterms:W3CDTF">2021-02-02T19:09:45Z</dcterms:modified>
  <cp:contentStatus/>
</cp:coreProperties>
</file>