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98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Pelotas, </a:t>
            </a:r>
            <a:r>
              <a:rPr lang="en-US" sz="2000" b="1" baseline="0"/>
              <a:t> Dezembro</a:t>
            </a:r>
            <a:r>
              <a:rPr lang="en-US" sz="2000" b="1"/>
              <a:t> de 2020.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3446567168380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'[MODELO DE BASE-DE-DADOS-PELOTAS-RIO-GRANDE-NOVEMBRO-2020.xlsx]Evolução Mensal'!$AF$4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FB0-4916-9465-2A88887B0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'[MODELO DE BASE-DE-DADOS-PELOTAS-RIO-GRANDE-NOVEMBRO-2020.xlsx]Evolução Mensal'!$AA$4:$AC$4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'[MODELO DE BASE-DE-DADOS-PELOTAS-RIO-GRANDE-NOVEMBRO-2020.xlsx]Evolução Mensal'!$BJ$8</c:f>
              <c:numCache>
                <c:formatCode>#,##0</c:formatCode>
                <c:ptCount val="1"/>
                <c:pt idx="0">
                  <c:v>1958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7-4BFD-9F7F-D2F27BD4B0D9}"/>
            </c:ext>
          </c:extLst>
        </c:ser>
        <c:ser>
          <c:idx val="1"/>
          <c:order val="1"/>
          <c:tx>
            <c:strRef>
              <c:f>'[MODELO DE BASE-DE-DADOS-PELOTAS-RIO-GRANDE-NOVEMBRO-2020.xlsx]Evolução Mensal'!$AG$4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'[MODELO DE BASE-DE-DADOS-PELOTAS-RIO-GRANDE-NOVEMBRO-2020.xlsx]Evolução Mensal'!$BK$8</c:f>
              <c:numCache>
                <c:formatCode>#,##0</c:formatCode>
                <c:ptCount val="1"/>
                <c:pt idx="0">
                  <c:v>2280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1-E04E-93EB-4E587EA3D157}"/>
            </c:ext>
          </c:extLst>
        </c:ser>
        <c:ser>
          <c:idx val="2"/>
          <c:order val="2"/>
          <c:tx>
            <c:strRef>
              <c:f>'[MODELO DE BASE-DE-DADOS-PELOTAS-RIO-GRANDE-NOVEMBRO-2020.xlsx]Evolução Mensal'!$AH$4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'[MODELO DE BASE-DE-DADOS-PELOTAS-RIO-GRANDE-NOVEMBRO-2020.xlsx]Evolução Mensal'!$BL$8</c:f>
              <c:numCache>
                <c:formatCode>#,##0_ ;[Red]\-#,##0\ </c:formatCode>
                <c:ptCount val="1"/>
                <c:pt idx="0">
                  <c:v>-322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51-E04E-93EB-4E587EA3D1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281536"/>
        <c:axId val="225283072"/>
      </c:barChart>
      <c:catAx>
        <c:axId val="225281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5283072"/>
        <c:crosses val="autoZero"/>
        <c:auto val="1"/>
        <c:lblAlgn val="ctr"/>
        <c:lblOffset val="100"/>
        <c:noMultiLvlLbl val="0"/>
      </c:catAx>
      <c:valAx>
        <c:axId val="22528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2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64927447850344"/>
          <c:y val="0.28467008648047681"/>
          <c:w val="0.24607620516683706"/>
          <c:h val="0.28673541868035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Pelotas, </a:t>
            </a:r>
            <a:r>
              <a:rPr lang="en-US" sz="2000" b="1" dirty="0" err="1"/>
              <a:t>Acumulado</a:t>
            </a:r>
            <a:r>
              <a:rPr lang="en-US" sz="2000" b="1" dirty="0"/>
              <a:t> do </a:t>
            </a:r>
            <a:r>
              <a:rPr lang="en-US" sz="2000" b="1" dirty="0" err="1"/>
              <a:t>Ano</a:t>
            </a:r>
            <a:r>
              <a:rPr lang="en-US" sz="2000" b="1" dirty="0"/>
              <a:t> de 2020.</a:t>
            </a:r>
          </a:p>
        </c:rich>
      </c:tx>
      <c:layout>
        <c:manualLayout>
          <c:xMode val="edge"/>
          <c:yMode val="edge"/>
          <c:x val="0.10766236526575935"/>
          <c:y val="2.551743121846738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626655154014602"/>
          <c:y val="0.23045924737318568"/>
          <c:w val="0.863571741032371"/>
          <c:h val="0.75546418997985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'[MODELO DE BASE-DE-DADOS-PELOTAS-RIO-GRANDE-NOVEMBRO-2020.xlsx]Evolução Mensal'!$BN$4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'[MODELO DE BASE-DE-DADOS-PELOTAS-RIO-GRANDE-NOVEMBRO-2020.xlsx]Evolução Mensal'!$BN$8</c:f>
              <c:numCache>
                <c:formatCode>#,##0</c:formatCode>
                <c:ptCount val="1"/>
                <c:pt idx="0">
                  <c:v>20292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F-524E-A2D6-C8DF4B961CF5}"/>
            </c:ext>
          </c:extLst>
        </c:ser>
        <c:ser>
          <c:idx val="1"/>
          <c:order val="1"/>
          <c:tx>
            <c:strRef>
              <c:f>'[MODELO DE BASE-DE-DADOS-PELOTAS-RIO-GRANDE-NOVEMBRO-2020.xlsx]Evolução Mensal'!$BO$4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'[MODELO DE BASE-DE-DADOS-PELOTAS-RIO-GRANDE-NOVEMBRO-2020.xlsx]Evolução Mensal'!$BO$8</c:f>
              <c:numCache>
                <c:formatCode>#,##0</c:formatCode>
                <c:ptCount val="1"/>
                <c:pt idx="0">
                  <c:v>21231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4F-524E-A2D6-C8DF4B961CF5}"/>
            </c:ext>
          </c:extLst>
        </c:ser>
        <c:ser>
          <c:idx val="2"/>
          <c:order val="2"/>
          <c:tx>
            <c:strRef>
              <c:f>'[MODELO DE BASE-DE-DADOS-PELOTAS-RIO-GRANDE-NOVEMBRO-2020.xlsx]Evolução Mensal'!$BP$4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'[MODELO DE BASE-DE-DADOS-PELOTAS-RIO-GRANDE-NOVEMBRO-2020.xlsx]Evolução Mensal'!$BP$8</c:f>
              <c:numCache>
                <c:formatCode>#,##0_ ;[Red]\-#,##0\ </c:formatCode>
                <c:ptCount val="1"/>
                <c:pt idx="0">
                  <c:v>-939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4F-524E-A2D6-C8DF4B961C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791488"/>
        <c:axId val="45805568"/>
      </c:barChart>
      <c:catAx>
        <c:axId val="45791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805568"/>
        <c:crosses val="autoZero"/>
        <c:auto val="1"/>
        <c:lblAlgn val="ctr"/>
        <c:lblOffset val="100"/>
        <c:noMultiLvlLbl val="0"/>
      </c:catAx>
      <c:valAx>
        <c:axId val="45805568"/>
        <c:scaling>
          <c:orientation val="minMax"/>
          <c:max val="22000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79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236998749389445"/>
          <c:y val="0.36056525630969738"/>
          <c:w val="0.26673021700508298"/>
          <c:h val="0.26990144799731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1111552"/>
        <c:axId val="191113088"/>
      </c:lineChart>
      <c:catAx>
        <c:axId val="19111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1113088"/>
        <c:crosses val="autoZero"/>
        <c:auto val="1"/>
        <c:lblAlgn val="ctr"/>
        <c:lblOffset val="100"/>
        <c:noMultiLvlLbl val="0"/>
      </c:catAx>
      <c:valAx>
        <c:axId val="19111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111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Evolução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mensal dos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estoques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e dos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saldos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emprego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formal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celetista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, Pelotas,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Janeiro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a Dezembro de 2020.</a:t>
            </a:r>
            <a:endParaRPr lang="pt-BR" sz="20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44783213710666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9658270408459856E-2"/>
          <c:y val="0.12962962962962962"/>
          <c:w val="0.83128645189771733"/>
          <c:h val="0.68345885059001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'[MODELO DE BASE-DE-DADOS-PELOTAS-RIO-GRANDE-NOVEMBRO-2020.xlsx]Evolução Mensal'!$F$4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D0-4255-9FA2-97A30D4ED7C9}"/>
              </c:ext>
            </c:extLst>
          </c:dPt>
          <c:dLbls>
            <c:dLbl>
              <c:idx val="1"/>
              <c:layout>
                <c:manualLayout>
                  <c:x val="-7.8817709532536511E-3"/>
                  <c:y val="-2.511773526368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D0-4255-9FA2-97A30D4ED7C9}"/>
                </c:ext>
              </c:extLst>
            </c:dLbl>
            <c:dLbl>
              <c:idx val="2"/>
              <c:layout>
                <c:manualLayout>
                  <c:x val="0"/>
                  <c:y val="-1.255886763184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D0-4255-9FA2-97A30D4ED7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'[MODELO DE BASE-DE-DADOS-PELOTAS-RIO-GRANDE-NOVEMBRO-2020.xlsx]Evolução Mensal'!$E$3;'[MODELO DE BASE-DE-DADOS-PELOTAS-RIO-GRANDE-NOVEMBRO-2020.xlsx]Evolução Mensal'!$F$3;'[MODELO DE BASE-DE-DADOS-PELOTAS-RIO-GRANDE-NOVEMBRO-2020.xlsx]Evolução Mensal'!$K$3;'[MODELO DE BASE-DE-DADOS-PELOTAS-RIO-GRANDE-NOVEMBRO-2020.xlsx]Evolução Mensal'!$P$3;'[MODELO DE BASE-DE-DADOS-PELOTAS-RIO-GRANDE-NOVEMBRO-2020.xlsx]Evolução Mensal'!$U$3;'[MODELO DE BASE-DE-DADOS-PELOTAS-RIO-GRANDE-NOVEMBRO-2020.xlsx]Evolução Mensal'!$Z$3;'[MODELO DE BASE-DE-DADOS-PELOTAS-RIO-GRANDE-NOVEMBRO-2020.xlsx]Evolução Mensal'!$AE$3;'[MODELO DE BASE-DE-DADOS-PELOTAS-RIO-GRANDE-NOVEMBRO-2020.xlsx]Evolução Mensal'!$AJ$3;'[MODELO DE BASE-DE-DADOS-PELOTAS-RIO-GRANDE-NOVEMBRO-2020.xlsx]Evolução Mensal'!$AO$3;'[MODELO DE BASE-DE-DADOS-PELOTAS-RIO-GRANDE-NOVEMBRO-2020.xlsx]Evolução Mensal'!$AT$3;'[MODELO DE BASE-DE-DADOS-PELOTAS-RIO-GRANDE-NOVEMBRO-2020.xlsx]Evolução Mensal'!$AY$3;'[MODELO DE BASE-DE-DADOS-PELOTAS-RIO-GRANDE-NOVEMBRO-2020.xlsx]Evolução Mensal'!$BD$3;'[MODELO DE BASE-DE-DADOS-PELOTAS-RIO-GRANDE-NOVEMBRO-2020.xlsx]Evolução Mensal'!$BI$3</c:f>
              <c:strCache>
                <c:ptCount val="13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'[MODELO DE BASE-DE-DADOS-PELOTAS-RIO-GRANDE-NOVEMBRO-2020.xlsx]Evolução Mensal'!$E$8;'[MODELO DE BASE-DE-DADOS-PELOTAS-RIO-GRANDE-NOVEMBRO-2020.xlsx]Evolução Mensal'!$F$8;'[MODELO DE BASE-DE-DADOS-PELOTAS-RIO-GRANDE-NOVEMBRO-2020.xlsx]Evolução Mensal'!$K$8;'[MODELO DE BASE-DE-DADOS-PELOTAS-RIO-GRANDE-NOVEMBRO-2020.xlsx]Evolução Mensal'!$P$8;'[MODELO DE BASE-DE-DADOS-PELOTAS-RIO-GRANDE-NOVEMBRO-2020.xlsx]Evolução Mensal'!$U$8;'[MODELO DE BASE-DE-DADOS-PELOTAS-RIO-GRANDE-NOVEMBRO-2020.xlsx]Evolução Mensal'!$Z$8;'[MODELO DE BASE-DE-DADOS-PELOTAS-RIO-GRANDE-NOVEMBRO-2020.xlsx]Evolução Mensal'!$AE$8;'[MODELO DE BASE-DE-DADOS-PELOTAS-RIO-GRANDE-NOVEMBRO-2020.xlsx]Evolução Mensal'!$AJ$8;'[MODELO DE BASE-DE-DADOS-PELOTAS-RIO-GRANDE-NOVEMBRO-2020.xlsx]Evolução Mensal'!$AO$8;'[MODELO DE BASE-DE-DADOS-PELOTAS-RIO-GRANDE-NOVEMBRO-2020.xlsx]Evolução Mensal'!$AT$8;'[MODELO DE BASE-DE-DADOS-PELOTAS-RIO-GRANDE-NOVEMBRO-2020.xlsx]Evolução Mensal'!$AY$8;'[MODELO DE BASE-DE-DADOS-PELOTAS-RIO-GRANDE-NOVEMBRO-2020.xlsx]Evolução Mensal'!$BD$8;'[MODELO DE BASE-DE-DADOS-PELOTAS-RIO-GRANDE-NOVEMBRO-2020.xlsx]Evolução Mensal'!$BI$8</c:f>
              <c:numCache>
                <c:formatCode>#,##0</c:formatCode>
                <c:ptCount val="13"/>
                <c:pt idx="0">
                  <c:v>61185</c:v>
                </c:pt>
                <c:pt idx="1">
                  <c:v>60455</c:v>
                </c:pt>
                <c:pt idx="2">
                  <c:v>60585</c:v>
                </c:pt>
                <c:pt idx="3">
                  <c:v>60341</c:v>
                </c:pt>
                <c:pt idx="4">
                  <c:v>58847</c:v>
                </c:pt>
                <c:pt idx="5">
                  <c:v>58044</c:v>
                </c:pt>
                <c:pt idx="6">
                  <c:v>57965</c:v>
                </c:pt>
                <c:pt idx="7">
                  <c:v>58036</c:v>
                </c:pt>
                <c:pt idx="8">
                  <c:v>58266</c:v>
                </c:pt>
                <c:pt idx="9">
                  <c:v>58623</c:v>
                </c:pt>
                <c:pt idx="10">
                  <c:v>59121</c:v>
                </c:pt>
                <c:pt idx="11">
                  <c:v>60568</c:v>
                </c:pt>
                <c:pt idx="12">
                  <c:v>60246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D-0144-A731-7408E876DD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91200640"/>
        <c:axId val="191206528"/>
      </c:barChart>
      <c:lineChart>
        <c:grouping val="standard"/>
        <c:varyColors val="0"/>
        <c:ser>
          <c:idx val="1"/>
          <c:order val="1"/>
          <c:tx>
            <c:strRef>
              <c:f>'[MODELO DE BASE-DE-DADOS-PELOTAS-RIO-GRANDE-NOVEMBRO-2020.xlsx]Evolução Mensal'!$I$4</c:f>
              <c:strCache>
                <c:ptCount val="1"/>
                <c:pt idx="0">
                  <c:v>Saldos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1600"/>
                      <a:t>-</a:t>
                    </a:r>
                    <a:r>
                      <a:rPr lang="en-US" sz="1600">
                        <a:solidFill>
                          <a:srgbClr val="FF0000"/>
                        </a:solidFill>
                      </a:rPr>
                      <a:t>730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6D0-4255-9FA2-97A30D4ED7C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rgbClr val="FF0000"/>
                        </a:solidFill>
                      </a:rPr>
                      <a:t>-244</a:t>
                    </a:r>
                  </a:p>
                </c:rich>
              </c:tx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6D0-4255-9FA2-97A30D4ED7C9}"/>
                </c:ext>
              </c:extLst>
            </c:dLbl>
            <c:dLbl>
              <c:idx val="4"/>
              <c:layout>
                <c:manualLayout>
                  <c:x val="-2.3166207689977042E-3"/>
                  <c:y val="1.80430244442134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rgbClr val="FF0000"/>
                        </a:solidFill>
                      </a:rPr>
                      <a:t>-1.494</a:t>
                    </a:r>
                  </a:p>
                </c:rich>
              </c:tx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6D0-4255-9FA2-97A30D4ED7C9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rgbClr val="FF0000"/>
                        </a:solidFill>
                      </a:rPr>
                      <a:t>-803</a:t>
                    </a:r>
                  </a:p>
                </c:rich>
              </c:tx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6D0-4255-9FA2-97A30D4ED7C9}"/>
                </c:ext>
              </c:extLst>
            </c:dLbl>
            <c:dLbl>
              <c:idx val="6"/>
              <c:layout>
                <c:manualLayout>
                  <c:x val="0"/>
                  <c:y val="1.3532268333160102E-2"/>
                </c:manualLayout>
              </c:layout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D0-4255-9FA2-97A30D4ED7C9}"/>
                </c:ext>
              </c:extLst>
            </c:dLbl>
            <c:dLbl>
              <c:idx val="7"/>
              <c:layout>
                <c:manualLayout>
                  <c:x val="0"/>
                  <c:y val="1.804302444421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D0-4255-9FA2-97A30D4ED7C9}"/>
                </c:ext>
              </c:extLst>
            </c:dLbl>
            <c:dLbl>
              <c:idx val="8"/>
              <c:layout>
                <c:manualLayout>
                  <c:x val="-2.3457216991447536E-3"/>
                  <c:y val="8.3594566353187051E-3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230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6D0-4255-9FA2-97A30D4ED7C9}"/>
                </c:ext>
              </c:extLst>
            </c:dLbl>
            <c:dLbl>
              <c:idx val="11"/>
              <c:layout>
                <c:manualLayout>
                  <c:x val="-2.7799449227972617E-2"/>
                  <c:y val="-3.6086048888427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D0-4255-9FA2-97A30D4ED7C9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'[MODELO DE BASE-DE-DADOS-PELOTAS-RIO-GRANDE-NOVEMBRO-2020.xlsx]Evolução Mensal'!$E$3;'[MODELO DE BASE-DE-DADOS-PELOTAS-RIO-GRANDE-NOVEMBRO-2020.xlsx]Evolução Mensal'!$F$3;'[MODELO DE BASE-DE-DADOS-PELOTAS-RIO-GRANDE-NOVEMBRO-2020.xlsx]Evolução Mensal'!$K$3;'[MODELO DE BASE-DE-DADOS-PELOTAS-RIO-GRANDE-NOVEMBRO-2020.xlsx]Evolução Mensal'!$P$3;'[MODELO DE BASE-DE-DADOS-PELOTAS-RIO-GRANDE-NOVEMBRO-2020.xlsx]Evolução Mensal'!$U$3;'[MODELO DE BASE-DE-DADOS-PELOTAS-RIO-GRANDE-NOVEMBRO-2020.xlsx]Evolução Mensal'!$Z$3;'[MODELO DE BASE-DE-DADOS-PELOTAS-RIO-GRANDE-NOVEMBRO-2020.xlsx]Evolução Mensal'!$AE$3;'[MODELO DE BASE-DE-DADOS-PELOTAS-RIO-GRANDE-NOVEMBRO-2020.xlsx]Evolução Mensal'!$AJ$3;'[MODELO DE BASE-DE-DADOS-PELOTAS-RIO-GRANDE-NOVEMBRO-2020.xlsx]Evolução Mensal'!$AO$3;'[MODELO DE BASE-DE-DADOS-PELOTAS-RIO-GRANDE-NOVEMBRO-2020.xlsx]Evolução Mensal'!$AT$3;'[MODELO DE BASE-DE-DADOS-PELOTAS-RIO-GRANDE-NOVEMBRO-2020.xlsx]Evolução Mensal'!$AY$3;'[MODELO DE BASE-DE-DADOS-PELOTAS-RIO-GRANDE-NOVEMBRO-2020.xlsx]Evolução Mensal'!$BD$3;'[MODELO DE BASE-DE-DADOS-PELOTAS-RIO-GRANDE-NOVEMBRO-2020.xlsx]Evolução Mensal'!$BI$3</c:f>
              <c:strCache>
                <c:ptCount val="13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'[MODELO DE BASE-DE-DADOS-PELOTAS-RIO-GRANDE-NOVEMBRO-2020.xlsx]Evolução Mensal'!$L$7;'[MODELO DE BASE-DE-DADOS-PELOTAS-RIO-GRANDE-NOVEMBRO-2020.xlsx]Evolução Mensal'!$I$8;'[MODELO DE BASE-DE-DADOS-PELOTAS-RIO-GRANDE-NOVEMBRO-2020.xlsx]Evolução Mensal'!$N$8;'[MODELO DE BASE-DE-DADOS-PELOTAS-RIO-GRANDE-NOVEMBRO-2020.xlsx]Evolução Mensal'!$S$8;'[MODELO DE BASE-DE-DADOS-PELOTAS-RIO-GRANDE-NOVEMBRO-2020.xlsx]Evolução Mensal'!$X$8;'[MODELO DE BASE-DE-DADOS-PELOTAS-RIO-GRANDE-NOVEMBRO-2020.xlsx]Evolução Mensal'!$AC$8;'[MODELO DE BASE-DE-DADOS-PELOTAS-RIO-GRANDE-NOVEMBRO-2020.xlsx]Evolução Mensal'!$AH$8;'[MODELO DE BASE-DE-DADOS-PELOTAS-RIO-GRANDE-NOVEMBRO-2020.xlsx]Evolução Mensal'!$AM$8;'[MODELO DE BASE-DE-DADOS-PELOTAS-RIO-GRANDE-NOVEMBRO-2020.xlsx]Evolução Mensal'!$AR$8;'[MODELO DE BASE-DE-DADOS-PELOTAS-RIO-GRANDE-NOVEMBRO-2020.xlsx]Evolução Mensal'!$AW$8;'[MODELO DE BASE-DE-DADOS-PELOTAS-RIO-GRANDE-NOVEMBRO-2020.xlsx]Evolução Mensal'!$BB$8;'[MODELO DE BASE-DE-DADOS-PELOTAS-RIO-GRANDE-NOVEMBRO-2020.xlsx]Evolução Mensal'!$BG$8;'[MODELO DE BASE-DE-DADOS-PELOTAS-RIO-GRANDE-NOVEMBRO-2020.xlsx]Evolução Mensal'!$BL$8</c:f>
              <c:numCache>
                <c:formatCode>#,##0</c:formatCode>
                <c:ptCount val="13"/>
                <c:pt idx="1">
                  <c:v>-730</c:v>
                </c:pt>
                <c:pt idx="2">
                  <c:v>130</c:v>
                </c:pt>
                <c:pt idx="3">
                  <c:v>-244</c:v>
                </c:pt>
                <c:pt idx="4">
                  <c:v>-1494</c:v>
                </c:pt>
                <c:pt idx="5">
                  <c:v>-803</c:v>
                </c:pt>
                <c:pt idx="6">
                  <c:v>-79</c:v>
                </c:pt>
                <c:pt idx="7">
                  <c:v>71</c:v>
                </c:pt>
                <c:pt idx="8">
                  <c:v>230</c:v>
                </c:pt>
                <c:pt idx="9">
                  <c:v>357</c:v>
                </c:pt>
                <c:pt idx="10">
                  <c:v>498</c:v>
                </c:pt>
                <c:pt idx="11">
                  <c:v>1447</c:v>
                </c:pt>
                <c:pt idx="12" formatCode="#,##0_ ;[Red]\-#,##0\ ">
                  <c:v>-322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DD-0144-A731-7408E876DD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0841216"/>
        <c:axId val="191208064"/>
      </c:lineChart>
      <c:catAx>
        <c:axId val="1912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1206528"/>
        <c:crosses val="autoZero"/>
        <c:auto val="1"/>
        <c:lblAlgn val="ctr"/>
        <c:lblOffset val="100"/>
        <c:noMultiLvlLbl val="0"/>
      </c:catAx>
      <c:valAx>
        <c:axId val="19120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1200640"/>
        <c:crosses val="autoZero"/>
        <c:crossBetween val="between"/>
      </c:valAx>
      <c:valAx>
        <c:axId val="19120806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841216"/>
        <c:crosses val="max"/>
        <c:crossBetween val="between"/>
      </c:valAx>
      <c:catAx>
        <c:axId val="190841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208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Pelotas, Dezembro de 2020.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'[MODELO DE BASE-DE-DADOS-PELOTAS-RIO-GRANDE-NOVEMBRO-2020.xlsx]Setores'!$C$5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'[MODELO DE BASE-DE-DADOS-PELOTAS-RIO-GRANDE-NOVEMBRO-2020.xlsx]Setores'!$L$7:$L$8;'[MODELO DE BASE-DE-DADOS-PELOTAS-RIO-GRANDE-NOVEMBRO-2020.xlsx]Setores'!$L$13:$L$15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'[MODELO DE BASE-DE-DADOS-PELOTAS-RIO-GRANDE-NOVEMBRO-2020.xlsx]Setores'!$C$7:$C$8;'[MODELO DE BASE-DE-DADOS-PELOTAS-RIO-GRANDE-NOVEMBRO-2020.xlsx]Setores'!$C$13:$C$15</c:f>
              <c:numCache>
                <c:formatCode>#,##0</c:formatCode>
                <c:ptCount val="5"/>
                <c:pt idx="0">
                  <c:v>6</c:v>
                </c:pt>
                <c:pt idx="1">
                  <c:v>612</c:v>
                </c:pt>
                <c:pt idx="2">
                  <c:v>151</c:v>
                </c:pt>
                <c:pt idx="3">
                  <c:v>663</c:v>
                </c:pt>
                <c:pt idx="4">
                  <c:v>526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'[MODELO DE BASE-DE-DADOS-PELOTAS-RIO-GRANDE-NOVEMBRO-2020.xlsx]Setores'!$D$5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'[MODELO DE BASE-DE-DADOS-PELOTAS-RIO-GRANDE-NOVEMBRO-2020.xlsx]Setores'!$L$7:$L$8;'[MODELO DE BASE-DE-DADOS-PELOTAS-RIO-GRANDE-NOVEMBRO-2020.xlsx]Setores'!$L$13:$L$15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'[MODELO DE BASE-DE-DADOS-PELOTAS-RIO-GRANDE-NOVEMBRO-2020.xlsx]Setores'!$D$7:$D$8;'[MODELO DE BASE-DE-DADOS-PELOTAS-RIO-GRANDE-NOVEMBRO-2020.xlsx]Setores'!$D$13:$D$15</c:f>
              <c:numCache>
                <c:formatCode>#,##0</c:formatCode>
                <c:ptCount val="5"/>
                <c:pt idx="0">
                  <c:v>2</c:v>
                </c:pt>
                <c:pt idx="1">
                  <c:v>1015</c:v>
                </c:pt>
                <c:pt idx="2">
                  <c:v>199</c:v>
                </c:pt>
                <c:pt idx="3">
                  <c:v>496</c:v>
                </c:pt>
                <c:pt idx="4">
                  <c:v>568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'[MODELO DE BASE-DE-DADOS-PELOTAS-RIO-GRANDE-NOVEMBRO-2020.xlsx]Setores'!$E$5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'[MODELO DE BASE-DE-DADOS-PELOTAS-RIO-GRANDE-NOVEMBRO-2020.xlsx]Setores'!$L$7:$L$8;'[MODELO DE BASE-DE-DADOS-PELOTAS-RIO-GRANDE-NOVEMBRO-2020.xlsx]Setores'!$L$13:$L$15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'[MODELO DE BASE-DE-DADOS-PELOTAS-RIO-GRANDE-NOVEMBRO-2020.xlsx]Setores'!$E$7:$E$8;'[MODELO DE BASE-DE-DADOS-PELOTAS-RIO-GRANDE-NOVEMBRO-2020.xlsx]Setores'!$E$13:$E$15</c:f>
              <c:numCache>
                <c:formatCode>#,##0_ ;[Red]\-#,##0\ </c:formatCode>
                <c:ptCount val="5"/>
                <c:pt idx="0">
                  <c:v>4</c:v>
                </c:pt>
                <c:pt idx="1">
                  <c:v>-403</c:v>
                </c:pt>
                <c:pt idx="2">
                  <c:v>-48</c:v>
                </c:pt>
                <c:pt idx="3">
                  <c:v>167</c:v>
                </c:pt>
                <c:pt idx="4">
                  <c:v>-42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939520"/>
        <c:axId val="190941056"/>
      </c:barChart>
      <c:catAx>
        <c:axId val="1909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941056"/>
        <c:crosses val="autoZero"/>
        <c:auto val="1"/>
        <c:lblAlgn val="ctr"/>
        <c:lblOffset val="100"/>
        <c:noMultiLvlLbl val="0"/>
      </c:catAx>
      <c:valAx>
        <c:axId val="19094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93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0153248035376741"/>
          <c:y val="0.18805292687037969"/>
          <c:w val="0.21008008372874082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Movimentação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emprego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formal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celetista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por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setor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da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atividade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econômica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admissões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desligamentos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e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saldo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Pelotas,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Acumulado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Ano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de 2020.</a:t>
            </a:r>
            <a:endParaRPr lang="pt-BR" sz="18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1768333040848315"/>
          <c:y val="4.736743865981277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081584712475206E-2"/>
          <c:y val="0.15091734056026576"/>
          <c:w val="0.93822137069754497"/>
          <c:h val="0.78156187212130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Setores!$G$5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5012477997212016E-2"/>
                  <c:y val="-4.44508145611776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C-47D2-9273-B6F4BB1B64EB}"/>
                </c:ext>
              </c:extLst>
            </c:dLbl>
            <c:dLbl>
              <c:idx val="2"/>
              <c:layout>
                <c:manualLayout>
                  <c:x val="-1.27206641406845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0C-47D2-9273-B6F4BB1B64EB}"/>
                </c:ext>
              </c:extLst>
            </c:dLbl>
            <c:dLbl>
              <c:idx val="3"/>
              <c:layout>
                <c:manualLayout>
                  <c:x val="-1.1564240127895033E-2"/>
                  <c:y val="-4.074610931188032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0C-47D2-9273-B6F4BB1B64EB}"/>
                </c:ext>
              </c:extLst>
            </c:dLbl>
            <c:dLbl>
              <c:idx val="4"/>
              <c:layout>
                <c:manualLayout>
                  <c:x val="-8.0949680895265226E-3"/>
                  <c:y val="-6.66762218417652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0C-47D2-9273-B6F4BB1B6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(Setores!$L$7;Setores!$L$8;Setores!$L$13;Setores!$L$14;Setores!$L$15)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(Setores!$G$7;Setores!$G$8;Setores!$G$13;Setores!$G$14;Setores!$G$15)</c:f>
              <c:numCache>
                <c:formatCode>#,##0_ ;[Red]\-#,##0\ </c:formatCode>
                <c:ptCount val="5"/>
                <c:pt idx="0">
                  <c:v>95</c:v>
                </c:pt>
                <c:pt idx="1">
                  <c:v>4066</c:v>
                </c:pt>
                <c:pt idx="2">
                  <c:v>2675</c:v>
                </c:pt>
                <c:pt idx="3">
                  <c:v>6819</c:v>
                </c:pt>
                <c:pt idx="4">
                  <c:v>6637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D-B146-9BB4-0BFC93EA57E5}"/>
            </c:ext>
          </c:extLst>
        </c:ser>
        <c:ser>
          <c:idx val="1"/>
          <c:order val="1"/>
          <c:tx>
            <c:strRef>
              <c:f>Setores!$H$5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4.597701565544534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0C-47D2-9273-B6F4BB1B64EB}"/>
                </c:ext>
              </c:extLst>
            </c:dLbl>
            <c:dLbl>
              <c:idx val="2"/>
              <c:layout>
                <c:manualLayout>
                  <c:x val="9.19540313108906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0C-47D2-9273-B6F4BB1B6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(Setores!$L$7;Setores!$L$8;Setores!$L$13;Setores!$L$14;Setores!$L$15)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(Setores!$H$7;Setores!$H$8;Setores!$H$13;Setores!$H$14;Setores!$H$15)</c:f>
              <c:numCache>
                <c:formatCode>#,##0_ ;[Red]\-#,##0\ </c:formatCode>
                <c:ptCount val="5"/>
                <c:pt idx="0">
                  <c:v>116</c:v>
                </c:pt>
                <c:pt idx="1">
                  <c:v>4068</c:v>
                </c:pt>
                <c:pt idx="2">
                  <c:v>2510</c:v>
                </c:pt>
                <c:pt idx="3">
                  <c:v>7400</c:v>
                </c:pt>
                <c:pt idx="4">
                  <c:v>7137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FD-B146-9BB4-0BFC93EA57E5}"/>
            </c:ext>
          </c:extLst>
        </c:ser>
        <c:ser>
          <c:idx val="2"/>
          <c:order val="2"/>
          <c:tx>
            <c:strRef>
              <c:f>Setores!$I$5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D0C-47D2-9273-B6F4BB1B64E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D0C-47D2-9273-B6F4BB1B6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(Setores!$L$7;Setores!$L$8;Setores!$L$13;Setores!$L$14;Setores!$L$15)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(Setores!$I$7;Setores!$I$8;Setores!$I$13;Setores!$I$14;Setores!$I$15)</c:f>
              <c:numCache>
                <c:formatCode>#,##0_ ;[Red]\-#,##0\ </c:formatCode>
                <c:ptCount val="5"/>
                <c:pt idx="0">
                  <c:v>-21</c:v>
                </c:pt>
                <c:pt idx="1">
                  <c:v>-2</c:v>
                </c:pt>
                <c:pt idx="2">
                  <c:v>165</c:v>
                </c:pt>
                <c:pt idx="3">
                  <c:v>-581</c:v>
                </c:pt>
                <c:pt idx="4">
                  <c:v>-500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FD-B146-9BB4-0BFC93EA57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576320"/>
        <c:axId val="191594496"/>
      </c:barChart>
      <c:catAx>
        <c:axId val="1915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1594496"/>
        <c:crosses val="autoZero"/>
        <c:auto val="1"/>
        <c:lblAlgn val="ctr"/>
        <c:lblOffset val="100"/>
        <c:noMultiLvlLbl val="0"/>
      </c:catAx>
      <c:valAx>
        <c:axId val="19159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157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6042816186335072E-2"/>
          <c:y val="0.16629500068168043"/>
          <c:w val="0.22844409705183813"/>
          <c:h val="0.248305233707583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01/02/2021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12</a:t>
            </a:r>
            <a:br>
              <a:rPr lang="pt-BR" sz="5400" dirty="0"/>
            </a:br>
            <a:r>
              <a:rPr lang="pt-BR" sz="5400" dirty="0"/>
              <a:t>Dezembro DE 2020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Janeiro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772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727242"/>
              </p:ext>
            </p:extLst>
          </p:nvPr>
        </p:nvGraphicFramePr>
        <p:xfrm>
          <a:off x="597158" y="606490"/>
          <a:ext cx="10982131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Alunos colaboradores: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r>
              <a:rPr lang="pt-BR" sz="2300" b="1" dirty="0"/>
              <a:t>Pedro Átila Moreira Simões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A conjuntura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Dezembro de 2020 ocorreram, em Pelotas, 1.958 admissões e 2.280 desligamentos, resultando em um saldo de -322 vínculos formais de emprego celetista. Com isso, a taxa de variação do emprego formal foi de -0,53%, com o estoque passando de 60.568 vínculos, em novembro, para 60.246 vínculos, em dezembro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F00AC88-D52E-4262-9F65-FB697A805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180988"/>
              </p:ext>
            </p:extLst>
          </p:nvPr>
        </p:nvGraphicFramePr>
        <p:xfrm>
          <a:off x="643812" y="606490"/>
          <a:ext cx="10870164" cy="5672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Pelotas, 20.292 admissões e 21.231 desligamentos, o que resultou em um saldo de </a:t>
            </a:r>
            <a:r>
              <a:rPr lang="pt-BR" sz="3600" dirty="0"/>
              <a:t>-</a:t>
            </a:r>
            <a:r>
              <a:rPr lang="pt-BR" sz="3400" dirty="0"/>
              <a:t>939</a:t>
            </a:r>
            <a:r>
              <a:rPr lang="pt-BR" sz="3600" dirty="0"/>
              <a:t> </a:t>
            </a:r>
            <a:r>
              <a:rPr lang="pt-BR" sz="3400" dirty="0"/>
              <a:t>vínculos formais de emprego. Nesse período, o estoque passou de 61.185 vínculos, em 1º de janeiro de 2020, para 60.246 vínculos, em dezembro de 2020, uma taxa de variação de -1,53%.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6503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FE226E6-7191-4C1F-B735-5869D7406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486069"/>
              </p:ext>
            </p:extLst>
          </p:nvPr>
        </p:nvGraphicFramePr>
        <p:xfrm>
          <a:off x="643811" y="625150"/>
          <a:ext cx="10898155" cy="565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48730" y="624449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69559"/>
              </p:ext>
            </p:extLst>
          </p:nvPr>
        </p:nvGraphicFramePr>
        <p:xfrm>
          <a:off x="476518" y="613506"/>
          <a:ext cx="11037195" cy="563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860351"/>
              </p:ext>
            </p:extLst>
          </p:nvPr>
        </p:nvGraphicFramePr>
        <p:xfrm>
          <a:off x="624374" y="613507"/>
          <a:ext cx="10964246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255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21218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Pelotas, no mês de dezembro (-322 vínculos), foi puxado principalmente pela indústria (-403 vínculos). A construção civil (-48 vínculos) e o setor de serviços (-42 vínculos) também apresentaram saldos negativos. O comércio (+167 vínculos) e a agropecuária (+4 vínculos) apresentaram saldos positivos.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470122"/>
              </p:ext>
            </p:extLst>
          </p:nvPr>
        </p:nvGraphicFramePr>
        <p:xfrm>
          <a:off x="615820" y="615819"/>
          <a:ext cx="10982131" cy="570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734532"/>
            <a:ext cx="11849876" cy="49555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000" dirty="0"/>
              <a:t>	O desempenho negativo do emprego formal no mercado de trabalho de Pelotas, no acumulado do ano de 2020 (-939  vínculos), foi puxado principalmente pelo comércio (-581 vínculos) e pelo setor de serviços (-500 vínculos). A agropecuária (-21 vínculos) e a indústria (-2 vínculos) também apresentaram saldos negativos. A construção civil (+165 vínculos) foi o único setor a apresentar saldo positivo no período. 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702</Words>
  <Application>Microsoft Office PowerPoint</Application>
  <PresentationFormat>Widescreen</PresentationFormat>
  <Paragraphs>71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12 Dezembro DE 2020 A conjuntura do emprego em Pelotas-RS</vt:lpstr>
      <vt:lpstr>A conjuntura do emprego em dezembro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dezembro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12 Dezembro DE 2020 A conjuntura do emprego em Pelotas-RS</dc:title>
  <dc:creator/>
  <cp:lastModifiedBy/>
  <cp:revision>2</cp:revision>
  <dcterms:created xsi:type="dcterms:W3CDTF">2018-01-27T01:43:35Z</dcterms:created>
  <dcterms:modified xsi:type="dcterms:W3CDTF">2021-02-01T21:21:59Z</dcterms:modified>
</cp:coreProperties>
</file>