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4" r:id="rId1"/>
  </p:sldMasterIdLst>
  <p:notesMasterIdLst>
    <p:notesMasterId r:id="rId14"/>
  </p:notesMasterIdLst>
  <p:sldIdLst>
    <p:sldId id="256" r:id="rId2"/>
    <p:sldId id="257" r:id="rId3"/>
    <p:sldId id="295" r:id="rId4"/>
    <p:sldId id="313" r:id="rId5"/>
    <p:sldId id="314" r:id="rId6"/>
    <p:sldId id="317" r:id="rId7"/>
    <p:sldId id="294" r:id="rId8"/>
    <p:sldId id="305" r:id="rId9"/>
    <p:sldId id="315" r:id="rId10"/>
    <p:sldId id="316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DFF"/>
    <a:srgbClr val="FFFC2C"/>
    <a:srgbClr val="F0F0F0"/>
    <a:srgbClr val="FFFF43"/>
    <a:srgbClr val="FD2B4E"/>
    <a:srgbClr val="FFCC99"/>
    <a:srgbClr val="F6E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2910" autoAdjust="0"/>
  </p:normalViewPr>
  <p:slideViewPr>
    <p:cSldViewPr snapToGrid="0">
      <p:cViewPr varScale="1">
        <p:scale>
          <a:sx n="86" d="100"/>
          <a:sy n="86" d="100"/>
        </p:scale>
        <p:origin x="53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60" y="25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wton\Desktop\Observat&#243;rio%20do%20trabalho\BASE-DE-DADOS-PELOTAS-RIO-GRANDE-Outubro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rancisco\Documents\Observat&#243;rio%20Social%20do%20Trabalho\Balan&#231;o%20Emprego%20Formal%20CAGED\2020\Outubro\BASE-DE-DADOS-RIO-GRANDE-Outubro-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dro\OneDrive\&#193;rea%20de%20Trabalho\BASE-DE-DADOS-PELOTAS-RIO-GRANDE-Outubro-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2000" b="1">
                <a:solidFill>
                  <a:sysClr val="windowText" lastClr="000000"/>
                </a:solidFill>
              </a:rPr>
              <a:t>Movimentação do emprego formal celetista, admissões, desligamentos</a:t>
            </a:r>
            <a:r>
              <a:rPr lang="pt-BR" sz="2000" b="1" baseline="0">
                <a:solidFill>
                  <a:sysClr val="windowText" lastClr="000000"/>
                </a:solidFill>
              </a:rPr>
              <a:t> e saldo, Rio Grande, Outubro de 2020.</a:t>
            </a:r>
            <a:endParaRPr lang="pt-BR" sz="2000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5051435102870202E-2"/>
          <c:y val="0.18198370877089237"/>
          <c:w val="0.85716154432308866"/>
          <c:h val="0.770319822406619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25-4B80-891D-1A268CBFB46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25-4B80-891D-1A268CBFB46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25-4B80-891D-1A268CBFB4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'[BASE-DE-DADOS-PELOTAS-RIO-GRANDE-Outubro-2020.xlsx]Evolução Mensal'!$AZ$4,'[BASE-DE-DADOS-PELOTAS-RIO-GRANDE-Outubro-2020.xlsx]Evolução Mensal'!$BA$4,'[BASE-DE-DADOS-PELOTAS-RIO-GRANDE-Outubro-2020.xlsx]Evolução Mensal'!$BB$4</c:f>
              <c:strCache>
                <c:ptCount val="3"/>
                <c:pt idx="0">
                  <c:v>Admissões</c:v>
                </c:pt>
                <c:pt idx="1">
                  <c:v>Desligamentos</c:v>
                </c:pt>
                <c:pt idx="2">
                  <c:v>Saldos</c:v>
                </c:pt>
              </c:strCache>
            </c:strRef>
          </c:cat>
          <c:val>
            <c:numRef>
              <c:f>'[BASE-DE-DADOS-PELOTAS-RIO-GRANDE-Outubro-2020.xlsx]Evolução Mensal'!$AZ$9,'[BASE-DE-DADOS-PELOTAS-RIO-GRANDE-Outubro-2020.xlsx]Evolução Mensal'!$BA$9,'[BASE-DE-DADOS-PELOTAS-RIO-GRANDE-Outubro-2020.xlsx]Evolução Mensal'!$BB$9</c:f>
              <c:numCache>
                <c:formatCode>#,##0</c:formatCode>
                <c:ptCount val="3"/>
                <c:pt idx="0">
                  <c:v>1198</c:v>
                </c:pt>
                <c:pt idx="1">
                  <c:v>909</c:v>
                </c:pt>
                <c:pt idx="2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25-4B80-891D-1A268CBFB4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4098528"/>
        <c:axId val="1364096352"/>
      </c:barChart>
      <c:catAx>
        <c:axId val="1364098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64096352"/>
        <c:crosses val="autoZero"/>
        <c:auto val="1"/>
        <c:lblAlgn val="ctr"/>
        <c:lblOffset val="100"/>
        <c:noMultiLvlLbl val="0"/>
      </c:catAx>
      <c:valAx>
        <c:axId val="13640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6409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046032939794634"/>
          <c:y val="0.17974662432871782"/>
          <c:w val="0.25046308604262013"/>
          <c:h val="0.30885792204770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>
                <a:solidFill>
                  <a:sysClr val="windowText" lastClr="000000"/>
                </a:solidFill>
              </a:rPr>
              <a:t>Movimentação do emprego formal celetista, admissões, desligamentos e saldo,</a:t>
            </a:r>
            <a:r>
              <a:rPr lang="pt-BR" sz="2000" b="1" baseline="0" dirty="0">
                <a:solidFill>
                  <a:sysClr val="windowText" lastClr="000000"/>
                </a:solidFill>
              </a:rPr>
              <a:t> Rio Grande, Acumulado do Ano de 2020.</a:t>
            </a:r>
            <a:endParaRPr lang="pt-BR" sz="20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8.750683508311459E-2"/>
          <c:y val="0.1634820652945376"/>
          <c:w val="0.8819376093613297"/>
          <c:h val="0.78803309463428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956-4E05-B1F9-97A079069BF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956-4E05-B1F9-97A079069BF5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956-4E05-B1F9-97A079069BF5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956-4E05-B1F9-97A079069B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'[BASE-DE-DADOS-PELOTAS-RIO-GRANDE-Outubro-2020.xlsx]Evolução Mensal'!$AZ$4,'[BASE-DE-DADOS-PELOTAS-RIO-GRANDE-Outubro-2020.xlsx]Evolução Mensal'!$BA$4,'[BASE-DE-DADOS-PELOTAS-RIO-GRANDE-Outubro-2020.xlsx]Evolução Mensal'!$BB$4</c:f>
              <c:strCache>
                <c:ptCount val="3"/>
                <c:pt idx="0">
                  <c:v>Admissões</c:v>
                </c:pt>
                <c:pt idx="1">
                  <c:v>Desligamentos</c:v>
                </c:pt>
                <c:pt idx="2">
                  <c:v>Saldos</c:v>
                </c:pt>
              </c:strCache>
            </c:strRef>
          </c:cat>
          <c:val>
            <c:numRef>
              <c:f>'[BASE-DE-DADOS-PELOTAS-RIO-GRANDE-Outubro-2020.xlsx]RIO GRANDE Setor'!$G$6,'[BASE-DE-DADOS-PELOTAS-RIO-GRANDE-Outubro-2020.xlsx]RIO GRANDE Setor'!$H$6,'[BASE-DE-DADOS-PELOTAS-RIO-GRANDE-Outubro-2020.xlsx]RIO GRANDE Setor'!$I$6</c:f>
              <c:numCache>
                <c:formatCode>#,##0</c:formatCode>
                <c:ptCount val="3"/>
                <c:pt idx="0">
                  <c:v>9837</c:v>
                </c:pt>
                <c:pt idx="1">
                  <c:v>10384</c:v>
                </c:pt>
                <c:pt idx="2">
                  <c:v>-547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56-4E05-B1F9-97A079069B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4104512"/>
        <c:axId val="1364092000"/>
      </c:barChart>
      <c:catAx>
        <c:axId val="1364104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4092000"/>
        <c:crosses val="autoZero"/>
        <c:auto val="1"/>
        <c:lblAlgn val="ctr"/>
        <c:lblOffset val="100"/>
        <c:noMultiLvlLbl val="0"/>
      </c:catAx>
      <c:valAx>
        <c:axId val="136409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6410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168489355497234"/>
          <c:y val="0.21231882825642337"/>
          <c:w val="0.24475029163021289"/>
          <c:h val="0.268727821366592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Evolução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 mensal dos </a:t>
            </a: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estoques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 e dos </a:t>
            </a: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saldos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 do </a:t>
            </a: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emprego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 formal </a:t>
            </a: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celetista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, Rio Grande, Janeiro a </a:t>
            </a:r>
            <a:r>
              <a:rPr lang="en-US" sz="2000" b="1" i="0" baseline="0" dirty="0" err="1">
                <a:solidFill>
                  <a:sysClr val="windowText" lastClr="000000"/>
                </a:solidFill>
                <a:effectLst/>
              </a:rPr>
              <a:t>Outubro</a:t>
            </a:r>
            <a:r>
              <a:rPr lang="en-US" sz="2000" b="1" i="0" baseline="0" dirty="0">
                <a:solidFill>
                  <a:sysClr val="windowText" lastClr="000000"/>
                </a:solidFill>
                <a:effectLst/>
              </a:rPr>
              <a:t> de 2020.</a:t>
            </a:r>
            <a:endParaRPr lang="pt-BR" sz="2000" dirty="0">
              <a:solidFill>
                <a:sysClr val="windowText" lastClr="000000"/>
              </a:solidFill>
              <a:effectLst/>
            </a:endParaRPr>
          </a:p>
        </c:rich>
      </c:tx>
      <c:layout>
        <c:manualLayout>
          <c:xMode val="edge"/>
          <c:yMode val="edge"/>
          <c:x val="0.1724072231776197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9658270408459856E-2"/>
          <c:y val="0.12962962962962962"/>
          <c:w val="0.83128645189771733"/>
          <c:h val="0.683458850590019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'Evolução Mensal'!$F$4</c:f>
              <c:strCache>
                <c:ptCount val="1"/>
                <c:pt idx="0">
                  <c:v>Estoque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1F-48E1-A834-0AA71ADD8448}"/>
              </c:ext>
            </c:extLst>
          </c:dPt>
          <c:dLbls>
            <c:dLbl>
              <c:idx val="1"/>
              <c:layout>
                <c:manualLayout>
                  <c:x val="-7.8817709532536511E-3"/>
                  <c:y val="-2.511773526368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1F-48E1-A834-0AA71ADD8448}"/>
                </c:ext>
              </c:extLst>
            </c:dLbl>
            <c:dLbl>
              <c:idx val="2"/>
              <c:layout>
                <c:manualLayout>
                  <c:x val="0"/>
                  <c:y val="-1.2558867631842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1F-48E1-A834-0AA71ADD84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('Evolução Mensal'!$E$3,'Evolução Mensal'!$F$3,'Evolução Mensal'!$K$3,'Evolução Mensal'!$P$3,'Evolução Mensal'!$U$3,'Evolução Mensal'!$Z$3,'Evolução Mensal'!$AE$3,'Evolução Mensal'!$AJ$3,'Evolução Mensal'!$AO$3,'Evolução Mensal'!$AT$3,'Evolução Mensal'!$AY$3)</c:f>
              <c:strCache>
                <c:ptCount val="11"/>
                <c:pt idx="0">
                  <c:v>1º de Janeiro</c:v>
                </c:pt>
                <c:pt idx="1">
                  <c:v>Janeiro</c:v>
                </c:pt>
                <c:pt idx="2">
                  <c:v>Fevereiro</c:v>
                </c:pt>
                <c:pt idx="3">
                  <c:v>Março</c:v>
                </c:pt>
                <c:pt idx="4">
                  <c:v>Abril</c:v>
                </c:pt>
                <c:pt idx="5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</c:strCache>
            </c:strRef>
          </c:cat>
          <c:val>
            <c:numRef>
              <c:f>('Evolução Mensal'!$E$9,'Evolução Mensal'!$F$9,'Evolução Mensal'!$K$9,'Evolução Mensal'!$P$9,'Evolução Mensal'!$U$9,'Evolução Mensal'!$Z$9,'Evolução Mensal'!$AE$9,'Evolução Mensal'!$AJ$9,'Evolução Mensal'!$AO$9,'Evolução Mensal'!$AT$9,'Evolução Mensal'!$AY$9)</c:f>
              <c:numCache>
                <c:formatCode>#,##0</c:formatCode>
                <c:ptCount val="11"/>
                <c:pt idx="0">
                  <c:v>36901</c:v>
                </c:pt>
                <c:pt idx="1">
                  <c:v>37006</c:v>
                </c:pt>
                <c:pt idx="2">
                  <c:v>37115</c:v>
                </c:pt>
                <c:pt idx="3">
                  <c:v>36688</c:v>
                </c:pt>
                <c:pt idx="4">
                  <c:v>35875</c:v>
                </c:pt>
                <c:pt idx="5">
                  <c:v>35579</c:v>
                </c:pt>
                <c:pt idx="6">
                  <c:v>35576</c:v>
                </c:pt>
                <c:pt idx="7">
                  <c:v>35700</c:v>
                </c:pt>
                <c:pt idx="8">
                  <c:v>35859</c:v>
                </c:pt>
                <c:pt idx="9">
                  <c:v>36065</c:v>
                </c:pt>
                <c:pt idx="10">
                  <c:v>36354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1F-48E1-A834-0AA71ADD84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581866480"/>
        <c:axId val="1581873552"/>
      </c:barChart>
      <c:lineChart>
        <c:grouping val="standard"/>
        <c:varyColors val="0"/>
        <c:ser>
          <c:idx val="1"/>
          <c:order val="1"/>
          <c:tx>
            <c:strRef>
              <c:f>'Evolução Mensal'!$I$4</c:f>
              <c:strCache>
                <c:ptCount val="1"/>
                <c:pt idx="0">
                  <c:v>Saldos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5763541906507302E-2"/>
                  <c:y val="2.511773526368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1F-48E1-A834-0AA71ADD8448}"/>
                </c:ext>
              </c:extLst>
            </c:dLbl>
            <c:dLbl>
              <c:idx val="2"/>
              <c:layout>
                <c:manualLayout>
                  <c:x val="1.5763541906507302E-2"/>
                  <c:y val="2.0931446053070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1F-48E1-A834-0AA71ADD844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039CBC1-5354-426E-8E2A-6E5BBD829525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41F-48E1-A834-0AA71ADD844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39FBD2C-32EA-40D4-8A1D-D18E2026BF6A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41F-48E1-A834-0AA71ADD844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305DA9A-76C3-46FC-97FD-E6FDF87A4F8A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41F-48E1-A834-0AA71ADD8448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('Evolução Mensal'!$E$3,'Evolução Mensal'!$F$3,'Evolução Mensal'!$K$3,'Evolução Mensal'!$P$3,'Evolução Mensal'!$U$3,'Evolução Mensal'!$Z$3,'Evolução Mensal'!$AE$3,'Evolução Mensal'!$AJ$3,'Evolução Mensal'!$AO$3,'Evolução Mensal'!$AT$3,'Evolução Mensal'!$AY$3)</c:f>
              <c:strCache>
                <c:ptCount val="11"/>
                <c:pt idx="0">
                  <c:v>1º de Janeiro</c:v>
                </c:pt>
                <c:pt idx="1">
                  <c:v>Janeiro</c:v>
                </c:pt>
                <c:pt idx="2">
                  <c:v>Fevereiro</c:v>
                </c:pt>
                <c:pt idx="3">
                  <c:v>Março</c:v>
                </c:pt>
                <c:pt idx="4">
                  <c:v>Abril</c:v>
                </c:pt>
                <c:pt idx="5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</c:strCache>
            </c:strRef>
          </c:cat>
          <c:val>
            <c:numRef>
              <c:f>('Evolução Mensal'!$I$11,'Evolução Mensal'!$I$9,'Evolução Mensal'!$N$9,'Evolução Mensal'!$S$9,'Evolução Mensal'!$X$9,'Evolução Mensal'!$AC$9,'Evolução Mensal'!$AH$9,'Evolução Mensal'!$AM$9,'Evolução Mensal'!$AR$9,'Evolução Mensal'!$AW$9,'Evolução Mensal'!$BB$9)</c:f>
              <c:numCache>
                <c:formatCode>#,##0</c:formatCode>
                <c:ptCount val="11"/>
                <c:pt idx="1">
                  <c:v>105</c:v>
                </c:pt>
                <c:pt idx="2">
                  <c:v>109</c:v>
                </c:pt>
                <c:pt idx="3">
                  <c:v>-427</c:v>
                </c:pt>
                <c:pt idx="4">
                  <c:v>-813</c:v>
                </c:pt>
                <c:pt idx="5">
                  <c:v>-296</c:v>
                </c:pt>
                <c:pt idx="6">
                  <c:v>-3</c:v>
                </c:pt>
                <c:pt idx="7">
                  <c:v>124</c:v>
                </c:pt>
                <c:pt idx="8">
                  <c:v>159</c:v>
                </c:pt>
                <c:pt idx="9">
                  <c:v>206</c:v>
                </c:pt>
                <c:pt idx="10">
                  <c:v>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41F-48E1-A834-0AA71ADD84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1864848"/>
        <c:axId val="1581867024"/>
      </c:lineChart>
      <c:catAx>
        <c:axId val="158186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81873552"/>
        <c:crosses val="autoZero"/>
        <c:auto val="1"/>
        <c:lblAlgn val="ctr"/>
        <c:lblOffset val="100"/>
        <c:noMultiLvlLbl val="0"/>
      </c:catAx>
      <c:valAx>
        <c:axId val="158187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81866480"/>
        <c:crosses val="autoZero"/>
        <c:crossBetween val="between"/>
      </c:valAx>
      <c:valAx>
        <c:axId val="15818670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581864848"/>
        <c:crosses val="max"/>
        <c:crossBetween val="between"/>
      </c:valAx>
      <c:catAx>
        <c:axId val="1581864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818670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Movimentação do emprego formal celetista por setor da atividade econômica, admissões, desligamentos e saldos, Rio Grande, Outubro de 2020.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7160283141508917E-2"/>
          <c:y val="0.19721055701370663"/>
          <c:w val="0.89855040659478913"/>
          <c:h val="0.71705640573586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'RIO GRANDE Setor'!$C$5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'RIO GRANDE Setor'!$L$7:$L$15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  <c:extLst/>
            </c:strRef>
          </c:cat>
          <c:val>
            <c:numRef>
              <c:f>'RIO GRANDE Setor'!$C$7:$C$15</c:f>
              <c:numCache>
                <c:formatCode>#,##0</c:formatCode>
                <c:ptCount val="5"/>
                <c:pt idx="0">
                  <c:v>53</c:v>
                </c:pt>
                <c:pt idx="1">
                  <c:v>216</c:v>
                </c:pt>
                <c:pt idx="2">
                  <c:v>116</c:v>
                </c:pt>
                <c:pt idx="3">
                  <c:v>340</c:v>
                </c:pt>
                <c:pt idx="4">
                  <c:v>473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F-8F28-4C03-AFC6-2D4A14E914CE}"/>
            </c:ext>
          </c:extLst>
        </c:ser>
        <c:ser>
          <c:idx val="1"/>
          <c:order val="1"/>
          <c:tx>
            <c:strRef>
              <c:f>'RIO GRANDE Setor'!$D$5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'RIO GRANDE Setor'!$L$7:$L$15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  <c:extLst/>
            </c:strRef>
          </c:cat>
          <c:val>
            <c:numRef>
              <c:f>'RIO GRANDE Setor'!$D$7:$D$15</c:f>
              <c:numCache>
                <c:formatCode>#,##0</c:formatCode>
                <c:ptCount val="5"/>
                <c:pt idx="0">
                  <c:v>30</c:v>
                </c:pt>
                <c:pt idx="1">
                  <c:v>174</c:v>
                </c:pt>
                <c:pt idx="2">
                  <c:v>122</c:v>
                </c:pt>
                <c:pt idx="3">
                  <c:v>216</c:v>
                </c:pt>
                <c:pt idx="4">
                  <c:v>367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0-8F28-4C03-AFC6-2D4A14E914CE}"/>
            </c:ext>
          </c:extLst>
        </c:ser>
        <c:ser>
          <c:idx val="2"/>
          <c:order val="2"/>
          <c:tx>
            <c:strRef>
              <c:f>'RIO GRANDE Setor'!$E$5</c:f>
              <c:strCache>
                <c:ptCount val="1"/>
                <c:pt idx="0">
                  <c:v>Saldos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'RIO GRANDE Setor'!$L$7:$L$15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  <c:extLst/>
            </c:strRef>
          </c:cat>
          <c:val>
            <c:numRef>
              <c:f>'RIO GRANDE Setor'!$E$7:$E$15</c:f>
              <c:numCache>
                <c:formatCode>#,##0_ ;[Red]\-#,##0\ </c:formatCode>
                <c:ptCount val="5"/>
                <c:pt idx="0">
                  <c:v>23</c:v>
                </c:pt>
                <c:pt idx="1">
                  <c:v>42</c:v>
                </c:pt>
                <c:pt idx="2">
                  <c:v>-6</c:v>
                </c:pt>
                <c:pt idx="3">
                  <c:v>124</c:v>
                </c:pt>
                <c:pt idx="4">
                  <c:v>106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1-8F28-4C03-AFC6-2D4A14E914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38510848"/>
        <c:axId val="1023242160"/>
      </c:barChart>
      <c:catAx>
        <c:axId val="123851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23242160"/>
        <c:crosses val="autoZero"/>
        <c:auto val="1"/>
        <c:lblAlgn val="ctr"/>
        <c:lblOffset val="100"/>
        <c:noMultiLvlLbl val="0"/>
      </c:catAx>
      <c:valAx>
        <c:axId val="102324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851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11194029850746269"/>
          <c:y val="0.18805292687037969"/>
          <c:w val="0.24788217813407784"/>
          <c:h val="0.26283229791230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Movimentação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do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emprego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formal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celetista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por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setor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da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atividade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econômica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,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admissões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,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deligamentos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e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saldos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, Rio Grande,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Acumulado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do </a:t>
            </a:r>
            <a:r>
              <a:rPr lang="en-US" sz="2000" b="1" i="0" baseline="0" dirty="0" err="1">
                <a:solidFill>
                  <a:schemeClr val="tx1"/>
                </a:solidFill>
                <a:effectLst/>
              </a:rPr>
              <a:t>Ano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 de 2020.</a:t>
            </a:r>
            <a:endParaRPr lang="pt-BR" sz="2000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3216774264925"/>
          <c:y val="2.20082562731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7851121828209252E-2"/>
          <c:y val="0.18472113190292916"/>
          <c:w val="0.8992889839736754"/>
          <c:h val="0.711876293069412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'RIO GRANDE Setor'!$G$5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1.9586893456099638E-2"/>
                  <c:y val="-2.16595255608836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37-4FB4-8830-0BCBD6617308}"/>
                </c:ext>
              </c:extLst>
            </c:dLbl>
            <c:dLbl>
              <c:idx val="3"/>
              <c:layout>
                <c:manualLayout>
                  <c:x val="-1.4978212642899724E-2"/>
                  <c:y val="-4.3319051121767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37-4FB4-8830-0BCBD6617308}"/>
                </c:ext>
              </c:extLst>
            </c:dLbl>
            <c:dLbl>
              <c:idx val="4"/>
              <c:layout>
                <c:manualLayout>
                  <c:x val="-1.4978212642899724E-2"/>
                  <c:y val="4.33190511217668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37-4FB4-8830-0BCBD6617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('RIO GRANDE Setor'!$L$7,'RIO GRANDE Setor'!$L$8,'RIO GRANDE Setor'!$L$13,'RIO GRANDE Setor'!$L$14,'RIO GRANDE Setor'!$L$15)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</c:strRef>
          </c:cat>
          <c:val>
            <c:numRef>
              <c:f>('RIO GRANDE Setor'!$G$7,'RIO GRANDE Setor'!$G$8,'RIO GRANDE Setor'!$G$13,'RIO GRANDE Setor'!$G$14,'RIO GRANDE Setor'!$G$15)</c:f>
              <c:numCache>
                <c:formatCode>#,##0</c:formatCode>
                <c:ptCount val="5"/>
                <c:pt idx="0">
                  <c:v>311</c:v>
                </c:pt>
                <c:pt idx="1">
                  <c:v>2107</c:v>
                </c:pt>
                <c:pt idx="2">
                  <c:v>1220</c:v>
                </c:pt>
                <c:pt idx="3">
                  <c:v>2438</c:v>
                </c:pt>
                <c:pt idx="4">
                  <c:v>3761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37-4FB4-8830-0BCBD6617308}"/>
            </c:ext>
          </c:extLst>
        </c:ser>
        <c:ser>
          <c:idx val="1"/>
          <c:order val="1"/>
          <c:tx>
            <c:strRef>
              <c:f>'RIO GRANDE Setor'!$H$5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1.267387223629976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37-4FB4-8830-0BCBD6617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('RIO GRANDE Setor'!$L$7,'RIO GRANDE Setor'!$L$8,'RIO GRANDE Setor'!$L$13,'RIO GRANDE Setor'!$L$14,'RIO GRANDE Setor'!$L$15)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</c:strRef>
          </c:cat>
          <c:val>
            <c:numRef>
              <c:f>('RIO GRANDE Setor'!$H$7,'RIO GRANDE Setor'!$H$8,'RIO GRANDE Setor'!$H$13,'RIO GRANDE Setor'!$H$14,'RIO GRANDE Setor'!$H$15)</c:f>
              <c:numCache>
                <c:formatCode>#,##0</c:formatCode>
                <c:ptCount val="5"/>
                <c:pt idx="0">
                  <c:v>259</c:v>
                </c:pt>
                <c:pt idx="1">
                  <c:v>1459</c:v>
                </c:pt>
                <c:pt idx="2">
                  <c:v>1551</c:v>
                </c:pt>
                <c:pt idx="3">
                  <c:v>3045</c:v>
                </c:pt>
                <c:pt idx="4">
                  <c:v>4070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37-4FB4-8830-0BCBD6617308}"/>
            </c:ext>
          </c:extLst>
        </c:ser>
        <c:ser>
          <c:idx val="2"/>
          <c:order val="2"/>
          <c:tx>
            <c:strRef>
              <c:f>'RIO GRANDE Setor'!$I$5</c:f>
              <c:strCache>
                <c:ptCount val="1"/>
                <c:pt idx="0">
                  <c:v>Saldos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337-4FB4-8830-0BCBD661730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337-4FB4-8830-0BCBD661730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337-4FB4-8830-0BCBD661730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337-4FB4-8830-0BCBD661730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337-4FB4-8830-0BCBD6617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('RIO GRANDE Setor'!$L$7,'RIO GRANDE Setor'!$L$8,'RIO GRANDE Setor'!$L$13,'RIO GRANDE Setor'!$L$14,'RIO GRANDE Setor'!$L$15)</c:f>
              <c:strCache>
                <c:ptCount val="5"/>
                <c:pt idx="0">
                  <c:v>Agropecuária</c:v>
                </c:pt>
                <c:pt idx="1">
                  <c:v>Indústria</c:v>
                </c:pt>
                <c:pt idx="2">
                  <c:v>Construção civil</c:v>
                </c:pt>
                <c:pt idx="3">
                  <c:v>Comércio</c:v>
                </c:pt>
                <c:pt idx="4">
                  <c:v>Serviços</c:v>
                </c:pt>
              </c:strCache>
            </c:strRef>
          </c:cat>
          <c:val>
            <c:numRef>
              <c:f>('RIO GRANDE Setor'!$I$7,'RIO GRANDE Setor'!$I$8,'RIO GRANDE Setor'!$I$13,'RIO GRANDE Setor'!$I$14,'RIO GRANDE Setor'!$I$15)</c:f>
              <c:numCache>
                <c:formatCode>#,##0</c:formatCode>
                <c:ptCount val="5"/>
                <c:pt idx="0">
                  <c:v>52</c:v>
                </c:pt>
                <c:pt idx="1">
                  <c:v>648</c:v>
                </c:pt>
                <c:pt idx="2">
                  <c:v>-331</c:v>
                </c:pt>
                <c:pt idx="3">
                  <c:v>-607</c:v>
                </c:pt>
                <c:pt idx="4">
                  <c:v>-309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337-4FB4-8830-0BCBD66173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5121440"/>
        <c:axId val="1325126880"/>
      </c:barChart>
      <c:catAx>
        <c:axId val="132512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25126880"/>
        <c:crosses val="autoZero"/>
        <c:auto val="1"/>
        <c:lblAlgn val="ctr"/>
        <c:lblOffset val="100"/>
        <c:noMultiLvlLbl val="0"/>
      </c:catAx>
      <c:valAx>
        <c:axId val="132512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2512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34978920151188"/>
          <c:y val="0.18356647547595739"/>
          <c:w val="0.23558333838191409"/>
          <c:h val="0.225411940660025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1A0A-B3C8-445F-809B-C96D15FD34E6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C383-D2FC-481C-8103-8E2AD79FE0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34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16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57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64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0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128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128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596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985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23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756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86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63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11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95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9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19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73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6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8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62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6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C766B90-8CB3-40BB-98A7-8FA071C04B7D}" type="datetimeFigureOut">
              <a:rPr lang="pt-BR" smtClean="0"/>
              <a:pPr/>
              <a:t>29/11/2020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91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EA4A6-52FD-462D-9FED-061BEF1F6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154" y="1380392"/>
            <a:ext cx="10315854" cy="2910254"/>
          </a:xfrm>
        </p:spPr>
        <p:txBody>
          <a:bodyPr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7200" dirty="0"/>
              <a:t>Boletim Informativo nº 10</a:t>
            </a:r>
            <a:br>
              <a:rPr lang="pt-BR" sz="5400" dirty="0"/>
            </a:br>
            <a:r>
              <a:rPr lang="pt-BR" sz="5400" dirty="0"/>
              <a:t>outubro DE 2020</a:t>
            </a:r>
            <a:br>
              <a:rPr lang="pt-BR" sz="3600" dirty="0"/>
            </a:br>
            <a:r>
              <a:rPr lang="pt-BR" sz="4800" dirty="0"/>
              <a:t>A conjuntura do emprego em rio </a:t>
            </a:r>
            <a:r>
              <a:rPr lang="pt-BR" sz="4800" dirty="0" err="1"/>
              <a:t>Grande-RS</a:t>
            </a:r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53A23C-BCC6-4FDE-A599-C402C7C2C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155" y="4468031"/>
            <a:ext cx="10218198" cy="210144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2600" b="1" dirty="0"/>
              <a:t>Observatório Social do Trabalho</a:t>
            </a:r>
          </a:p>
          <a:p>
            <a:pPr algn="ctr"/>
            <a:r>
              <a:rPr lang="pt-BR" sz="2600" b="1" dirty="0"/>
              <a:t>Instituto de Filosofia, Sociologia e Política (IFISP)</a:t>
            </a:r>
          </a:p>
          <a:p>
            <a:pPr algn="ctr"/>
            <a:r>
              <a:rPr lang="pt-BR" sz="2600" b="1" dirty="0"/>
              <a:t>Universidade Federal de Pelotas (</a:t>
            </a:r>
            <a:r>
              <a:rPr lang="pt-BR" sz="2600" b="1" dirty="0" err="1"/>
              <a:t>UFPel</a:t>
            </a:r>
            <a:r>
              <a:rPr lang="pt-BR" sz="2600" b="1" dirty="0"/>
              <a:t>)</a:t>
            </a:r>
          </a:p>
          <a:p>
            <a:endParaRPr lang="pt-BR" dirty="0"/>
          </a:p>
          <a:p>
            <a:pPr algn="ctr"/>
            <a:r>
              <a:rPr lang="pt-BR" i="1" dirty="0"/>
              <a:t>Pelotas, Novembro de 2020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6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27601-1DA4-4A2F-B7EC-617BDABD69C9}"/>
              </a:ext>
            </a:extLst>
          </p:cNvPr>
          <p:cNvSpPr txBox="1"/>
          <p:nvPr/>
        </p:nvSpPr>
        <p:spPr>
          <a:xfrm>
            <a:off x="4249614" y="632067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Painel de Informações do Novo CAGED.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264484"/>
              </p:ext>
            </p:extLst>
          </p:nvPr>
        </p:nvGraphicFramePr>
        <p:xfrm>
          <a:off x="665824" y="648070"/>
          <a:ext cx="10910657" cy="567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6558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766C6-9D7E-4138-A566-139E4AC7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5" y="337352"/>
            <a:ext cx="11487705" cy="1207364"/>
          </a:xfrm>
        </p:spPr>
        <p:txBody>
          <a:bodyPr/>
          <a:lstStyle/>
          <a:p>
            <a:r>
              <a:rPr lang="pt-BR" dirty="0"/>
              <a:t>Nota metodológica: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4401CD-0F63-4132-8341-EE548B36E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772239"/>
            <a:ext cx="11416683" cy="4616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	 Os dados do Novo CADASTRO GERAL DE EMPREGADOS E DESEMPREGADOS (CAGED) referem-se apenas às movimentações (admissões e desligamentos) dos empregos formais celetistas registrados, declarados pelas empresas ao governo federal, estando excluídos os empregos públicos estatutários e os empregos e ocupações informais. É importante sublinhar, ainda, que estes dados estão sujeitos a ajustes, tendo em vista as declarações realizadas fora do prazo regular (mês imediatamente após à movimentação).</a:t>
            </a:r>
          </a:p>
        </p:txBody>
      </p:sp>
    </p:spTree>
    <p:extLst>
      <p:ext uri="{BB962C8B-B14F-4D97-AF65-F5344CB8AC3E}">
        <p14:creationId xmlns:p14="http://schemas.microsoft.com/office/powerpoint/2010/main" val="41531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8C361-A35E-423C-899A-D133D05C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9" y="97655"/>
            <a:ext cx="11310152" cy="1242874"/>
          </a:xfrm>
        </p:spPr>
        <p:txBody>
          <a:bodyPr/>
          <a:lstStyle/>
          <a:p>
            <a:r>
              <a:rPr lang="pt-BR" dirty="0"/>
              <a:t>Ficha técnica: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2F7130-4294-4163-9768-3D5854B93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340529"/>
            <a:ext cx="11656381" cy="52822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500" b="1" dirty="0"/>
              <a:t>OBSERVATÓRIO SOCIAL DO TRABALHO (IFISP/UFPEL)</a:t>
            </a:r>
          </a:p>
          <a:p>
            <a:pPr marL="0" indent="0">
              <a:buNone/>
            </a:pPr>
            <a:endParaRPr lang="pt-BR" sz="2300" dirty="0"/>
          </a:p>
          <a:p>
            <a:pPr marL="0" indent="0">
              <a:buNone/>
            </a:pPr>
            <a:r>
              <a:rPr lang="pt-BR" sz="2300" dirty="0"/>
              <a:t>Coordenador:</a:t>
            </a:r>
          </a:p>
          <a:p>
            <a:pPr marL="0" indent="0">
              <a:buNone/>
            </a:pPr>
            <a:r>
              <a:rPr lang="pt-BR" sz="2300" b="1" dirty="0"/>
              <a:t>Prof. Francisco E. </a:t>
            </a:r>
            <a:r>
              <a:rPr lang="pt-BR" sz="2300" b="1" dirty="0" err="1"/>
              <a:t>Beckenkamp</a:t>
            </a:r>
            <a:r>
              <a:rPr lang="pt-BR" sz="2300" b="1" dirty="0"/>
              <a:t> Vargas</a:t>
            </a:r>
          </a:p>
          <a:p>
            <a:pPr marL="0" indent="0">
              <a:buNone/>
            </a:pPr>
            <a:endParaRPr lang="pt-BR" sz="2300" dirty="0"/>
          </a:p>
          <a:p>
            <a:pPr marL="0" indent="0">
              <a:buNone/>
            </a:pPr>
            <a:r>
              <a:rPr lang="pt-BR" sz="2300" dirty="0"/>
              <a:t>Bolsistas de Extensão:</a:t>
            </a:r>
          </a:p>
          <a:p>
            <a:pPr marL="0" indent="0">
              <a:buNone/>
            </a:pPr>
            <a:r>
              <a:rPr lang="pt-BR" sz="2300" b="1" dirty="0"/>
              <a:t>Newton Soares Mota</a:t>
            </a:r>
          </a:p>
          <a:p>
            <a:pPr marL="0" indent="0">
              <a:buNone/>
            </a:pPr>
            <a:r>
              <a:rPr lang="pt-BR" sz="2300" b="1" dirty="0"/>
              <a:t>Pedro Henrique </a:t>
            </a:r>
            <a:r>
              <a:rPr lang="pt-BR" sz="2300" b="1" dirty="0" err="1"/>
              <a:t>Guatura</a:t>
            </a:r>
            <a:r>
              <a:rPr lang="pt-BR" sz="2300" b="1" dirty="0"/>
              <a:t> Darlan</a:t>
            </a:r>
          </a:p>
          <a:p>
            <a:pPr marL="0" indent="0">
              <a:buNone/>
            </a:pPr>
            <a:endParaRPr lang="pt-BR" sz="2300" dirty="0"/>
          </a:p>
          <a:p>
            <a:pPr marL="0" indent="0">
              <a:buNone/>
            </a:pPr>
            <a:r>
              <a:rPr lang="pt-BR" sz="2300" dirty="0"/>
              <a:t>Pesquisadora colaboradora:</a:t>
            </a:r>
          </a:p>
          <a:p>
            <a:pPr marL="0" indent="0">
              <a:buNone/>
            </a:pPr>
            <a:r>
              <a:rPr lang="pt-BR" sz="2300" b="1" dirty="0"/>
              <a:t>Rafaella </a:t>
            </a:r>
            <a:r>
              <a:rPr lang="pt-BR" sz="2300" b="1" dirty="0" err="1"/>
              <a:t>Egues</a:t>
            </a:r>
            <a:r>
              <a:rPr lang="pt-BR" sz="2300" b="1" dirty="0"/>
              <a:t> da Rosa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dirty="0"/>
              <a:t>Portal na internet: </a:t>
            </a:r>
            <a:r>
              <a:rPr lang="pt-BR" sz="2400" dirty="0">
                <a:hlinkClick r:id="rId3"/>
              </a:rPr>
              <a:t>http://wp.ufpel.edu.br/observatoriosocial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6820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2" y="164978"/>
            <a:ext cx="11792931" cy="893802"/>
          </a:xfrm>
        </p:spPr>
        <p:txBody>
          <a:bodyPr>
            <a:noAutofit/>
          </a:bodyPr>
          <a:lstStyle/>
          <a:p>
            <a:pPr algn="ctr"/>
            <a:r>
              <a:rPr lang="pt-BR" dirty="0"/>
              <a:t>A conjuntura do emprego em outubro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376312"/>
            <a:ext cx="11792932" cy="531670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200" dirty="0"/>
              <a:t>	</a:t>
            </a:r>
            <a:r>
              <a:rPr lang="pt-BR" sz="2800" dirty="0"/>
              <a:t>Segundo o Novo CAGED (Cadastro Geral de Empregados e Desempregados) da Secretaria Especial de Previdência e Trabalho do Ministério da Economia, no mês de outubro de 2020 ocorreram, em Rio Grande, 1.198 admissões e 909 desligamentos, resultando em um saldo de 289 vínculos formais de emprego celetista. Com isso, a taxa de variação do emprego formal foi de 0,80%, com o estoque passando de 36.065 vínculos, em setembro, para 36.354 vínculos, em outubro de 2020. </a:t>
            </a:r>
          </a:p>
        </p:txBody>
      </p:sp>
    </p:spTree>
    <p:extLst>
      <p:ext uri="{BB962C8B-B14F-4D97-AF65-F5344CB8AC3E}">
        <p14:creationId xmlns:p14="http://schemas.microsoft.com/office/powerpoint/2010/main" val="158116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27601-1DA4-4A2F-B7EC-617BDABD69C9}"/>
              </a:ext>
            </a:extLst>
          </p:cNvPr>
          <p:cNvSpPr txBox="1"/>
          <p:nvPr/>
        </p:nvSpPr>
        <p:spPr>
          <a:xfrm>
            <a:off x="4249614" y="622381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686948"/>
              </p:ext>
            </p:extLst>
          </p:nvPr>
        </p:nvGraphicFramePr>
        <p:xfrm>
          <a:off x="674703" y="639192"/>
          <a:ext cx="10844007" cy="558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4329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6" y="186612"/>
            <a:ext cx="11752572" cy="1427584"/>
          </a:xfrm>
        </p:spPr>
        <p:txBody>
          <a:bodyPr>
            <a:noAutofit/>
          </a:bodyPr>
          <a:lstStyle/>
          <a:p>
            <a:pPr algn="ctr"/>
            <a:r>
              <a:rPr lang="pt-BR" sz="4800" dirty="0"/>
              <a:t>A conjuntura do emprego no acumulado do ano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4" y="1614196"/>
            <a:ext cx="11752571" cy="5243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600" dirty="0"/>
              <a:t>	</a:t>
            </a:r>
            <a:r>
              <a:rPr lang="pt-BR" sz="3400" dirty="0"/>
              <a:t>No acumulado do ano, ocorreram, em Rio Grande, 9.837 admissões e 10.384 desligamentos, o que resultou em um saldo de </a:t>
            </a:r>
            <a:r>
              <a:rPr lang="pt-BR" sz="3600" dirty="0"/>
              <a:t>-</a:t>
            </a:r>
            <a:r>
              <a:rPr lang="pt-BR" sz="3400" dirty="0"/>
              <a:t>547</a:t>
            </a:r>
            <a:r>
              <a:rPr lang="pt-BR" sz="3600" dirty="0"/>
              <a:t> </a:t>
            </a:r>
            <a:r>
              <a:rPr lang="pt-BR" sz="3400" dirty="0"/>
              <a:t>vínculos formais de emprego. Nesse período, o estoque passou de 36.901 vínculos, em 1º de janeiro de 2020, para 36.354 vínculos, em outubro de 2020, uma taxa de variação de -1,48%. </a:t>
            </a:r>
          </a:p>
        </p:txBody>
      </p:sp>
    </p:spTree>
    <p:extLst>
      <p:ext uri="{BB962C8B-B14F-4D97-AF65-F5344CB8AC3E}">
        <p14:creationId xmlns:p14="http://schemas.microsoft.com/office/powerpoint/2010/main" val="156593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27601-1DA4-4A2F-B7EC-617BDABD69C9}"/>
              </a:ext>
            </a:extLst>
          </p:cNvPr>
          <p:cNvSpPr txBox="1"/>
          <p:nvPr/>
        </p:nvSpPr>
        <p:spPr>
          <a:xfrm>
            <a:off x="4249614" y="6218999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764249"/>
              </p:ext>
            </p:extLst>
          </p:nvPr>
        </p:nvGraphicFramePr>
        <p:xfrm>
          <a:off x="614149" y="603682"/>
          <a:ext cx="10935700" cy="561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1525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CaixaDeTexto 12"/>
          <p:cNvSpPr txBox="1"/>
          <p:nvPr/>
        </p:nvSpPr>
        <p:spPr>
          <a:xfrm>
            <a:off x="4133392" y="624449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262598"/>
              </p:ext>
            </p:extLst>
          </p:nvPr>
        </p:nvGraphicFramePr>
        <p:xfrm>
          <a:off x="630315" y="603683"/>
          <a:ext cx="10990555" cy="5640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8297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09203"/>
          </a:xfrm>
        </p:spPr>
        <p:txBody>
          <a:bodyPr>
            <a:normAutofit/>
          </a:bodyPr>
          <a:lstStyle/>
          <a:p>
            <a:pPr algn="ctr"/>
            <a:r>
              <a:rPr lang="pt-BR" sz="4800" dirty="0"/>
              <a:t>A conjuntura setorial do emprego EM outubro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429305"/>
            <a:ext cx="11877870" cy="542869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2700" dirty="0"/>
              <a:t>	</a:t>
            </a:r>
            <a:r>
              <a:rPr lang="pt-BR" sz="3200" dirty="0"/>
              <a:t>O desempenho positivo do emprego formal no mercado de trabalho de Rio Grande, no mês de outubro (+289 vínculos), foi puxado  principalmente pelo comércio (+124 vínculos) e pelos serviços (+106 vínculos). A indústria (+42 vínculos) e a agricultura (+23 vínculos) também apresentaram saldos positivos. A construção civil (-6 vínculos) foi o único setor a apresentar saldo negativo.</a:t>
            </a:r>
            <a:endParaRPr lang="pt-BR" sz="3200" dirty="0">
              <a:highlight>
                <a:srgbClr val="3FAD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1864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27601-1DA4-4A2F-B7EC-617BDABD69C9}"/>
              </a:ext>
            </a:extLst>
          </p:cNvPr>
          <p:cNvSpPr txBox="1"/>
          <p:nvPr/>
        </p:nvSpPr>
        <p:spPr>
          <a:xfrm>
            <a:off x="4249614" y="632067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Painel de Informações do Novo CAGED.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770453A-B719-4B4A-A3B8-4EA9CD69EC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972463"/>
              </p:ext>
            </p:extLst>
          </p:nvPr>
        </p:nvGraphicFramePr>
        <p:xfrm>
          <a:off x="630315" y="630315"/>
          <a:ext cx="10928411" cy="5690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733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0" y="167952"/>
            <a:ext cx="11849875" cy="1216965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A conjuntura setorial do emprego no acumulado do ano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819922"/>
            <a:ext cx="11849876" cy="487012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2800" dirty="0"/>
              <a:t>	O desempenho negativo do emprego formal no mercado de trabalho de Rio Grande, no acumulado do ano (-547  vínculos), foi puxado principalmente pelo comércio (-607  vínculos). A construção civil (</a:t>
            </a:r>
            <a:r>
              <a:rPr lang="pt-BR" sz="2800" b="1" dirty="0"/>
              <a:t>-</a:t>
            </a:r>
            <a:r>
              <a:rPr lang="pt-BR" sz="2800" dirty="0"/>
              <a:t>331 vínculos) e o setor de serviços (-309 vínculos) também apresentaram saldos negativos significativos. A indústria (+648 vínculos) e a agricultura (+52 vínculos) foram os únicos setores a apresentarem saldos positivos.</a:t>
            </a:r>
            <a:r>
              <a:rPr lang="pt-BR" sz="3200" dirty="0"/>
              <a:t> </a:t>
            </a:r>
            <a:endParaRPr lang="pt-BR" sz="3200" dirty="0">
              <a:highlight>
                <a:srgbClr val="3FAD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83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0</TotalTime>
  <Words>699</Words>
  <Application>Microsoft Office PowerPoint</Application>
  <PresentationFormat>Widescreen</PresentationFormat>
  <Paragraphs>68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Calibri</vt:lpstr>
      <vt:lpstr>Rockwell</vt:lpstr>
      <vt:lpstr>Rockwell Condensed</vt:lpstr>
      <vt:lpstr>Wingdings</vt:lpstr>
      <vt:lpstr>Tipo de Madeira</vt:lpstr>
      <vt:lpstr>Boletim Informativo nº 10 outubro DE 2020 A conjuntura do emprego em rio Grande-RS</vt:lpstr>
      <vt:lpstr>A conjuntura do emprego em outubro</vt:lpstr>
      <vt:lpstr>Apresentação do PowerPoint</vt:lpstr>
      <vt:lpstr>A conjuntura do emprego no acumulado do ano</vt:lpstr>
      <vt:lpstr>Apresentação do PowerPoint</vt:lpstr>
      <vt:lpstr>Apresentação do PowerPoint</vt:lpstr>
      <vt:lpstr>A conjuntura setorial do emprego EM outubro</vt:lpstr>
      <vt:lpstr>Apresentação do PowerPoint</vt:lpstr>
      <vt:lpstr>A conjuntura setorial do emprego no acumulado do ano</vt:lpstr>
      <vt:lpstr>Apresentação do PowerPoint</vt:lpstr>
      <vt:lpstr>Nota metodológica:</vt:lpstr>
      <vt:lpstr>Ficha técnica: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2018-01-27T01:43:35Z</dcterms:created>
  <dcterms:modified xsi:type="dcterms:W3CDTF">2020-11-29T23:54:03Z</dcterms:modified>
  <cp:contentStatus/>
</cp:coreProperties>
</file>