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4"/>
  </p:notesMasterIdLst>
  <p:sldIdLst>
    <p:sldId id="256" r:id="rId2"/>
    <p:sldId id="257" r:id="rId3"/>
    <p:sldId id="295" r:id="rId4"/>
    <p:sldId id="313" r:id="rId5"/>
    <p:sldId id="314" r:id="rId6"/>
    <p:sldId id="298" r:id="rId7"/>
    <p:sldId id="294" r:id="rId8"/>
    <p:sldId id="305" r:id="rId9"/>
    <p:sldId id="315" r:id="rId10"/>
    <p:sldId id="316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FFFC2C"/>
    <a:srgbClr val="FFFF43"/>
    <a:srgbClr val="FD2B4E"/>
    <a:srgbClr val="3FADFF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61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-DE-DADOS-PELOTAS-SETEMBR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-DE-DADOS-PELOTAS-SETEMBRO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rancisco\Documents\Observat&#243;rio%20Social%20do%20Trabalho\Balan&#231;o%20Emprego%20Formal%20CAGED\2020\Setembro\BASE-DE-DADOS-PELOTAS-SETEMBR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-DE-DADOS-PELOTAS-SETEMBRO-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</a:rPr>
              <a:t>Movimentação</a:t>
            </a:r>
            <a:r>
              <a:rPr lang="pt-BR" sz="2000" b="1" baseline="0" dirty="0">
                <a:solidFill>
                  <a:sysClr val="windowText" lastClr="000000"/>
                </a:solidFill>
              </a:rPr>
              <a:t> do emprego formal celetista, admissões, desligamentos e saldo, Pelotas, Setembro de 2020.</a:t>
            </a:r>
            <a:endParaRPr lang="pt-BR" sz="2000" b="1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2549834511381467E-2"/>
          <c:y val="0.21129629629629629"/>
          <c:w val="0.88117108539121602"/>
          <c:h val="0.737777777777777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EC-46D6-8D4B-6CC971E2900F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EC-46D6-8D4B-6CC971E2900F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EC-46D6-8D4B-6CC971E290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Mensal'!$AU$4,'Evolução Mensal'!$AV$4,'Evolução Mensal'!$AW$4)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('Evolução Mensal'!$AU$8,'Evolução Mensal'!$AV$8,'Evolução Mensal'!$AW$8)</c:f>
              <c:numCache>
                <c:formatCode>#,##0</c:formatCode>
                <c:ptCount val="3"/>
                <c:pt idx="0">
                  <c:v>1702</c:v>
                </c:pt>
                <c:pt idx="1">
                  <c:v>1307</c:v>
                </c:pt>
                <c:pt idx="2">
                  <c:v>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EC-46D6-8D4B-6CC971E290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9084192"/>
        <c:axId val="185847096"/>
      </c:barChart>
      <c:catAx>
        <c:axId val="199084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5847096"/>
        <c:crosses val="autoZero"/>
        <c:auto val="1"/>
        <c:lblAlgn val="ctr"/>
        <c:lblOffset val="100"/>
        <c:noMultiLvlLbl val="0"/>
      </c:catAx>
      <c:valAx>
        <c:axId val="185847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908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956296046572185"/>
          <c:y val="0.2348923820321239"/>
          <c:w val="0.26976343745562864"/>
          <c:h val="0.278260752380712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Movimentação</a:t>
            </a:r>
            <a:r>
              <a:rPr lang="en-US" sz="2000" b="1" dirty="0"/>
              <a:t> do </a:t>
            </a:r>
            <a:r>
              <a:rPr lang="en-US" sz="2000" b="1" dirty="0" err="1"/>
              <a:t>emprego</a:t>
            </a:r>
            <a:r>
              <a:rPr lang="en-US" sz="2000" b="1" dirty="0"/>
              <a:t> formal </a:t>
            </a:r>
            <a:r>
              <a:rPr lang="en-US" sz="2000" b="1" dirty="0" err="1"/>
              <a:t>celetista</a:t>
            </a:r>
            <a:r>
              <a:rPr lang="en-US" sz="2000" b="1" dirty="0"/>
              <a:t>, </a:t>
            </a:r>
            <a:r>
              <a:rPr lang="en-US" sz="2000" b="1" dirty="0" err="1"/>
              <a:t>admissões</a:t>
            </a:r>
            <a:r>
              <a:rPr lang="en-US" sz="2000" b="1" dirty="0"/>
              <a:t>, </a:t>
            </a:r>
            <a:r>
              <a:rPr lang="en-US" sz="2000" b="1" dirty="0" err="1"/>
              <a:t>desligamentos</a:t>
            </a:r>
            <a:r>
              <a:rPr lang="en-US" sz="2000" b="1" dirty="0"/>
              <a:t> e </a:t>
            </a:r>
            <a:r>
              <a:rPr lang="en-US" sz="2000" b="1" dirty="0" err="1"/>
              <a:t>saldo</a:t>
            </a:r>
            <a:r>
              <a:rPr lang="en-US" sz="2000" b="1" dirty="0"/>
              <a:t>, Pelotas, </a:t>
            </a:r>
            <a:r>
              <a:rPr lang="en-US" sz="2000" b="1" dirty="0" err="1"/>
              <a:t>Acumulado</a:t>
            </a:r>
            <a:r>
              <a:rPr lang="en-US" sz="2000" b="1" dirty="0"/>
              <a:t> do </a:t>
            </a:r>
            <a:r>
              <a:rPr lang="en-US" sz="2000" b="1" dirty="0" err="1"/>
              <a:t>ano</a:t>
            </a:r>
            <a:r>
              <a:rPr lang="en-US" sz="2000" b="1" dirty="0"/>
              <a:t>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2D-411F-A969-2A94796B3BAE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2D-411F-A969-2A94796B3BAE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2D-411F-A969-2A94796B3BAE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12D-411F-A969-2A94796B3B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Setor'!$G$5,'PELOTAS Setor'!$H$5,'PELOTAS Setor'!$I$5)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('PELOTAS Setor'!$G$6,'PELOTAS Setor'!$H$6,'PELOTAS Setor'!$I$6)</c:f>
              <c:numCache>
                <c:formatCode>#,##0</c:formatCode>
                <c:ptCount val="3"/>
                <c:pt idx="0">
                  <c:v>13450</c:v>
                </c:pt>
                <c:pt idx="1">
                  <c:v>15881</c:v>
                </c:pt>
                <c:pt idx="2">
                  <c:v>-2431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2D-411F-A969-2A94796B3BA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8344752"/>
        <c:axId val="201172408"/>
      </c:barChart>
      <c:catAx>
        <c:axId val="198344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1172408"/>
        <c:crosses val="autoZero"/>
        <c:auto val="1"/>
        <c:lblAlgn val="ctr"/>
        <c:lblOffset val="100"/>
        <c:noMultiLvlLbl val="0"/>
      </c:catAx>
      <c:valAx>
        <c:axId val="201172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34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81637153286666"/>
          <c:y val="0.24792896911587123"/>
          <c:w val="0.26772944470761911"/>
          <c:h val="0.26159887803672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</a:rPr>
              <a:t>Evolução mensal dos estoques e dos saldos do emprego formal celetista, Pelotas, Janeiro a Setembro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5D-4121-95FA-BF5FF635A0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Mensal'!$P$3,'Evolução Mensal'!$U$3,'Evolução Mensal'!$Z$3,'Evolução Mensal'!$AE$3,'Evolução Mensal'!$AJ$3,'Evolução Mensal'!$AO$3,'Evolução Mensal'!$AT$3)</c:f>
              <c:strCache>
                <c:ptCount val="10"/>
                <c:pt idx="0">
                  <c:v>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  <c:pt idx="6">
                  <c:v>Junho</c:v>
                </c:pt>
                <c:pt idx="7">
                  <c:v>Julho</c:v>
                </c:pt>
                <c:pt idx="8">
                  <c:v>Agosto</c:v>
                </c:pt>
                <c:pt idx="9">
                  <c:v>Setembro</c:v>
                </c:pt>
              </c:strCache>
            </c:strRef>
          </c:cat>
          <c:val>
            <c:numRef>
              <c:f>('Evolução Mensal'!$E$8,'Evolução Mensal'!$F$8,'Evolução Mensal'!$K$8,'Evolução Mensal'!$P$8,'Evolução Mensal'!$U$8,'Evolução Mensal'!$Z$8,'Evolução Mensal'!$AE$8,'Evolução Mensal'!$AJ$8,'Evolução Mensal'!$AO$8,'Evolução Mensal'!$AT$8)</c:f>
              <c:numCache>
                <c:formatCode>#,##0</c:formatCode>
                <c:ptCount val="10"/>
                <c:pt idx="0">
                  <c:v>61185</c:v>
                </c:pt>
                <c:pt idx="1">
                  <c:v>60448</c:v>
                </c:pt>
                <c:pt idx="2">
                  <c:v>60602</c:v>
                </c:pt>
                <c:pt idx="3">
                  <c:v>60358</c:v>
                </c:pt>
                <c:pt idx="4">
                  <c:v>58892</c:v>
                </c:pt>
                <c:pt idx="5">
                  <c:v>58136</c:v>
                </c:pt>
                <c:pt idx="6">
                  <c:v>58043</c:v>
                </c:pt>
                <c:pt idx="7">
                  <c:v>58133</c:v>
                </c:pt>
                <c:pt idx="8">
                  <c:v>58359</c:v>
                </c:pt>
                <c:pt idx="9">
                  <c:v>58754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5D-4121-95FA-BF5FF635A0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0474616"/>
        <c:axId val="290480888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3.3003300330033E-2"/>
                  <c:y val="-2.27595915101347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5D-4121-95FA-BF5FF635A07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C5D-4121-95FA-BF5FF635A07D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C5D-4121-95FA-BF5FF635A07D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C5D-4121-95FA-BF5FF635A07D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C5D-4121-95FA-BF5FF635A0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Mensal'!$P$3,'Evolução Mensal'!$U$3,'Evolução Mensal'!$Z$3,'Evolução Mensal'!$AE$3,'Evolução Mensal'!$AJ$3:$AN$3,'Evolução Mensal'!$AO$3,'Evolução Mensal'!$AT$3)</c:f>
              <c:strCache>
                <c:ptCount val="14"/>
                <c:pt idx="0">
                  <c:v>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  <c:pt idx="6">
                  <c:v>Junho</c:v>
                </c:pt>
                <c:pt idx="7">
                  <c:v>Julho</c:v>
                </c:pt>
                <c:pt idx="12">
                  <c:v>Agosto</c:v>
                </c:pt>
                <c:pt idx="13">
                  <c:v>Setembro</c:v>
                </c:pt>
              </c:strCache>
            </c:strRef>
          </c:cat>
          <c:val>
            <c:numRef>
              <c:f>('Evolução Mensal'!$E$11,'Evolução Mensal'!$I$8,'Evolução Mensal'!$N$8,'Evolução Mensal'!$S$8,'Evolução Mensal'!$X$8,'Evolução Mensal'!$AC$8,'Evolução Mensal'!$AH$8,'Evolução Mensal'!$AM$8,'Evolução Mensal'!$AR$8,'Evolução Mensal'!$AW$8)</c:f>
              <c:numCache>
                <c:formatCode>#,##0</c:formatCode>
                <c:ptCount val="10"/>
                <c:pt idx="1">
                  <c:v>-737</c:v>
                </c:pt>
                <c:pt idx="2">
                  <c:v>154</c:v>
                </c:pt>
                <c:pt idx="3">
                  <c:v>-244</c:v>
                </c:pt>
                <c:pt idx="4">
                  <c:v>-1466</c:v>
                </c:pt>
                <c:pt idx="5">
                  <c:v>-756</c:v>
                </c:pt>
                <c:pt idx="6">
                  <c:v>-93</c:v>
                </c:pt>
                <c:pt idx="7">
                  <c:v>90</c:v>
                </c:pt>
                <c:pt idx="8">
                  <c:v>226</c:v>
                </c:pt>
                <c:pt idx="9">
                  <c:v>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C5D-4121-95FA-BF5FF635A0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90481280"/>
        <c:axId val="290475008"/>
      </c:lineChart>
      <c:catAx>
        <c:axId val="290474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90480888"/>
        <c:crosses val="autoZero"/>
        <c:auto val="1"/>
        <c:lblAlgn val="ctr"/>
        <c:lblOffset val="100"/>
        <c:noMultiLvlLbl val="0"/>
      </c:catAx>
      <c:valAx>
        <c:axId val="290480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90474616"/>
        <c:crosses val="autoZero"/>
        <c:crossBetween val="between"/>
      </c:valAx>
      <c:valAx>
        <c:axId val="29047500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90481280"/>
        <c:crosses val="max"/>
        <c:crossBetween val="between"/>
      </c:valAx>
      <c:catAx>
        <c:axId val="290481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04750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 por setor da atividade econômica, admissões, desligamentos e saldos, Pelotas, Setembro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0711094803421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 Setor'!$C$5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 Setor'!$C$7:$C$15</c:f>
              <c:numCache>
                <c:formatCode>#,##0</c:formatCode>
                <c:ptCount val="5"/>
                <c:pt idx="0">
                  <c:v>7</c:v>
                </c:pt>
                <c:pt idx="1">
                  <c:v>242</c:v>
                </c:pt>
                <c:pt idx="2">
                  <c:v>262</c:v>
                </c:pt>
                <c:pt idx="3">
                  <c:v>608</c:v>
                </c:pt>
                <c:pt idx="4">
                  <c:v>583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'PELOTAS Setor'!$D$5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 Setor'!$D$7:$D$15</c:f>
              <c:numCache>
                <c:formatCode>#,##0</c:formatCode>
                <c:ptCount val="5"/>
                <c:pt idx="0">
                  <c:v>3</c:v>
                </c:pt>
                <c:pt idx="1">
                  <c:v>169</c:v>
                </c:pt>
                <c:pt idx="2">
                  <c:v>200</c:v>
                </c:pt>
                <c:pt idx="3">
                  <c:v>515</c:v>
                </c:pt>
                <c:pt idx="4">
                  <c:v>420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'PELOTAS Setor'!$E$5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 Setor'!$E$7:$E$15</c:f>
              <c:numCache>
                <c:formatCode>#,##0_ ;[Red]\-#,##0\ </c:formatCode>
                <c:ptCount val="5"/>
                <c:pt idx="0">
                  <c:v>4</c:v>
                </c:pt>
                <c:pt idx="1">
                  <c:v>73</c:v>
                </c:pt>
                <c:pt idx="2">
                  <c:v>62</c:v>
                </c:pt>
                <c:pt idx="3">
                  <c:v>93</c:v>
                </c:pt>
                <c:pt idx="4">
                  <c:v>163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8466928"/>
        <c:axId val="198465360"/>
      </c:barChart>
      <c:catAx>
        <c:axId val="19846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465360"/>
        <c:crosses val="autoZero"/>
        <c:auto val="1"/>
        <c:lblAlgn val="ctr"/>
        <c:lblOffset val="100"/>
        <c:noMultiLvlLbl val="0"/>
      </c:catAx>
      <c:valAx>
        <c:axId val="19846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46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18805292687037969"/>
          <c:w val="0.2683494512158528"/>
          <c:h val="0.286249069492270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>
                <a:solidFill>
                  <a:sysClr val="windowText" lastClr="000000"/>
                </a:solidFill>
                <a:effectLst/>
              </a:rPr>
              <a:t>Movimentação do emprego formal celetista por setor da atividade econômica, admissões, deligamentos e saldo, Pelotas, acumulado do ano de 2020.</a:t>
            </a:r>
            <a:endParaRPr lang="pt-BR" sz="2000">
              <a:solidFill>
                <a:sysClr val="windowText" lastClr="000000"/>
              </a:solidFill>
              <a:effectLst/>
            </a:endParaRPr>
          </a:p>
        </c:rich>
      </c:tx>
      <c:layout>
        <c:manualLayout>
          <c:xMode val="edge"/>
          <c:yMode val="edge"/>
          <c:x val="0.11143622874584169"/>
          <c:y val="1.2802030045793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8759910833217248E-2"/>
          <c:y val="0.17704535530757548"/>
          <c:w val="0.89068455173068251"/>
          <c:h val="0.72806304109367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 Setor'!$G$5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2.3831303323881531E-2"/>
                  <c:y val="8.53468669719553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20-4435-A6B0-0D0FA49D5E8E}"/>
                </c:ext>
              </c:extLst>
            </c:dLbl>
            <c:dLbl>
              <c:idx val="2"/>
              <c:layout>
                <c:manualLayout>
                  <c:x val="-2.4966127291685496E-2"/>
                  <c:y val="8.53468669719545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20-4435-A6B0-0D0FA49D5E8E}"/>
                </c:ext>
              </c:extLst>
            </c:dLbl>
            <c:dLbl>
              <c:idx val="3"/>
              <c:layout>
                <c:manualLayout>
                  <c:x val="-1.2483063645842623E-2"/>
                  <c:y val="-2.1336716742989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20-4435-A6B0-0D0FA49D5E8E}"/>
                </c:ext>
              </c:extLst>
            </c:dLbl>
            <c:dLbl>
              <c:idx val="4"/>
              <c:layout>
                <c:manualLayout>
                  <c:x val="-1.3617887613646589E-2"/>
                  <c:y val="-3.911686214748335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20-4435-A6B0-0D0FA49D5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Setor'!$L$7,'PELOTAS Setor'!$L$8,'PELOTAS Setor'!$L$13,'PELOTAS Setor'!$L$14,'PELOTAS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Setor'!$G$7,'PELOTAS Setor'!$G$8,'PELOTAS Setor'!$G$13,'PELOTAS Setor'!$G$14,'PELOTAS Setor'!$G$15)</c:f>
              <c:numCache>
                <c:formatCode>#,##0</c:formatCode>
                <c:ptCount val="5"/>
                <c:pt idx="0">
                  <c:v>67</c:v>
                </c:pt>
                <c:pt idx="1">
                  <c:v>1971</c:v>
                </c:pt>
                <c:pt idx="2">
                  <c:v>1953</c:v>
                </c:pt>
                <c:pt idx="3">
                  <c:v>4716</c:v>
                </c:pt>
                <c:pt idx="4">
                  <c:v>4743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20-4435-A6B0-0D0FA49D5E8E}"/>
            </c:ext>
          </c:extLst>
        </c:ser>
        <c:ser>
          <c:idx val="1"/>
          <c:order val="1"/>
          <c:tx>
            <c:strRef>
              <c:f>'PELOTAS Setor'!$H$5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6.8089438068232944E-3"/>
                  <c:y val="-2.1336716742988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20-4435-A6B0-0D0FA49D5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Setor'!$L$7,'PELOTAS Setor'!$L$8,'PELOTAS Setor'!$L$13,'PELOTAS Setor'!$L$14,'PELOTAS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Setor'!$H$7,'PELOTAS Setor'!$H$8,'PELOTAS Setor'!$H$13,'PELOTAS Setor'!$H$14,'PELOTAS Setor'!$H$15)</c:f>
              <c:numCache>
                <c:formatCode>#,##0</c:formatCode>
                <c:ptCount val="5"/>
                <c:pt idx="0">
                  <c:v>94</c:v>
                </c:pt>
                <c:pt idx="1">
                  <c:v>2550</c:v>
                </c:pt>
                <c:pt idx="2">
                  <c:v>1823</c:v>
                </c:pt>
                <c:pt idx="3">
                  <c:v>5951</c:v>
                </c:pt>
                <c:pt idx="4">
                  <c:v>5463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20-4435-A6B0-0D0FA49D5E8E}"/>
            </c:ext>
          </c:extLst>
        </c:ser>
        <c:ser>
          <c:idx val="2"/>
          <c:order val="2"/>
          <c:tx>
            <c:strRef>
              <c:f>'PELOTAS Setor'!$I$5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6220-4435-A6B0-0D0FA49D5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Setor'!$L$7,'PELOTAS Setor'!$L$8,'PELOTAS Setor'!$L$13,'PELOTAS Setor'!$L$14,'PELOTAS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Setor'!$I$7,'PELOTAS Setor'!$I$8,'PELOTAS Setor'!$I$13,'PELOTAS Setor'!$I$14,'PELOTAS Setor'!$I$15)</c:f>
              <c:numCache>
                <c:formatCode>#,##0</c:formatCode>
                <c:ptCount val="5"/>
                <c:pt idx="0">
                  <c:v>-27</c:v>
                </c:pt>
                <c:pt idx="1">
                  <c:v>-579</c:v>
                </c:pt>
                <c:pt idx="2">
                  <c:v>130</c:v>
                </c:pt>
                <c:pt idx="3">
                  <c:v>-1235</c:v>
                </c:pt>
                <c:pt idx="4">
                  <c:v>-720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20-4435-A6B0-0D0FA49D5E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8468104"/>
        <c:axId val="198470456"/>
      </c:barChart>
      <c:catAx>
        <c:axId val="198468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470456"/>
        <c:crosses val="autoZero"/>
        <c:auto val="1"/>
        <c:lblAlgn val="ctr"/>
        <c:lblOffset val="100"/>
        <c:noMultiLvlLbl val="0"/>
      </c:catAx>
      <c:valAx>
        <c:axId val="198470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4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3804302460125393E-2"/>
          <c:y val="0.18356647547595739"/>
          <c:w val="0.2504153567609409"/>
          <c:h val="0.271042832870841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30/10/2020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30/10/2020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09</a:t>
            </a:r>
            <a:br>
              <a:rPr lang="pt-BR" sz="5400" dirty="0"/>
            </a:br>
            <a:r>
              <a:rPr lang="pt-BR" sz="5400" dirty="0"/>
              <a:t>setembro DE 2020</a:t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Outubro de 2020.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153816"/>
              </p:ext>
            </p:extLst>
          </p:nvPr>
        </p:nvGraphicFramePr>
        <p:xfrm>
          <a:off x="634482" y="625151"/>
          <a:ext cx="10944808" cy="5695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Bolsistas de Extensão:</a:t>
            </a:r>
          </a:p>
          <a:p>
            <a:pPr marL="0" indent="0">
              <a:buNone/>
            </a:pPr>
            <a:r>
              <a:rPr lang="pt-BR" sz="2300" b="1" dirty="0"/>
              <a:t>Newton Soares Mota</a:t>
            </a:r>
          </a:p>
          <a:p>
            <a:pPr marL="0" indent="0">
              <a:buNone/>
            </a:pPr>
            <a:r>
              <a:rPr lang="pt-BR" sz="2300" b="1" dirty="0"/>
              <a:t>Pedro Henrique </a:t>
            </a:r>
            <a:r>
              <a:rPr lang="pt-BR" sz="2300" b="1" dirty="0" err="1"/>
              <a:t>Guatura</a:t>
            </a:r>
            <a:r>
              <a:rPr lang="pt-BR" sz="2300" b="1" dirty="0"/>
              <a:t> Darlan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Pesquisadora colaboradora:</a:t>
            </a:r>
          </a:p>
          <a:p>
            <a:pPr marL="0" indent="0">
              <a:buNone/>
            </a:pPr>
            <a:r>
              <a:rPr lang="pt-BR" sz="2300" b="1" dirty="0"/>
              <a:t>Rafaella </a:t>
            </a:r>
            <a:r>
              <a:rPr lang="pt-BR" sz="2300" b="1" dirty="0" err="1"/>
              <a:t>Egues</a:t>
            </a:r>
            <a:r>
              <a:rPr lang="pt-BR" sz="2300" b="1" dirty="0"/>
              <a:t> da Rosa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A conjuntura do emprego em setembro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setembro de 2020 ocorreram, em Pelotas, 1.702 admissões e 1.307 desligamentos, resultando em um saldo de +395 vínculos formais de emprego celetista. Com isso, a taxa de variação do emprego formal foi de +0,68%, com o estoque passando de 58.359 vínculos, em agosto, para 58.754 vínculos, em setembro de 2020.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0516" y="627929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208337"/>
              </p:ext>
            </p:extLst>
          </p:nvPr>
        </p:nvGraphicFramePr>
        <p:xfrm>
          <a:off x="681135" y="625151"/>
          <a:ext cx="10898155" cy="5654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427584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4" y="1343608"/>
            <a:ext cx="11752571" cy="551439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 acumulado do ano, ocorreram, em Pelotas, 13.450 admissões e 15.881 desligamentos, o que resultou em um saldo de -2.431 vínculos formais de emprego celetista. Nesse período, o estoque passou de 61.185 vínculos, em 1º de janeiro de 2020, para 58.754 vínculos, em setembro de 2020, o que corresponde a uma taxa de variação de            -3,97%.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76888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4FE226E6-7191-4C1F-B735-5869D7406B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175264"/>
              </p:ext>
            </p:extLst>
          </p:nvPr>
        </p:nvGraphicFramePr>
        <p:xfrm>
          <a:off x="690465" y="615821"/>
          <a:ext cx="10851501" cy="566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80045" y="6337798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65429"/>
              </p:ext>
            </p:extLst>
          </p:nvPr>
        </p:nvGraphicFramePr>
        <p:xfrm>
          <a:off x="569167" y="559837"/>
          <a:ext cx="11028784" cy="5777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1"/>
            <a:ext cx="11849875" cy="1434605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Setembro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754154"/>
            <a:ext cx="11849876" cy="493589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Pelotas, no mês de setembro (+395 vínculos), foi puxado principalmente pelo setor de serviços (+163 vínculos). O comércio (+93 vínculos), a indústria (+73 vínculos), a construção civil (+62 vínculos) e a agropecuária (+4 vínculos) também apresentaram saldos positivos. </a:t>
            </a: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361721"/>
              </p:ext>
            </p:extLst>
          </p:nvPr>
        </p:nvGraphicFramePr>
        <p:xfrm>
          <a:off x="709127" y="643812"/>
          <a:ext cx="10814179" cy="5676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566580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48882"/>
            <a:ext cx="11849876" cy="514116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negativo do emprego formal no mercado de trabalho de Pelotas no acumulado do ano (-2.431 vínculos) foi puxado principalmente pelo comércio (-1.235 vínculos), sendo seguido pelos serviços (-720 vínculos) e pela indústria (-579 vínculos). A agropecuária (-27 vínculos) também apresentou saldo negativo. A construção civil foi o único setor que apresentou saldo positivo, de +130 vínculos. </a:t>
            </a: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681</Words>
  <Application>Microsoft Office PowerPoint</Application>
  <PresentationFormat>Widescreen</PresentationFormat>
  <Paragraphs>63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Rockwell</vt:lpstr>
      <vt:lpstr>Rockwell Condensed</vt:lpstr>
      <vt:lpstr>Wingdings</vt:lpstr>
      <vt:lpstr>Tipo de Madeira</vt:lpstr>
      <vt:lpstr>Boletim Informativo nº 09 setembro DE 2020 A conjuntura do emprego em pelotas-RS</vt:lpstr>
      <vt:lpstr>A conjuntura do emprego em setembro</vt:lpstr>
      <vt:lpstr>Apresentação do PowerPoint</vt:lpstr>
      <vt:lpstr>A conjuntura do emprego no acumulado do ano</vt:lpstr>
      <vt:lpstr>Apresentação do PowerPoint</vt:lpstr>
      <vt:lpstr>Apresentação do PowerPoint</vt:lpstr>
      <vt:lpstr>A conjuntura setorial do emprego EM Setembro</vt:lpstr>
      <vt:lpstr>Apresentação do PowerPoint</vt:lpstr>
      <vt:lpstr>A conjuntura setorial do emprego no acumulado do ano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2020-10-30T17:45:51Z</dcterms:modified>
  <cp:contentStatus/>
</cp:coreProperties>
</file>