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4"/>
  </p:notesMasterIdLst>
  <p:sldIdLst>
    <p:sldId id="256" r:id="rId2"/>
    <p:sldId id="257" r:id="rId3"/>
    <p:sldId id="295" r:id="rId4"/>
    <p:sldId id="313" r:id="rId5"/>
    <p:sldId id="314" r:id="rId6"/>
    <p:sldId id="298" r:id="rId7"/>
    <p:sldId id="294" r:id="rId8"/>
    <p:sldId id="305" r:id="rId9"/>
    <p:sldId id="315" r:id="rId10"/>
    <p:sldId id="316" r:id="rId11"/>
    <p:sldId id="276" r:id="rId12"/>
    <p:sldId id="27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FFFC2C"/>
    <a:srgbClr val="FFFF43"/>
    <a:srgbClr val="FD2B4E"/>
    <a:srgbClr val="3FADFF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96980" autoAdjust="0"/>
  </p:normalViewPr>
  <p:slideViewPr>
    <p:cSldViewPr snapToGrid="0">
      <p:cViewPr varScale="1">
        <p:scale>
          <a:sx n="82" d="100"/>
          <a:sy n="82" d="100"/>
        </p:scale>
        <p:origin x="619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wton\Desktop\Observat&#243;rio%20do%20trabalho\BASE-DE-DADOS-PELOTAS-JULHO-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wton\Desktop\Observat&#243;rio%20do%20trabalho\BASE-DE-DADOS-PELOTAS-JULHO-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wton\Desktop\Observat&#243;rio%20do%20trabalho\BASE-DE-DADOS-PELOTAS-JULHO-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wton\Desktop\Observat&#243;rio%20do%20trabalho\BASE-DE-DADOS-PELOTAS-JULHO-20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sz="2000" b="1">
                <a:solidFill>
                  <a:sysClr val="windowText" lastClr="000000"/>
                </a:solidFill>
              </a:rPr>
              <a:t>Movimentação do emprego formal celetista, admissões,</a:t>
            </a:r>
            <a:r>
              <a:rPr lang="pt-BR" sz="2000" b="1" baseline="0">
                <a:solidFill>
                  <a:sysClr val="windowText" lastClr="000000"/>
                </a:solidFill>
              </a:rPr>
              <a:t> desligamentos e saldo, Pelotas, Julho de 2020.</a:t>
            </a:r>
            <a:endParaRPr lang="pt-BR" sz="2000" b="1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9.8219816272965874E-2"/>
          <c:y val="0.17171296296296296"/>
          <c:w val="0.85240026246719147"/>
          <c:h val="0.7773611111111110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325-4919-AD46-8EDCE5AF3808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325-4919-AD46-8EDCE5AF3808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325-4919-AD46-8EDCE5AF380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'[BASE-DE-DADOS-PELOTAS-JULHO-2020.xlsx]Evolução Mensal'!$AK$4,'[BASE-DE-DADOS-PELOTAS-JULHO-2020.xlsx]Evolução Mensal'!$AL$4,'[BASE-DE-DADOS-PELOTAS-JULHO-2020.xlsx]Evolução Mensal'!$AM$4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Saldos</c:v>
                </c:pt>
              </c:strCache>
            </c:strRef>
          </c:cat>
          <c:val>
            <c:numRef>
              <c:f>'[BASE-DE-DADOS-PELOTAS-JULHO-2020.xlsx]Evolução Mensal'!$AK$8,'[BASE-DE-DADOS-PELOTAS-JULHO-2020.xlsx]Evolução Mensal'!$AL$8,'[BASE-DE-DADOS-PELOTAS-JULHO-2020.xlsx]Evolução Mensal'!$AM$8</c:f>
              <c:numCache>
                <c:formatCode>#,##0</c:formatCode>
                <c:ptCount val="3"/>
                <c:pt idx="0">
                  <c:v>1234</c:v>
                </c:pt>
                <c:pt idx="1">
                  <c:v>1145</c:v>
                </c:pt>
                <c:pt idx="2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325-4919-AD46-8EDCE5AF380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551974144"/>
        <c:axId val="-1551965440"/>
      </c:barChart>
      <c:catAx>
        <c:axId val="-15519741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551965440"/>
        <c:crosses val="autoZero"/>
        <c:auto val="1"/>
        <c:lblAlgn val="ctr"/>
        <c:lblOffset val="100"/>
        <c:noMultiLvlLbl val="0"/>
      </c:catAx>
      <c:valAx>
        <c:axId val="-1551965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51974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992736973311618"/>
          <c:y val="0.21635316418780987"/>
          <c:w val="0.24094108821672514"/>
          <c:h val="0.303291281424469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sz="2000" b="1">
                <a:solidFill>
                  <a:sysClr val="windowText" lastClr="000000"/>
                </a:solidFill>
              </a:rPr>
              <a:t>Movimentação do emprego formal celetista, admissões,</a:t>
            </a:r>
            <a:r>
              <a:rPr lang="pt-BR" sz="2000" b="1" baseline="0">
                <a:solidFill>
                  <a:sysClr val="windowText" lastClr="000000"/>
                </a:solidFill>
              </a:rPr>
              <a:t> desligamentos e saldo, Pelotas, Acumulado do ano de 2020.</a:t>
            </a:r>
            <a:endParaRPr lang="pt-BR" sz="2000" b="1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9.8219816272965874E-2"/>
          <c:y val="0.17171296296296296"/>
          <c:w val="0.85240026246719147"/>
          <c:h val="0.7773611111111110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FD7-4313-8CE3-27090E89A724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FD7-4313-8CE3-27090E89A724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FD7-4313-8CE3-27090E89A724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3FD7-4313-8CE3-27090E89A7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'[BASE-DE-DADOS-PELOTAS-JULHO-2020.xlsx]Evolução Mensal'!$AK$4,'[BASE-DE-DADOS-PELOTAS-JULHO-2020.xlsx]Evolução Mensal'!$AL$4,'[BASE-DE-DADOS-PELOTAS-JULHO-2020.xlsx]Evolução Mensal'!$AM$4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Saldos</c:v>
                </c:pt>
              </c:strCache>
            </c:strRef>
          </c:cat>
          <c:val>
            <c:numRef>
              <c:f>'[BASE-DE-DADOS-PELOTAS-JULHO-2020.xlsx]PELOTAS Setor'!$G$6,'[BASE-DE-DADOS-PELOTAS-JULHO-2020.xlsx]PELOTAS Setor'!$H$6,'[BASE-DE-DADOS-PELOTAS-JULHO-2020.xlsx]PELOTAS Setor'!$I$6</c:f>
              <c:numCache>
                <c:formatCode>#,##0</c:formatCode>
                <c:ptCount val="3"/>
                <c:pt idx="0">
                  <c:v>10343</c:v>
                </c:pt>
                <c:pt idx="1">
                  <c:v>13343</c:v>
                </c:pt>
                <c:pt idx="2">
                  <c:v>-3000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FD7-4313-8CE3-27090E89A72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551978496"/>
        <c:axId val="-1551967616"/>
      </c:barChart>
      <c:catAx>
        <c:axId val="-15519784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551967616"/>
        <c:crosses val="autoZero"/>
        <c:auto val="1"/>
        <c:lblAlgn val="ctr"/>
        <c:lblOffset val="100"/>
        <c:noMultiLvlLbl val="0"/>
      </c:catAx>
      <c:valAx>
        <c:axId val="-1551967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51978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115879392109625"/>
          <c:y val="0.192071661034111"/>
          <c:w val="0.2384159184305174"/>
          <c:h val="0.2856092320797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 dirty="0" err="1">
                <a:solidFill>
                  <a:sysClr val="windowText" lastClr="000000"/>
                </a:solidFill>
                <a:effectLst/>
              </a:rPr>
              <a:t>Evolução</a:t>
            </a:r>
            <a:r>
              <a:rPr lang="en-US" sz="2000" b="1" i="0" baseline="0" dirty="0">
                <a:solidFill>
                  <a:sysClr val="windowText" lastClr="000000"/>
                </a:solidFill>
                <a:effectLst/>
              </a:rPr>
              <a:t> mensal dos </a:t>
            </a:r>
            <a:r>
              <a:rPr lang="en-US" sz="2000" b="1" i="0" baseline="0" dirty="0" err="1">
                <a:solidFill>
                  <a:sysClr val="windowText" lastClr="000000"/>
                </a:solidFill>
                <a:effectLst/>
              </a:rPr>
              <a:t>estoques</a:t>
            </a:r>
            <a:r>
              <a:rPr lang="en-US" sz="2000" b="1" i="0" baseline="0" dirty="0">
                <a:solidFill>
                  <a:sysClr val="windowText" lastClr="000000"/>
                </a:solidFill>
                <a:effectLst/>
              </a:rPr>
              <a:t> e dos </a:t>
            </a:r>
            <a:r>
              <a:rPr lang="en-US" sz="2000" b="1" i="0" baseline="0" dirty="0" err="1">
                <a:solidFill>
                  <a:sysClr val="windowText" lastClr="000000"/>
                </a:solidFill>
                <a:effectLst/>
              </a:rPr>
              <a:t>saldos</a:t>
            </a:r>
            <a:r>
              <a:rPr lang="en-US" sz="2000" b="1" i="0" baseline="0" dirty="0">
                <a:solidFill>
                  <a:sysClr val="windowText" lastClr="000000"/>
                </a:solidFill>
                <a:effectLst/>
              </a:rPr>
              <a:t> do </a:t>
            </a:r>
            <a:r>
              <a:rPr lang="en-US" sz="2000" b="1" i="0" baseline="0" dirty="0" err="1">
                <a:solidFill>
                  <a:sysClr val="windowText" lastClr="000000"/>
                </a:solidFill>
                <a:effectLst/>
              </a:rPr>
              <a:t>emprego</a:t>
            </a:r>
            <a:r>
              <a:rPr lang="en-US" sz="2000" b="1" i="0" baseline="0" dirty="0">
                <a:solidFill>
                  <a:sysClr val="windowText" lastClr="000000"/>
                </a:solidFill>
                <a:effectLst/>
              </a:rPr>
              <a:t> formal </a:t>
            </a:r>
            <a:r>
              <a:rPr lang="en-US" sz="2000" b="1" i="0" baseline="0" dirty="0" err="1">
                <a:solidFill>
                  <a:sysClr val="windowText" lastClr="000000"/>
                </a:solidFill>
                <a:effectLst/>
              </a:rPr>
              <a:t>celetista</a:t>
            </a:r>
            <a:r>
              <a:rPr lang="en-US" sz="2000" b="1" i="0" baseline="0" dirty="0">
                <a:solidFill>
                  <a:sysClr val="windowText" lastClr="000000"/>
                </a:solidFill>
                <a:effectLst/>
              </a:rPr>
              <a:t>, Pelotas, Janeiro a </a:t>
            </a:r>
            <a:r>
              <a:rPr lang="en-US" sz="2000" b="1" i="0" baseline="0">
                <a:solidFill>
                  <a:sysClr val="windowText" lastClr="000000"/>
                </a:solidFill>
                <a:effectLst/>
              </a:rPr>
              <a:t>Julho de 2020.</a:t>
            </a:r>
            <a:endParaRPr lang="pt-BR" sz="2000" dirty="0">
              <a:solidFill>
                <a:sysClr val="windowText" lastClr="000000"/>
              </a:solidFill>
              <a:effectLst/>
            </a:endParaRPr>
          </a:p>
        </c:rich>
      </c:tx>
      <c:layout>
        <c:manualLayout>
          <c:xMode val="edge"/>
          <c:yMode val="edge"/>
          <c:x val="0.1724072231776197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8.3574603566306638E-2"/>
          <c:y val="0.1695060512024569"/>
          <c:w val="0.84737015596824727"/>
          <c:h val="0.714940225020053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'[BASE-DE-DADOS-PELOTAS-JULHO-2020.xlsx]Evolução Mensal'!$F$4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94F-4846-BE6B-57BD5614411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'[BASE-DE-DADOS-PELOTAS-JULHO-2020.xlsx]Evolução Mensal'!$E$3,'[BASE-DE-DADOS-PELOTAS-JULHO-2020.xlsx]Evolução Mensal'!$F$3,'[BASE-DE-DADOS-PELOTAS-JULHO-2020.xlsx]Evolução Mensal'!$K$3,'[BASE-DE-DADOS-PELOTAS-JULHO-2020.xlsx]Evolução Mensal'!$P$3,'[BASE-DE-DADOS-PELOTAS-JULHO-2020.xlsx]Evolução Mensal'!$U$3,'[BASE-DE-DADOS-PELOTAS-JULHO-2020.xlsx]Evolução Mensal'!$Z$3,'[BASE-DE-DADOS-PELOTAS-JULHO-2020.xlsx]Evolução Mensal'!$AE$3,'[BASE-DE-DADOS-PELOTAS-JULHO-2020.xlsx]Evolução Mensal'!$AJ$3:$AN$3,'[BASE-DE-DADOS-PELOTAS-JULHO-2020.xlsx]Evolução Mensal'!$AO$11</c:f>
              <c:strCache>
                <c:ptCount val="13"/>
                <c:pt idx="0">
                  <c:v> 1º de Janeiro</c:v>
                </c:pt>
                <c:pt idx="1">
                  <c:v>Janeiro</c:v>
                </c:pt>
                <c:pt idx="2">
                  <c:v>Fevereiro</c:v>
                </c:pt>
                <c:pt idx="3">
                  <c:v>Março</c:v>
                </c:pt>
                <c:pt idx="4">
                  <c:v>Abril</c:v>
                </c:pt>
                <c:pt idx="5">
                  <c:v>Maio</c:v>
                </c:pt>
                <c:pt idx="6">
                  <c:v>Junho</c:v>
                </c:pt>
                <c:pt idx="7">
                  <c:v>Julho</c:v>
                </c:pt>
                <c:pt idx="12">
                  <c:v>Agosto</c:v>
                </c:pt>
              </c:strCache>
            </c:strRef>
          </c:cat>
          <c:val>
            <c:numRef>
              <c:f>'[BASE-DE-DADOS-PELOTAS-JULHO-2020.xlsx]Evolução Mensal'!$E$8,'[BASE-DE-DADOS-PELOTAS-JULHO-2020.xlsx]Evolução Mensal'!$F$8,'[BASE-DE-DADOS-PELOTAS-JULHO-2020.xlsx]Evolução Mensal'!$K$8,'[BASE-DE-DADOS-PELOTAS-JULHO-2020.xlsx]Evolução Mensal'!$P$8,'[BASE-DE-DADOS-PELOTAS-JULHO-2020.xlsx]Evolução Mensal'!$U$8,'[BASE-DE-DADOS-PELOTAS-JULHO-2020.xlsx]Evolução Mensal'!$Z$8,'[BASE-DE-DADOS-PELOTAS-JULHO-2020.xlsx]Evolução Mensal'!$AE$8,'[BASE-DE-DADOS-PELOTAS-JULHO-2020.xlsx]Evolução Mensal'!$AJ$8,'[BASE-DE-DADOS-PELOTAS-JULHO-2020.xlsx]Evolução Mensal'!$AO$8</c:f>
              <c:numCache>
                <c:formatCode>#,##0</c:formatCode>
                <c:ptCount val="9"/>
                <c:pt idx="0">
                  <c:v>61185</c:v>
                </c:pt>
                <c:pt idx="1">
                  <c:v>60448</c:v>
                </c:pt>
                <c:pt idx="2">
                  <c:v>60600</c:v>
                </c:pt>
                <c:pt idx="3">
                  <c:v>60363</c:v>
                </c:pt>
                <c:pt idx="4">
                  <c:v>58917</c:v>
                </c:pt>
                <c:pt idx="5">
                  <c:v>58172</c:v>
                </c:pt>
                <c:pt idx="6">
                  <c:v>58096</c:v>
                </c:pt>
                <c:pt idx="7">
                  <c:v>58185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4F-4846-BE6B-57BD5614411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-1551975776"/>
        <c:axId val="-1551975232"/>
      </c:barChart>
      <c:lineChart>
        <c:grouping val="standard"/>
        <c:varyColors val="0"/>
        <c:ser>
          <c:idx val="1"/>
          <c:order val="1"/>
          <c:tx>
            <c:strRef>
              <c:f>'[BASE-DE-DADOS-PELOTAS-JULHO-2020.xlsx]Evolução Mensal'!$I$4</c:f>
              <c:strCache>
                <c:ptCount val="1"/>
                <c:pt idx="0">
                  <c:v>Saldos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1.2637174859602526E-2"/>
                  <c:y val="-7.6953620609046619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4F-4846-BE6B-57BD56144111}"/>
                </c:ext>
              </c:extLst>
            </c:dLbl>
            <c:dLbl>
              <c:idx val="2"/>
              <c:layout>
                <c:manualLayout>
                  <c:x val="-6.665072478959539E-17"/>
                  <c:y val="-4.630968905657074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94F-4846-BE6B-57BD56144111}"/>
                </c:ext>
              </c:extLst>
            </c:dLbl>
            <c:dLbl>
              <c:idx val="3"/>
              <c:layout>
                <c:manualLayout>
                  <c:x val="2.4125515641059365E-2"/>
                  <c:y val="-2.098759352286507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94F-4846-BE6B-57BD56144111}"/>
                </c:ext>
              </c:extLst>
            </c:dLbl>
            <c:dLbl>
              <c:idx val="4"/>
              <c:layout>
                <c:manualLayout>
                  <c:x val="5.7441703907284208E-3"/>
                  <c:y val="-2.098759352286507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94F-4846-BE6B-57BD56144111}"/>
                </c:ext>
              </c:extLst>
            </c:dLbl>
            <c:dLbl>
              <c:idx val="5"/>
              <c:layout>
                <c:manualLayout>
                  <c:x val="2.642318379735065E-2"/>
                  <c:y val="-3.35801496365841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94F-4846-BE6B-57BD56144111}"/>
                </c:ext>
              </c:extLst>
            </c:dLbl>
            <c:dLbl>
              <c:idx val="6"/>
              <c:layout>
                <c:manualLayout>
                  <c:x val="1.7232511172185262E-2"/>
                  <c:y val="1.25925561137190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94F-4846-BE6B-57BD561441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'[BASE-DE-DADOS-PELOTAS-JULHO-2020.xlsx]Evolução Mensal'!$E$3,'[BASE-DE-DADOS-PELOTAS-JULHO-2020.xlsx]Evolução Mensal'!$F$3,'[BASE-DE-DADOS-PELOTAS-JULHO-2020.xlsx]Evolução Mensal'!$K$3,'[BASE-DE-DADOS-PELOTAS-JULHO-2020.xlsx]Evolução Mensal'!$P$3,'[BASE-DE-DADOS-PELOTAS-JULHO-2020.xlsx]Evolução Mensal'!$U$3,'[BASE-DE-DADOS-PELOTAS-JULHO-2020.xlsx]Evolução Mensal'!$Z$3,'[BASE-DE-DADOS-PELOTAS-JULHO-2020.xlsx]Evolução Mensal'!$AE$3</c:f>
              <c:strCache>
                <c:ptCount val="7"/>
                <c:pt idx="0">
                  <c:v> 1º de Janeiro</c:v>
                </c:pt>
                <c:pt idx="1">
                  <c:v>Janeiro</c:v>
                </c:pt>
                <c:pt idx="2">
                  <c:v>Fevereiro</c:v>
                </c:pt>
                <c:pt idx="3">
                  <c:v>Março</c:v>
                </c:pt>
                <c:pt idx="4">
                  <c:v>Abril</c:v>
                </c:pt>
                <c:pt idx="5">
                  <c:v>Maio</c:v>
                </c:pt>
                <c:pt idx="6">
                  <c:v>Junho</c:v>
                </c:pt>
              </c:strCache>
            </c:strRef>
          </c:cat>
          <c:val>
            <c:numRef>
              <c:f>'[BASE-DE-DADOS-PELOTAS-JULHO-2020.xlsx]Evolução Mensal'!$I$10,'[BASE-DE-DADOS-PELOTAS-JULHO-2020.xlsx]Evolução Mensal'!$I$8,'[BASE-DE-DADOS-PELOTAS-JULHO-2020.xlsx]Evolução Mensal'!$N$8,'[BASE-DE-DADOS-PELOTAS-JULHO-2020.xlsx]Evolução Mensal'!$S$8,'[BASE-DE-DADOS-PELOTAS-JULHO-2020.xlsx]Evolução Mensal'!$X$8,'[BASE-DE-DADOS-PELOTAS-JULHO-2020.xlsx]Evolução Mensal'!$AC$8,'[BASE-DE-DADOS-PELOTAS-JULHO-2020.xlsx]Evolução Mensal'!$AH$8,'[BASE-DE-DADOS-PELOTAS-JULHO-2020.xlsx]Evolução Mensal'!$AM$8</c:f>
              <c:numCache>
                <c:formatCode>#,##0</c:formatCode>
                <c:ptCount val="8"/>
                <c:pt idx="1">
                  <c:v>-737</c:v>
                </c:pt>
                <c:pt idx="2">
                  <c:v>152</c:v>
                </c:pt>
                <c:pt idx="3">
                  <c:v>-237</c:v>
                </c:pt>
                <c:pt idx="4">
                  <c:v>-1446</c:v>
                </c:pt>
                <c:pt idx="5">
                  <c:v>-745</c:v>
                </c:pt>
                <c:pt idx="6">
                  <c:v>-76</c:v>
                </c:pt>
                <c:pt idx="7">
                  <c:v>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B94F-4846-BE6B-57BD5614411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551970880"/>
        <c:axId val="-1551964896"/>
      </c:lineChart>
      <c:catAx>
        <c:axId val="-1551975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51975232"/>
        <c:crosses val="autoZero"/>
        <c:auto val="1"/>
        <c:lblAlgn val="ctr"/>
        <c:lblOffset val="100"/>
        <c:noMultiLvlLbl val="0"/>
      </c:catAx>
      <c:valAx>
        <c:axId val="-1551975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51975776"/>
        <c:crosses val="autoZero"/>
        <c:crossBetween val="between"/>
      </c:valAx>
      <c:valAx>
        <c:axId val="-1551964896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51970880"/>
        <c:crosses val="max"/>
        <c:crossBetween val="between"/>
      </c:valAx>
      <c:catAx>
        <c:axId val="-155197088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-1551964896"/>
        <c:crosses val="max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Movimentação do emprego formal celetista por setor da atividade econômica, admissões, desligamentos e saldos, Pelotas, Julho de 2020.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7.2477755008115957E-2"/>
          <c:y val="0.17692662662640851"/>
          <c:w val="0.88307779653198037"/>
          <c:h val="0.711368529000747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'[BASE-DE-DADOS-PELOTAS-JULHO-2020.xlsx]PELOTAS Setor'!$C$5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'[BASE-DE-DADOS-PELOTAS-JULHO-2020.xlsx]PELOTAS Setor'!$L$7:$L$15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'[BASE-DE-DADOS-PELOTAS-JULHO-2020.xlsx]PELOTAS Setor'!$C$7:$C$15</c:f>
              <c:numCache>
                <c:formatCode>#,##0</c:formatCode>
                <c:ptCount val="5"/>
                <c:pt idx="0">
                  <c:v>6</c:v>
                </c:pt>
                <c:pt idx="1">
                  <c:v>155</c:v>
                </c:pt>
                <c:pt idx="2">
                  <c:v>218</c:v>
                </c:pt>
                <c:pt idx="3">
                  <c:v>432</c:v>
                </c:pt>
                <c:pt idx="4">
                  <c:v>423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F-8F28-4C03-AFC6-2D4A14E914CE}"/>
            </c:ext>
          </c:extLst>
        </c:ser>
        <c:ser>
          <c:idx val="1"/>
          <c:order val="1"/>
          <c:tx>
            <c:strRef>
              <c:f>'[BASE-DE-DADOS-PELOTAS-JULHO-2020.xlsx]PELOTAS Setor'!$D$5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'[BASE-DE-DADOS-PELOTAS-JULHO-2020.xlsx]PELOTAS Setor'!$L$7:$L$15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'[BASE-DE-DADOS-PELOTAS-JULHO-2020.xlsx]PELOTAS Setor'!$D$7:$D$15</c:f>
              <c:numCache>
                <c:formatCode>#,##0</c:formatCode>
                <c:ptCount val="5"/>
                <c:pt idx="0">
                  <c:v>3</c:v>
                </c:pt>
                <c:pt idx="1">
                  <c:v>159</c:v>
                </c:pt>
                <c:pt idx="2">
                  <c:v>160</c:v>
                </c:pt>
                <c:pt idx="3">
                  <c:v>374</c:v>
                </c:pt>
                <c:pt idx="4">
                  <c:v>449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0-8F28-4C03-AFC6-2D4A14E914CE}"/>
            </c:ext>
          </c:extLst>
        </c:ser>
        <c:ser>
          <c:idx val="2"/>
          <c:order val="2"/>
          <c:tx>
            <c:strRef>
              <c:f>'[BASE-DE-DADOS-PELOTAS-JULHO-2020.xlsx]PELOTAS Setor'!$E$5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'[BASE-DE-DADOS-PELOTAS-JULHO-2020.xlsx]PELOTAS Setor'!$L$7:$L$15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'[BASE-DE-DADOS-PELOTAS-JULHO-2020.xlsx]PELOTAS Setor'!$E$7:$E$15</c:f>
              <c:numCache>
                <c:formatCode>#,##0_ ;[Red]\-#,##0\ </c:formatCode>
                <c:ptCount val="5"/>
                <c:pt idx="0">
                  <c:v>3</c:v>
                </c:pt>
                <c:pt idx="1">
                  <c:v>-4</c:v>
                </c:pt>
                <c:pt idx="2">
                  <c:v>58</c:v>
                </c:pt>
                <c:pt idx="3">
                  <c:v>58</c:v>
                </c:pt>
                <c:pt idx="4">
                  <c:v>-26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1-8F28-4C03-AFC6-2D4A14E914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551980128"/>
        <c:axId val="-1551970336"/>
      </c:barChart>
      <c:catAx>
        <c:axId val="-1551980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51970336"/>
        <c:crosses val="autoZero"/>
        <c:auto val="1"/>
        <c:lblAlgn val="ctr"/>
        <c:lblOffset val="100"/>
        <c:noMultiLvlLbl val="0"/>
      </c:catAx>
      <c:valAx>
        <c:axId val="-155197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51980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12456192594115791"/>
          <c:y val="0.18805299313808693"/>
          <c:w val="0.18695163104611923"/>
          <c:h val="0.262832297912302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 dirty="0" err="1">
                <a:solidFill>
                  <a:schemeClr val="tx1"/>
                </a:solidFill>
                <a:effectLst/>
              </a:rPr>
              <a:t>Movimentação</a:t>
            </a:r>
            <a:r>
              <a:rPr lang="en-US" sz="2000" b="1" i="0" baseline="0" dirty="0">
                <a:solidFill>
                  <a:schemeClr val="tx1"/>
                </a:solidFill>
                <a:effectLst/>
              </a:rPr>
              <a:t> do </a:t>
            </a:r>
            <a:r>
              <a:rPr lang="en-US" sz="2000" b="1" i="0" baseline="0" dirty="0" err="1">
                <a:solidFill>
                  <a:schemeClr val="tx1"/>
                </a:solidFill>
                <a:effectLst/>
              </a:rPr>
              <a:t>emprego</a:t>
            </a:r>
            <a:r>
              <a:rPr lang="en-US" sz="2000" b="1" i="0" baseline="0" dirty="0">
                <a:solidFill>
                  <a:schemeClr val="tx1"/>
                </a:solidFill>
                <a:effectLst/>
              </a:rPr>
              <a:t> formal </a:t>
            </a:r>
            <a:r>
              <a:rPr lang="en-US" sz="2000" b="1" i="0" baseline="0" dirty="0" err="1">
                <a:solidFill>
                  <a:schemeClr val="tx1"/>
                </a:solidFill>
                <a:effectLst/>
              </a:rPr>
              <a:t>celetista</a:t>
            </a:r>
            <a:r>
              <a:rPr lang="en-US" sz="2000" b="1" i="0" baseline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1" i="0" baseline="0" dirty="0" err="1">
                <a:solidFill>
                  <a:schemeClr val="tx1"/>
                </a:solidFill>
                <a:effectLst/>
              </a:rPr>
              <a:t>por</a:t>
            </a:r>
            <a:r>
              <a:rPr lang="en-US" sz="2000" b="1" i="0" baseline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1" i="0" baseline="0" dirty="0" err="1">
                <a:solidFill>
                  <a:schemeClr val="tx1"/>
                </a:solidFill>
                <a:effectLst/>
              </a:rPr>
              <a:t>setor</a:t>
            </a:r>
            <a:r>
              <a:rPr lang="en-US" sz="2000" b="1" i="0" baseline="0" dirty="0">
                <a:solidFill>
                  <a:schemeClr val="tx1"/>
                </a:solidFill>
                <a:effectLst/>
              </a:rPr>
              <a:t> da </a:t>
            </a:r>
            <a:r>
              <a:rPr lang="en-US" sz="2000" b="1" i="0" baseline="0" dirty="0" err="1">
                <a:solidFill>
                  <a:schemeClr val="tx1"/>
                </a:solidFill>
                <a:effectLst/>
              </a:rPr>
              <a:t>atividade</a:t>
            </a:r>
            <a:r>
              <a:rPr lang="en-US" sz="2000" b="1" i="0" baseline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1" i="0" baseline="0" dirty="0" err="1">
                <a:solidFill>
                  <a:schemeClr val="tx1"/>
                </a:solidFill>
                <a:effectLst/>
              </a:rPr>
              <a:t>econômica</a:t>
            </a:r>
            <a:r>
              <a:rPr lang="en-US" sz="2000" b="1" i="0" baseline="0" dirty="0">
                <a:solidFill>
                  <a:schemeClr val="tx1"/>
                </a:solidFill>
                <a:effectLst/>
              </a:rPr>
              <a:t>, </a:t>
            </a:r>
            <a:r>
              <a:rPr lang="en-US" sz="2000" b="1" i="0" baseline="0" dirty="0" err="1">
                <a:solidFill>
                  <a:schemeClr val="tx1"/>
                </a:solidFill>
                <a:effectLst/>
              </a:rPr>
              <a:t>admissões</a:t>
            </a:r>
            <a:r>
              <a:rPr lang="en-US" sz="2000" b="1" i="0" baseline="0" dirty="0">
                <a:solidFill>
                  <a:schemeClr val="tx1"/>
                </a:solidFill>
                <a:effectLst/>
              </a:rPr>
              <a:t>, </a:t>
            </a:r>
            <a:r>
              <a:rPr lang="en-US" sz="2000" b="1" i="0" baseline="0" dirty="0" err="1">
                <a:solidFill>
                  <a:schemeClr val="tx1"/>
                </a:solidFill>
                <a:effectLst/>
              </a:rPr>
              <a:t>deligamentos</a:t>
            </a:r>
            <a:r>
              <a:rPr lang="en-US" sz="2000" b="1" i="0" baseline="0" dirty="0">
                <a:solidFill>
                  <a:schemeClr val="tx1"/>
                </a:solidFill>
                <a:effectLst/>
              </a:rPr>
              <a:t> e </a:t>
            </a:r>
            <a:r>
              <a:rPr lang="en-US" sz="2000" b="1" i="0" baseline="0" dirty="0" err="1">
                <a:solidFill>
                  <a:schemeClr val="tx1"/>
                </a:solidFill>
                <a:effectLst/>
              </a:rPr>
              <a:t>saldo</a:t>
            </a:r>
            <a:r>
              <a:rPr lang="en-US" sz="2000" b="1" i="0" baseline="0" dirty="0">
                <a:solidFill>
                  <a:schemeClr val="tx1"/>
                </a:solidFill>
                <a:effectLst/>
              </a:rPr>
              <a:t>, Pelotas, </a:t>
            </a:r>
            <a:r>
              <a:rPr lang="en-US" sz="2000" b="1" i="0" baseline="0" dirty="0" err="1">
                <a:solidFill>
                  <a:schemeClr val="tx1"/>
                </a:solidFill>
                <a:effectLst/>
              </a:rPr>
              <a:t>acumulado</a:t>
            </a:r>
            <a:r>
              <a:rPr lang="en-US" sz="2000" b="1" i="0" baseline="0" dirty="0">
                <a:solidFill>
                  <a:schemeClr val="tx1"/>
                </a:solidFill>
                <a:effectLst/>
              </a:rPr>
              <a:t> do </a:t>
            </a:r>
            <a:r>
              <a:rPr lang="en-US" sz="2000" b="1" i="0" baseline="0" dirty="0" err="1">
                <a:solidFill>
                  <a:schemeClr val="tx1"/>
                </a:solidFill>
                <a:effectLst/>
              </a:rPr>
              <a:t>ano</a:t>
            </a:r>
            <a:r>
              <a:rPr lang="en-US" sz="2000" b="1" i="0" baseline="0" dirty="0">
                <a:solidFill>
                  <a:schemeClr val="tx1"/>
                </a:solidFill>
                <a:effectLst/>
              </a:rPr>
              <a:t> de 2020.</a:t>
            </a:r>
            <a:endParaRPr lang="pt-BR" sz="2000" dirty="0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7.6099890010547205E-2"/>
          <c:y val="0.20481017786716013"/>
          <c:w val="0.89334456296674825"/>
          <c:h val="0.670140083417908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'[BASE-DE-DADOS-PELOTAS-JULHO-2020.xlsx]PELOTAS Setor'!$G$5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-1.4916427350313064E-2"/>
                  <c:y val="-2.13857530134133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65-4C83-B106-63B574C09774}"/>
                </c:ext>
              </c:extLst>
            </c:dLbl>
            <c:dLbl>
              <c:idx val="2"/>
              <c:layout>
                <c:manualLayout>
                  <c:x val="-2.6390602235169269E-2"/>
                  <c:y val="-7.841352187615009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65-4C83-B106-63B574C09774}"/>
                </c:ext>
              </c:extLst>
            </c:dLbl>
            <c:dLbl>
              <c:idx val="3"/>
              <c:layout>
                <c:manualLayout>
                  <c:x val="-9.1793399078849633E-3"/>
                  <c:y val="2.13857530134125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E65-4C83-B106-63B574C09774}"/>
                </c:ext>
              </c:extLst>
            </c:dLbl>
            <c:dLbl>
              <c:idx val="4"/>
              <c:layout>
                <c:manualLayout>
                  <c:x val="-1.2621592373341824E-2"/>
                  <c:y val="-3.9206760938075047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65-4C83-B106-63B574C097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'[BASE-DE-DADOS-PELOTAS-JULHO-2020.xlsx]PELOTAS Setor'!$L$7,'[BASE-DE-DADOS-PELOTAS-JULHO-2020.xlsx]PELOTAS Setor'!$L$8,'[BASE-DE-DADOS-PELOTAS-JULHO-2020.xlsx]PELOTAS Setor'!$L$13,'[BASE-DE-DADOS-PELOTAS-JULHO-2020.xlsx]PELOTAS Setor'!$L$14,'[BASE-DE-DADOS-PELOTAS-JULHO-2020.xlsx]PELOTAS Setor'!$L$15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'[BASE-DE-DADOS-PELOTAS-JULHO-2020.xlsx]PELOTAS Setor'!$G$7,'[BASE-DE-DADOS-PELOTAS-JULHO-2020.xlsx]PELOTAS Setor'!$G$8,'[BASE-DE-DADOS-PELOTAS-JULHO-2020.xlsx]PELOTAS Setor'!$G$13,'[BASE-DE-DADOS-PELOTAS-JULHO-2020.xlsx]PELOTAS Setor'!$G$14,'[BASE-DE-DADOS-PELOTAS-JULHO-2020.xlsx]PELOTAS Setor'!$G$15</c:f>
              <c:numCache>
                <c:formatCode>#,##0</c:formatCode>
                <c:ptCount val="5"/>
                <c:pt idx="0">
                  <c:v>53</c:v>
                </c:pt>
                <c:pt idx="1">
                  <c:v>1550</c:v>
                </c:pt>
                <c:pt idx="2">
                  <c:v>1447</c:v>
                </c:pt>
                <c:pt idx="3">
                  <c:v>3598</c:v>
                </c:pt>
                <c:pt idx="4">
                  <c:v>3695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65-4C83-B106-63B574C09774}"/>
            </c:ext>
          </c:extLst>
        </c:ser>
        <c:ser>
          <c:idx val="1"/>
          <c:order val="1"/>
          <c:tx>
            <c:strRef>
              <c:f>'[BASE-DE-DADOS-PELOTAS-JULHO-2020.xlsx]PELOTAS Setor'!$H$5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2"/>
              <c:layout>
                <c:manualLayout>
                  <c:x val="1.1474174884856119E-2"/>
                  <c:y val="4.27715060268243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65-4C83-B106-63B574C097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'[BASE-DE-DADOS-PELOTAS-JULHO-2020.xlsx]PELOTAS Setor'!$L$7,'[BASE-DE-DADOS-PELOTAS-JULHO-2020.xlsx]PELOTAS Setor'!$L$8,'[BASE-DE-DADOS-PELOTAS-JULHO-2020.xlsx]PELOTAS Setor'!$L$13,'[BASE-DE-DADOS-PELOTAS-JULHO-2020.xlsx]PELOTAS Setor'!$L$14,'[BASE-DE-DADOS-PELOTAS-JULHO-2020.xlsx]PELOTAS Setor'!$L$15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'[BASE-DE-DADOS-PELOTAS-JULHO-2020.xlsx]PELOTAS Setor'!$H$7,'[BASE-DE-DADOS-PELOTAS-JULHO-2020.xlsx]PELOTAS Setor'!$H$8,'[BASE-DE-DADOS-PELOTAS-JULHO-2020.xlsx]PELOTAS Setor'!$H$13,'[BASE-DE-DADOS-PELOTAS-JULHO-2020.xlsx]PELOTAS Setor'!$H$14,'[BASE-DE-DADOS-PELOTAS-JULHO-2020.xlsx]PELOTAS Setor'!$H$15</c:f>
              <c:numCache>
                <c:formatCode>#,##0</c:formatCode>
                <c:ptCount val="5"/>
                <c:pt idx="0">
                  <c:v>85</c:v>
                </c:pt>
                <c:pt idx="1">
                  <c:v>2233</c:v>
                </c:pt>
                <c:pt idx="2">
                  <c:v>1416</c:v>
                </c:pt>
                <c:pt idx="3">
                  <c:v>5059</c:v>
                </c:pt>
                <c:pt idx="4">
                  <c:v>4550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E65-4C83-B106-63B574C09774}"/>
            </c:ext>
          </c:extLst>
        </c:ser>
        <c:ser>
          <c:idx val="2"/>
          <c:order val="2"/>
          <c:tx>
            <c:strRef>
              <c:f>'[BASE-DE-DADOS-PELOTAS-JULHO-2020.xlsx]PELOTAS Setor'!$I$5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5.7970996851611899E-3"/>
                  <c:y val="6.75105485232067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E65-4C83-B106-63B574C097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'[BASE-DE-DADOS-PELOTAS-JULHO-2020.xlsx]PELOTAS Setor'!$L$7,'[BASE-DE-DADOS-PELOTAS-JULHO-2020.xlsx]PELOTAS Setor'!$L$8,'[BASE-DE-DADOS-PELOTAS-JULHO-2020.xlsx]PELOTAS Setor'!$L$13,'[BASE-DE-DADOS-PELOTAS-JULHO-2020.xlsx]PELOTAS Setor'!$L$14,'[BASE-DE-DADOS-PELOTAS-JULHO-2020.xlsx]PELOTAS Setor'!$L$15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'[BASE-DE-DADOS-PELOTAS-JULHO-2020.xlsx]PELOTAS Setor'!$I$7,'[BASE-DE-DADOS-PELOTAS-JULHO-2020.xlsx]PELOTAS Setor'!$I$8,'[BASE-DE-DADOS-PELOTAS-JULHO-2020.xlsx]PELOTAS Setor'!$I$13,'[BASE-DE-DADOS-PELOTAS-JULHO-2020.xlsx]PELOTAS Setor'!$I$14,'[BASE-DE-DADOS-PELOTAS-JULHO-2020.xlsx]PELOTAS Setor'!$I$15</c:f>
              <c:numCache>
                <c:formatCode>#,##0</c:formatCode>
                <c:ptCount val="5"/>
                <c:pt idx="0">
                  <c:v>-32</c:v>
                </c:pt>
                <c:pt idx="1">
                  <c:v>-683</c:v>
                </c:pt>
                <c:pt idx="2">
                  <c:v>31</c:v>
                </c:pt>
                <c:pt idx="3">
                  <c:v>-1461</c:v>
                </c:pt>
                <c:pt idx="4">
                  <c:v>-855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E65-4C83-B106-63B574C0977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551969248"/>
        <c:axId val="-1551977952"/>
      </c:barChart>
      <c:catAx>
        <c:axId val="-1551969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51977952"/>
        <c:crosses val="autoZero"/>
        <c:auto val="1"/>
        <c:lblAlgn val="ctr"/>
        <c:lblOffset val="100"/>
        <c:noMultiLvlLbl val="0"/>
      </c:catAx>
      <c:valAx>
        <c:axId val="-1551977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51969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5069124224115391"/>
          <c:y val="0.19212084870118595"/>
          <c:w val="0.17995888089390868"/>
          <c:h val="0.230606110970503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16/10/2020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92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756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869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16/10/2020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16/10/2020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16/10/2020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16/10/2020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16/10/2020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16/10/2020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16/10/2020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16/10/2020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16/10/2020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16/10/2020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16/10/2020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16/10/2020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07</a:t>
            </a:r>
            <a:br>
              <a:rPr lang="pt-BR" sz="5400" dirty="0"/>
            </a:br>
            <a:r>
              <a:rPr lang="pt-BR" sz="5400" dirty="0"/>
              <a:t>julho DE 2020</a:t>
            </a:r>
            <a:br>
              <a:rPr lang="pt-BR" sz="3600" dirty="0"/>
            </a:br>
            <a:r>
              <a:rPr lang="pt-BR" sz="4800" dirty="0"/>
              <a:t>A conjuntura do emprego em pelotas-RS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dirty="0"/>
              <a:t>Pelotas, Outubro de 2020.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5264982"/>
              </p:ext>
            </p:extLst>
          </p:nvPr>
        </p:nvGraphicFramePr>
        <p:xfrm>
          <a:off x="573206" y="382137"/>
          <a:ext cx="11068334" cy="5938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6558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Coordenador:</a:t>
            </a:r>
          </a:p>
          <a:p>
            <a:pPr marL="0" indent="0">
              <a:buNone/>
            </a:pPr>
            <a:r>
              <a:rPr lang="pt-BR" sz="2300" b="1" dirty="0"/>
              <a:t>Prof. Francisco E. </a:t>
            </a:r>
            <a:r>
              <a:rPr lang="pt-BR" sz="2300" b="1" dirty="0" err="1"/>
              <a:t>Beckenkamp</a:t>
            </a:r>
            <a:r>
              <a:rPr lang="pt-BR" sz="2300" b="1" dirty="0"/>
              <a:t> Vargas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Bolsistas de Extensão:</a:t>
            </a:r>
          </a:p>
          <a:p>
            <a:pPr marL="0" indent="0">
              <a:buNone/>
            </a:pPr>
            <a:r>
              <a:rPr lang="pt-BR" sz="2300" b="1" dirty="0"/>
              <a:t>Newton Soares Mota</a:t>
            </a:r>
          </a:p>
          <a:p>
            <a:pPr marL="0" indent="0">
              <a:buNone/>
            </a:pPr>
            <a:r>
              <a:rPr lang="pt-BR" sz="2300" b="1" dirty="0"/>
              <a:t>Pedro Henrique </a:t>
            </a:r>
            <a:r>
              <a:rPr lang="pt-BR" sz="2300" b="1" dirty="0" err="1"/>
              <a:t>Guatura</a:t>
            </a:r>
            <a:r>
              <a:rPr lang="pt-BR" sz="2300" b="1" dirty="0"/>
              <a:t> Darlan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Pesquisadora colaboradora:</a:t>
            </a:r>
          </a:p>
          <a:p>
            <a:pPr marL="0" indent="0">
              <a:buNone/>
            </a:pPr>
            <a:r>
              <a:rPr lang="pt-BR" sz="2300" b="1" dirty="0"/>
              <a:t>Rafaella </a:t>
            </a:r>
            <a:r>
              <a:rPr lang="pt-BR" sz="2300" b="1" dirty="0" err="1"/>
              <a:t>Egues</a:t>
            </a:r>
            <a:r>
              <a:rPr lang="pt-BR" sz="2300" b="1" dirty="0"/>
              <a:t> da Rosa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A conjuntura do emprego em julho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76312"/>
            <a:ext cx="11792932" cy="531670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julho de 2020 ocorreram, em Pelotas, 1.234 admissões e 1.145 desligamentos, resultando em um saldo de +89 vínculos formais de emprego celetista. Com isso, a taxa de variação do emprego formal foi de +0,15%, com o estoque passando de 58.096 vínculos, em junho, para 58.185 vínculos, em julho de 2020.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0516" y="6279294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3979353"/>
              </p:ext>
            </p:extLst>
          </p:nvPr>
        </p:nvGraphicFramePr>
        <p:xfrm>
          <a:off x="709684" y="382137"/>
          <a:ext cx="10781731" cy="5897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32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427584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4" y="1343608"/>
            <a:ext cx="11752571" cy="551439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600" dirty="0"/>
              <a:t>	</a:t>
            </a:r>
            <a:r>
              <a:rPr lang="pt-BR" sz="3400" dirty="0"/>
              <a:t>No acumulado do ano, ocorreram, em Pelotas, 10.343 admissões e 13.343 desligamentos, o que resultou em um saldo de -3.000 vínculos formais de emprego celetista. Nesse período, o estoque passou de 61.185 vínculos, em 1º de janeiro de 2020, para 58.185 vínculos, em julho de 2020, o que corresponde a uma taxa de variação de -4,90%. </a:t>
            </a:r>
          </a:p>
        </p:txBody>
      </p:sp>
    </p:spTree>
    <p:extLst>
      <p:ext uri="{BB962C8B-B14F-4D97-AF65-F5344CB8AC3E}">
        <p14:creationId xmlns:p14="http://schemas.microsoft.com/office/powerpoint/2010/main" val="156593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276888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2393670"/>
              </p:ext>
            </p:extLst>
          </p:nvPr>
        </p:nvGraphicFramePr>
        <p:xfrm>
          <a:off x="723330" y="327545"/>
          <a:ext cx="10822675" cy="5949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1525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180045" y="6337798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6615135"/>
              </p:ext>
            </p:extLst>
          </p:nvPr>
        </p:nvGraphicFramePr>
        <p:xfrm>
          <a:off x="586854" y="286603"/>
          <a:ext cx="11054686" cy="6051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3754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1"/>
            <a:ext cx="11849875" cy="1434605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setorial do emprego EM julho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27584"/>
            <a:ext cx="11849876" cy="526246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000" dirty="0"/>
              <a:t>O desempenho positivo do emprego formal no mercado de trabalho de Pelotas, no mês de agosto (+89 vínculos), foi puxado  principalmente pelo comércio (+58 vínculos) e pela construção civil (+58 vínculos). A agropecuária (+3 vínculos) também apresentou saldo positivo. Os serviços (-26 vínculos) e a indústria (-4 vínculos) apresentaram saldos negativos.  </a:t>
            </a: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B770453A-B719-4B4A-A3B8-4EA9CD69EC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8705766"/>
              </p:ext>
            </p:extLst>
          </p:nvPr>
        </p:nvGraphicFramePr>
        <p:xfrm>
          <a:off x="573206" y="354841"/>
          <a:ext cx="11068334" cy="5965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566580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548882"/>
            <a:ext cx="11849876" cy="514116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negativo do emprego formal no mercado de trabalho de Pelotas, no acumulado do ano (-3.000 vínculos), foi puxado principalmente pelo comércio (-1.461 vínculos), pelo serviços (-855 vínculos) e pela indústria (-683 vínculos). A agropecuária também apresentou saldo negativo, de -32 vínculos. A construção civil foi o único setor que apresentou saldo positivo, de +31 vínculos. </a:t>
            </a:r>
          </a:p>
        </p:txBody>
      </p:sp>
    </p:spTree>
    <p:extLst>
      <p:ext uri="{BB962C8B-B14F-4D97-AF65-F5344CB8AC3E}">
        <p14:creationId xmlns:p14="http://schemas.microsoft.com/office/powerpoint/2010/main" val="32783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672</Words>
  <Application>Microsoft Office PowerPoint</Application>
  <PresentationFormat>Widescreen</PresentationFormat>
  <Paragraphs>51</Paragraphs>
  <Slides>12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Calibri</vt:lpstr>
      <vt:lpstr>Rockwell</vt:lpstr>
      <vt:lpstr>Rockwell Condensed</vt:lpstr>
      <vt:lpstr>Wingdings</vt:lpstr>
      <vt:lpstr>Tipo de Madeira</vt:lpstr>
      <vt:lpstr>Boletim Informativo nº 07 julho DE 2020 A conjuntura do emprego em pelotas-RS</vt:lpstr>
      <vt:lpstr>A conjuntura do emprego em julho</vt:lpstr>
      <vt:lpstr>Apresentação do PowerPoint</vt:lpstr>
      <vt:lpstr>A conjuntura do emprego no acumulado do ano</vt:lpstr>
      <vt:lpstr>Apresentação do PowerPoint</vt:lpstr>
      <vt:lpstr>Apresentação do PowerPoint</vt:lpstr>
      <vt:lpstr>A conjuntura setorial do emprego EM julho</vt:lpstr>
      <vt:lpstr>Apresentação do PowerPoint</vt:lpstr>
      <vt:lpstr>A conjuntura setorial do emprego no acumulado do ano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2020-10-16T18:18:35Z</dcterms:modified>
  <cp:contentStatus/>
</cp:coreProperties>
</file>