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Rio Grande, Junho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664621401125391E-2"/>
          <c:y val="0.19721063932265348"/>
          <c:w val="0.863571741032371"/>
          <c:h val="0.69294501144124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Mensal'!$AF$4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'Evolução Mensal'!$AA$4:$AC$4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'Evolução Mensal'!$AF$9</c:f>
              <c:numCache>
                <c:formatCode>#,##0</c:formatCode>
                <c:ptCount val="1"/>
                <c:pt idx="0">
                  <c:v>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7-4BFD-9F7F-D2F27BD4B0D9}"/>
            </c:ext>
          </c:extLst>
        </c:ser>
        <c:ser>
          <c:idx val="1"/>
          <c:order val="1"/>
          <c:tx>
            <c:strRef>
              <c:f>'Evolução Mensal'!$AG$4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Mensal'!$AG$9</c:f>
              <c:numCache>
                <c:formatCode>#,##0</c:formatCode>
                <c:ptCount val="1"/>
                <c:pt idx="0">
                  <c:v>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C-4A24-A121-8EC50C1665E4}"/>
            </c:ext>
          </c:extLst>
        </c:ser>
        <c:ser>
          <c:idx val="2"/>
          <c:order val="2"/>
          <c:tx>
            <c:strRef>
              <c:f>'Evolução Mensal'!$AH$4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Mensal'!$AH$9</c:f>
              <c:numCache>
                <c:formatCode>#,##0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C-4A24-A121-8EC50C1665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2512840"/>
        <c:axId val="224331112"/>
      </c:barChart>
      <c:catAx>
        <c:axId val="222512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4331112"/>
        <c:crosses val="autoZero"/>
        <c:auto val="1"/>
        <c:lblAlgn val="ctr"/>
        <c:lblOffset val="100"/>
        <c:noMultiLvlLbl val="0"/>
      </c:catAx>
      <c:valAx>
        <c:axId val="22433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2512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09302406354961"/>
          <c:y val="0.33361426575400271"/>
          <c:w val="0.22532792640816579"/>
          <c:h val="0.22015159783793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Rio Grade, Acumulado do ano até junho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Mensal'!$BN$4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Mensal'!$BN$9</c:f>
              <c:numCache>
                <c:formatCode>#,##0</c:formatCode>
                <c:ptCount val="1"/>
                <c:pt idx="0">
                  <c:v>5535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4-435A-9639-0AE49DA0E3DF}"/>
            </c:ext>
          </c:extLst>
        </c:ser>
        <c:ser>
          <c:idx val="1"/>
          <c:order val="1"/>
          <c:tx>
            <c:strRef>
              <c:f>'Evolução Mensal'!$BO$4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Mensal'!$BO$9</c:f>
              <c:numCache>
                <c:formatCode>#,##0</c:formatCode>
                <c:ptCount val="1"/>
                <c:pt idx="0">
                  <c:v>6723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4-435A-9639-0AE49DA0E3DF}"/>
            </c:ext>
          </c:extLst>
        </c:ser>
        <c:ser>
          <c:idx val="2"/>
          <c:order val="2"/>
          <c:tx>
            <c:strRef>
              <c:f>'Evolução Mensal'!$BP$4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Mensal'!$BP$9</c:f>
              <c:numCache>
                <c:formatCode>#,##0</c:formatCode>
                <c:ptCount val="1"/>
                <c:pt idx="0">
                  <c:v>-1188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F4-435A-9639-0AE49DA0E3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480552"/>
        <c:axId val="222333016"/>
      </c:barChart>
      <c:catAx>
        <c:axId val="224480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2333016"/>
        <c:crosses val="autoZero"/>
        <c:auto val="1"/>
        <c:lblAlgn val="ctr"/>
        <c:lblOffset val="100"/>
        <c:noMultiLvlLbl val="0"/>
      </c:catAx>
      <c:valAx>
        <c:axId val="222333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48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3955232"/>
        <c:axId val="223066832"/>
      </c:lineChart>
      <c:catAx>
        <c:axId val="223955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3066832"/>
        <c:crosses val="autoZero"/>
        <c:auto val="1"/>
        <c:lblAlgn val="ctr"/>
        <c:lblOffset val="100"/>
        <c:noMultiLvlLbl val="0"/>
      </c:catAx>
      <c:valAx>
        <c:axId val="22306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39552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effectLst/>
              </a:rPr>
              <a:t>Evolução mensal dos estoques e dos saldos do emprego formal celetista, Rio Grande, Janeiro a junho de 2020.</a:t>
            </a:r>
            <a:endParaRPr lang="pt-BR" sz="2000">
              <a:effectLst/>
            </a:endParaRPr>
          </a:p>
        </c:rich>
      </c:tx>
      <c:layout>
        <c:manualLayout>
          <c:xMode val="edge"/>
          <c:yMode val="edge"/>
          <c:x val="0.172407223177619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Mensal'!$F$4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A8-44B2-B96E-1A84925A9A8D}"/>
              </c:ext>
            </c:extLst>
          </c:dPt>
          <c:dLbls>
            <c:dLbl>
              <c:idx val="1"/>
              <c:layout>
                <c:manualLayout>
                  <c:x val="-5.5804939570244074E-3"/>
                  <c:y val="-5.5269824354450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A8-44B2-B96E-1A84925A9A8D}"/>
                </c:ext>
              </c:extLst>
            </c:dLbl>
            <c:dLbl>
              <c:idx val="2"/>
              <c:layout>
                <c:manualLayout>
                  <c:x val="1.1506546726772519E-3"/>
                  <c:y val="-2.7634996969523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A8-44B2-B96E-1A84925A9A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Mensal'!$AE$3)</c:f>
              <c:strCache>
                <c:ptCount val="7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</c:strCache>
            </c:strRef>
          </c:cat>
          <c:val>
            <c:numRef>
              <c:f>('Evolução Mensal'!$E$9,'Evolução Mensal'!$F$9,'Evolução Mensal'!$K$9,'Evolução Mensal'!$P$9,'Evolução Mensal'!$U$9,'Evolução Mensal'!$Z$9,'Evolução Mensal'!$AE$9)</c:f>
              <c:numCache>
                <c:formatCode>#,##0</c:formatCode>
                <c:ptCount val="7"/>
                <c:pt idx="0">
                  <c:v>36901</c:v>
                </c:pt>
                <c:pt idx="1">
                  <c:v>37015</c:v>
                </c:pt>
                <c:pt idx="2">
                  <c:v>37123</c:v>
                </c:pt>
                <c:pt idx="3">
                  <c:v>36734</c:v>
                </c:pt>
                <c:pt idx="4">
                  <c:v>35967</c:v>
                </c:pt>
                <c:pt idx="5">
                  <c:v>35684</c:v>
                </c:pt>
                <c:pt idx="6">
                  <c:v>35713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A8-44B2-B96E-1A84925A9A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25781064"/>
        <c:axId val="224289272"/>
      </c:barChart>
      <c:lineChart>
        <c:grouping val="standard"/>
        <c:varyColors val="0"/>
        <c:ser>
          <c:idx val="1"/>
          <c:order val="1"/>
          <c:tx>
            <c:strRef>
              <c:f>'Evolução Mensal'!$I$4</c:f>
              <c:strCache>
                <c:ptCount val="1"/>
                <c:pt idx="0">
                  <c:v>Saldos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763541906507302E-2"/>
                  <c:y val="2.511773526368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A8-44B2-B96E-1A84925A9A8D}"/>
                </c:ext>
              </c:extLst>
            </c:dLbl>
            <c:dLbl>
              <c:idx val="2"/>
              <c:layout>
                <c:manualLayout>
                  <c:x val="1.5763541906507302E-2"/>
                  <c:y val="2.0931446053070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A8-44B2-B96E-1A84925A9A8D}"/>
                </c:ext>
              </c:extLst>
            </c:dLbl>
            <c:dLbl>
              <c:idx val="3"/>
              <c:layout>
                <c:manualLayout>
                  <c:x val="1.9561129435513195E-2"/>
                  <c:y val="2.1537243660164681E-3"/>
                </c:manualLayout>
              </c:layout>
              <c:tx>
                <c:rich>
                  <a:bodyPr/>
                  <a:lstStyle/>
                  <a:p>
                    <a:fld id="{1039CBC1-5354-426E-8E2A-6E5BBD82952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1A8-44B2-B96E-1A84925A9A8D}"/>
                </c:ext>
              </c:extLst>
            </c:dLbl>
            <c:dLbl>
              <c:idx val="4"/>
              <c:layout>
                <c:manualLayout>
                  <c:x val="1.3807856072126937E-2"/>
                  <c:y val="4.3074487320329362E-3"/>
                </c:manualLayout>
              </c:layout>
              <c:tx>
                <c:rich>
                  <a:bodyPr/>
                  <a:lstStyle/>
                  <a:p>
                    <a:fld id="{339FBD2C-32EA-40D4-8A1D-D18E2026BF6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1A8-44B2-B96E-1A84925A9A8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305DA9A-76C3-46FC-97FD-E6FDF87A4F8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1A8-44B2-B96E-1A84925A9A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Mensal'!$AE$3)</c:f>
              <c:strCache>
                <c:ptCount val="7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</c:strCache>
            </c:strRef>
          </c:cat>
          <c:val>
            <c:numRef>
              <c:f>('Evolução Mensal'!$E$10,'Evolução Mensal'!$I$9,'Evolução Mensal'!$N$9,'Evolução Mensal'!$S$9,'Evolução Mensal'!$X$9,'Evolução Mensal'!$AC$9,'Evolução Mensal'!$AH$9)</c:f>
              <c:numCache>
                <c:formatCode>#,##0</c:formatCode>
                <c:ptCount val="7"/>
                <c:pt idx="1">
                  <c:v>114</c:v>
                </c:pt>
                <c:pt idx="2">
                  <c:v>108</c:v>
                </c:pt>
                <c:pt idx="3">
                  <c:v>-389</c:v>
                </c:pt>
                <c:pt idx="4">
                  <c:v>-767</c:v>
                </c:pt>
                <c:pt idx="5">
                  <c:v>-283</c:v>
                </c:pt>
                <c:pt idx="6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1A8-44B2-B96E-1A84925A9A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4288488"/>
        <c:axId val="224291232"/>
      </c:lineChart>
      <c:catAx>
        <c:axId val="22578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289272"/>
        <c:crosses val="autoZero"/>
        <c:auto val="1"/>
        <c:lblAlgn val="ctr"/>
        <c:lblOffset val="100"/>
        <c:noMultiLvlLbl val="0"/>
      </c:catAx>
      <c:valAx>
        <c:axId val="224289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781064"/>
        <c:crosses val="autoZero"/>
        <c:crossBetween val="between"/>
      </c:valAx>
      <c:valAx>
        <c:axId val="22429123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288488"/>
        <c:crosses val="max"/>
        <c:crossBetween val="between"/>
      </c:valAx>
      <c:catAx>
        <c:axId val="224288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291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485690192997679E-2"/>
          <c:y val="0.2332237898544979"/>
          <c:w val="0.9020272180976231"/>
          <c:h val="0.7341755688569467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11176"/>
        <c:axId val="225913136"/>
      </c:barChart>
      <c:catAx>
        <c:axId val="22591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13136"/>
        <c:crosses val="autoZero"/>
        <c:auto val="1"/>
        <c:lblAlgn val="ctr"/>
        <c:lblOffset val="100"/>
        <c:noMultiLvlLbl val="0"/>
      </c:catAx>
      <c:valAx>
        <c:axId val="22591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11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Rio Grande, Junho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7880226995051026E-2"/>
          <c:y val="0.19721055701370663"/>
          <c:w val="0.9427320204833729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'RIO GRANDE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'RIO GRANDE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'RIO GRANDE Setor'!$C$7:$C$15</c:f>
              <c:numCache>
                <c:formatCode>#,##0</c:formatCode>
                <c:ptCount val="5"/>
                <c:pt idx="0">
                  <c:v>21</c:v>
                </c:pt>
                <c:pt idx="1">
                  <c:v>294</c:v>
                </c:pt>
                <c:pt idx="2">
                  <c:v>68</c:v>
                </c:pt>
                <c:pt idx="3">
                  <c:v>198</c:v>
                </c:pt>
                <c:pt idx="4">
                  <c:v>292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'RIO GRANDE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'RIO GRANDE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'RIO GRANDE Setor'!$D$7:$D$15</c:f>
              <c:numCache>
                <c:formatCode>#,##0</c:formatCode>
                <c:ptCount val="5"/>
                <c:pt idx="0">
                  <c:v>34</c:v>
                </c:pt>
                <c:pt idx="1">
                  <c:v>174</c:v>
                </c:pt>
                <c:pt idx="2">
                  <c:v>92</c:v>
                </c:pt>
                <c:pt idx="3">
                  <c:v>221</c:v>
                </c:pt>
                <c:pt idx="4">
                  <c:v>323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'RIO GRANDE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'RIO GRANDE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'RIO GRANDE Setor'!$E$7:$E$15</c:f>
              <c:numCache>
                <c:formatCode>#,##0_ ;[Red]\-#,##0\ </c:formatCode>
                <c:ptCount val="5"/>
                <c:pt idx="0">
                  <c:v>-13</c:v>
                </c:pt>
                <c:pt idx="1">
                  <c:v>120</c:v>
                </c:pt>
                <c:pt idx="2">
                  <c:v>-24</c:v>
                </c:pt>
                <c:pt idx="3">
                  <c:v>-23</c:v>
                </c:pt>
                <c:pt idx="4">
                  <c:v>-31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09608"/>
        <c:axId val="225912744"/>
      </c:barChart>
      <c:catAx>
        <c:axId val="225909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12744"/>
        <c:crosses val="autoZero"/>
        <c:auto val="1"/>
        <c:lblAlgn val="ctr"/>
        <c:lblOffset val="100"/>
        <c:noMultiLvlLbl val="0"/>
      </c:catAx>
      <c:valAx>
        <c:axId val="225912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0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6172605781622472E-2"/>
          <c:y val="0.14076554849008591"/>
          <c:w val="0.23105519966070595"/>
          <c:h val="0.262832255911266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11960"/>
        <c:axId val="225913528"/>
      </c:barChart>
      <c:catAx>
        <c:axId val="22591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13528"/>
        <c:crosses val="autoZero"/>
        <c:auto val="1"/>
        <c:lblAlgn val="ctr"/>
        <c:lblOffset val="100"/>
        <c:noMultiLvlLbl val="0"/>
      </c:catAx>
      <c:valAx>
        <c:axId val="225913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1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>
                <a:solidFill>
                  <a:schemeClr val="tx1"/>
                </a:solidFill>
              </a:rPr>
              <a:t>Movimentação</a:t>
            </a:r>
            <a:r>
              <a:rPr lang="en-US" sz="2000" b="1" dirty="0">
                <a:solidFill>
                  <a:schemeClr val="tx1"/>
                </a:solidFill>
              </a:rPr>
              <a:t> do </a:t>
            </a:r>
            <a:r>
              <a:rPr lang="en-US" sz="2000" b="1" dirty="0" err="1">
                <a:solidFill>
                  <a:schemeClr val="tx1"/>
                </a:solidFill>
              </a:rPr>
              <a:t>emprego</a:t>
            </a:r>
            <a:r>
              <a:rPr lang="en-US" sz="2000" b="1" dirty="0">
                <a:solidFill>
                  <a:schemeClr val="tx1"/>
                </a:solidFill>
              </a:rPr>
              <a:t> formal </a:t>
            </a:r>
            <a:r>
              <a:rPr lang="en-US" sz="2000" b="1" dirty="0" err="1">
                <a:solidFill>
                  <a:schemeClr val="tx1"/>
                </a:solidFill>
              </a:rPr>
              <a:t>celetista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setor</a:t>
            </a:r>
            <a:r>
              <a:rPr lang="en-US" sz="2000" b="1" dirty="0">
                <a:solidFill>
                  <a:schemeClr val="tx1"/>
                </a:solidFill>
              </a:rPr>
              <a:t> da </a:t>
            </a:r>
            <a:r>
              <a:rPr lang="en-US" sz="2000" b="1" dirty="0" err="1">
                <a:solidFill>
                  <a:schemeClr val="tx1"/>
                </a:solidFill>
              </a:rPr>
              <a:t>atividade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econômica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admissões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deligamentos</a:t>
            </a:r>
            <a:r>
              <a:rPr lang="en-US" sz="2000" b="1" dirty="0">
                <a:solidFill>
                  <a:schemeClr val="tx1"/>
                </a:solidFill>
              </a:rPr>
              <a:t> e </a:t>
            </a:r>
            <a:r>
              <a:rPr lang="en-US" sz="2000" b="1" dirty="0" err="1">
                <a:solidFill>
                  <a:schemeClr val="tx1"/>
                </a:solidFill>
              </a:rPr>
              <a:t>saldo</a:t>
            </a:r>
            <a:r>
              <a:rPr lang="en-US" sz="2000" b="1" dirty="0">
                <a:solidFill>
                  <a:schemeClr val="tx1"/>
                </a:solidFill>
              </a:rPr>
              <a:t>, Rio Grande, </a:t>
            </a:r>
            <a:r>
              <a:rPr lang="en-US" sz="2000" b="1" dirty="0" err="1">
                <a:solidFill>
                  <a:schemeClr val="tx1"/>
                </a:solidFill>
              </a:rPr>
              <a:t>acumulado</a:t>
            </a:r>
            <a:r>
              <a:rPr lang="en-US" sz="2000" b="1" dirty="0">
                <a:solidFill>
                  <a:schemeClr val="tx1"/>
                </a:solidFill>
              </a:rPr>
              <a:t> do </a:t>
            </a:r>
            <a:r>
              <a:rPr lang="en-US" sz="2000" b="1" dirty="0" err="1">
                <a:solidFill>
                  <a:schemeClr val="tx1"/>
                </a:solidFill>
              </a:rPr>
              <a:t>ano</a:t>
            </a:r>
            <a:r>
              <a:rPr lang="en-US" sz="2000" b="1" dirty="0">
                <a:solidFill>
                  <a:schemeClr val="tx1"/>
                </a:solidFill>
              </a:rPr>
              <a:t> ate </a:t>
            </a:r>
            <a:r>
              <a:rPr lang="en-US" sz="2000" b="1" dirty="0" err="1">
                <a:solidFill>
                  <a:schemeClr val="tx1"/>
                </a:solidFill>
              </a:rPr>
              <a:t>junho</a:t>
            </a:r>
            <a:r>
              <a:rPr lang="en-US" sz="2000" b="1" dirty="0">
                <a:solidFill>
                  <a:schemeClr val="tx1"/>
                </a:solidFill>
              </a:rPr>
              <a:t> de 2020.</a:t>
            </a:r>
            <a:endParaRPr lang="pt-BR" sz="2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4504954511244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1406111837428101E-2"/>
          <c:y val="0.16635385422729984"/>
          <c:w val="0.92803832681581788"/>
          <c:h val="0.815842015761653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'RIO GRANDE Setor'!$G$5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8.058326694353917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41-4D4C-A5C2-408259E4C590}"/>
                </c:ext>
              </c:extLst>
            </c:dLbl>
            <c:dLbl>
              <c:idx val="4"/>
              <c:layout>
                <c:manualLayout>
                  <c:x val="-9.20951622211866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41-4D4C-A5C2-408259E4C5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('RIO GRANDE Setor'!$L$7,'RIO GRANDE Setor'!$L$8,'RIO GRANDE Setor'!$L$13,'RIO GRANDE Setor'!$L$14,'RIO GRANDE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('RIO GRANDE Setor'!$G$7,'RIO GRANDE Setor'!$G$8,'RIO GRANDE Setor'!$G$13,'RIO GRANDE Setor'!$G$14,'RIO GRANDE Setor'!$G$15)</c:f>
              <c:numCache>
                <c:formatCode>#,##0</c:formatCode>
                <c:ptCount val="5"/>
                <c:pt idx="0">
                  <c:v>119</c:v>
                </c:pt>
                <c:pt idx="1">
                  <c:v>1310</c:v>
                </c:pt>
                <c:pt idx="2">
                  <c:v>727</c:v>
                </c:pt>
                <c:pt idx="3">
                  <c:v>1273</c:v>
                </c:pt>
                <c:pt idx="4">
                  <c:v>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41-4D4C-A5C2-408259E4C590}"/>
            </c:ext>
          </c:extLst>
        </c:ser>
        <c:ser>
          <c:idx val="1"/>
          <c:order val="1"/>
          <c:tx>
            <c:strRef>
              <c:f>'RIO GRANDE Setor'!$H$5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('RIO GRANDE Setor'!$L$7,'RIO GRANDE Setor'!$L$8,'RIO GRANDE Setor'!$L$13,'RIO GRANDE Setor'!$L$14,'RIO GRANDE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('RIO GRANDE Setor'!$H$7,'RIO GRANDE Setor'!$H$8,'RIO GRANDE Setor'!$H$13,'RIO GRANDE Setor'!$H$14,'RIO GRANDE Setor'!$H$15)</c:f>
              <c:numCache>
                <c:formatCode>#,##0</c:formatCode>
                <c:ptCount val="5"/>
                <c:pt idx="0">
                  <c:v>176</c:v>
                </c:pt>
                <c:pt idx="1">
                  <c:v>920</c:v>
                </c:pt>
                <c:pt idx="2">
                  <c:v>1035</c:v>
                </c:pt>
                <c:pt idx="3">
                  <c:v>2144</c:v>
                </c:pt>
                <c:pt idx="4">
                  <c:v>2448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41-4D4C-A5C2-408259E4C590}"/>
            </c:ext>
          </c:extLst>
        </c:ser>
        <c:ser>
          <c:idx val="2"/>
          <c:order val="2"/>
          <c:tx>
            <c:strRef>
              <c:f>'RIO GRANDE Setor'!$I$5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511895277648331E-3"/>
                  <c:y val="7.1476604898361482E-2"/>
                </c:manualLayout>
              </c:layout>
              <c:tx>
                <c:rich>
                  <a:bodyPr/>
                  <a:lstStyle/>
                  <a:p>
                    <a:fld id="{A454A8F2-7EE8-45AA-AFB1-1AC6CDC094E1}" type="VALUE">
                      <a:rPr lang="en-US" sz="2000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841-4D4C-A5C2-408259E4C59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841-4D4C-A5C2-408259E4C590}"/>
                </c:ext>
              </c:extLst>
            </c:dLbl>
            <c:dLbl>
              <c:idx val="3"/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841-4D4C-A5C2-408259E4C59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841-4D4C-A5C2-408259E4C5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('RIO GRANDE Setor'!$L$7,'RIO GRANDE Setor'!$L$8,'RIO GRANDE Setor'!$L$13,'RIO GRANDE Setor'!$L$14,'RIO GRANDE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('RIO GRANDE Setor'!$I$7,'RIO GRANDE Setor'!$I$8,'RIO GRANDE Setor'!$I$13,'RIO GRANDE Setor'!$I$14,'RIO GRANDE Setor'!$I$15)</c:f>
              <c:numCache>
                <c:formatCode>#,##0</c:formatCode>
                <c:ptCount val="5"/>
                <c:pt idx="0">
                  <c:v>-57</c:v>
                </c:pt>
                <c:pt idx="1">
                  <c:v>390</c:v>
                </c:pt>
                <c:pt idx="2">
                  <c:v>-308</c:v>
                </c:pt>
                <c:pt idx="3">
                  <c:v>-871</c:v>
                </c:pt>
                <c:pt idx="4">
                  <c:v>-342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41-4D4C-A5C2-408259E4C5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06472"/>
        <c:axId val="225906864"/>
      </c:barChart>
      <c:catAx>
        <c:axId val="225906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06864"/>
        <c:crosses val="autoZero"/>
        <c:auto val="1"/>
        <c:lblAlgn val="ctr"/>
        <c:lblOffset val="100"/>
        <c:noMultiLvlLbl val="0"/>
      </c:catAx>
      <c:valAx>
        <c:axId val="22590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590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0589340148133612E-2"/>
          <c:y val="0.15757509502477288"/>
          <c:w val="0.21121073684559746"/>
          <c:h val="0.23118098477846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06</a:t>
            </a:r>
            <a:br>
              <a:rPr lang="pt-BR" sz="5400" dirty="0"/>
            </a:br>
            <a:r>
              <a:rPr lang="pt-BR" sz="5400" dirty="0"/>
              <a:t>junho DE 2020</a:t>
            </a:r>
            <a:br>
              <a:rPr lang="pt-BR" sz="3600" dirty="0"/>
            </a:br>
            <a:r>
              <a:rPr lang="pt-BR" sz="48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Junho de 2020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013820"/>
              </p:ext>
            </p:extLst>
          </p:nvPr>
        </p:nvGraphicFramePr>
        <p:xfrm>
          <a:off x="504968" y="450377"/>
          <a:ext cx="11027390" cy="587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996147"/>
              </p:ext>
            </p:extLst>
          </p:nvPr>
        </p:nvGraphicFramePr>
        <p:xfrm>
          <a:off x="574177" y="457201"/>
          <a:ext cx="11032067" cy="586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 de Extensão: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Pesquisadora colaboradora:</a:t>
            </a:r>
          </a:p>
          <a:p>
            <a:pPr marL="0" indent="0">
              <a:buNone/>
            </a:pPr>
            <a:r>
              <a:rPr lang="pt-BR" sz="2300" b="1" dirty="0"/>
              <a:t>Rafaella </a:t>
            </a:r>
            <a:r>
              <a:rPr lang="pt-BR" sz="2300" b="1" dirty="0" err="1"/>
              <a:t>Egues</a:t>
            </a:r>
            <a:r>
              <a:rPr lang="pt-BR" sz="2300" b="1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A conjuntura do emprego em junho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junho de 2020 ocorreram, em Rio Grande, 873  admissões e 844  desligamentos, resultando em um saldo de 29 vínculos formais de emprego celetista. Com isso, a taxa de variação do emprego formal foi de +0,08%, com o estoque passando de 35.684 vínculos, em maio, para 35.713 vínculos, em junho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2381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F00AC88-D52E-4262-9F65-FB697A805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474662"/>
              </p:ext>
            </p:extLst>
          </p:nvPr>
        </p:nvGraphicFramePr>
        <p:xfrm>
          <a:off x="623040" y="356446"/>
          <a:ext cx="11027093" cy="5867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Rio Grande,  5.535 admissões e 6.723 desligamentos, o que resultou em um saldo de -1.188 vínculos formais de emprego. Nesse período, o estoque passou de 36.901 vínculos, em 1º de janeiro de 2020, para 35.713 vínculos, em junho de 2020, uma taxa de variação de -3,32%.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1899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FE226E6-7191-4C1F-B735-5869D7406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410725"/>
              </p:ext>
            </p:extLst>
          </p:nvPr>
        </p:nvGraphicFramePr>
        <p:xfrm>
          <a:off x="510690" y="390437"/>
          <a:ext cx="11093175" cy="582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33392" y="624449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48963"/>
              </p:ext>
            </p:extLst>
          </p:nvPr>
        </p:nvGraphicFramePr>
        <p:xfrm>
          <a:off x="473122" y="354842"/>
          <a:ext cx="11141124" cy="588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713946"/>
              </p:ext>
            </p:extLst>
          </p:nvPr>
        </p:nvGraphicFramePr>
        <p:xfrm>
          <a:off x="476518" y="347730"/>
          <a:ext cx="11037195" cy="589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255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Grande, no mês de junho (+29 vínculos), foi puxado  principalmente pelo setor industrial (+120 vínculos). Entretanto, o setor de serviços (-31 vínculos), a construção (-24 vínculos), o comercio (-23 vínculos) e a agropecuária (-13 vínculos) apresentaram saldo negativo. 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281891"/>
              </p:ext>
            </p:extLst>
          </p:nvPr>
        </p:nvGraphicFramePr>
        <p:xfrm>
          <a:off x="464024" y="409433"/>
          <a:ext cx="11232107" cy="591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475390"/>
              </p:ext>
            </p:extLst>
          </p:nvPr>
        </p:nvGraphicFramePr>
        <p:xfrm>
          <a:off x="450760" y="412124"/>
          <a:ext cx="11230377" cy="590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566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734532"/>
            <a:ext cx="11849876" cy="49555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Rio Grande, no acumulado do ano (-1.188  vínculos), foi puxado principalmente pelo comércio (</a:t>
            </a:r>
            <a:r>
              <a:rPr lang="pt-BR" sz="3200" b="1" dirty="0"/>
              <a:t>-</a:t>
            </a:r>
            <a:r>
              <a:rPr lang="pt-BR" sz="3200" dirty="0"/>
              <a:t>871  vínculos), pelo setor serviços (</a:t>
            </a:r>
            <a:r>
              <a:rPr lang="pt-BR" sz="3200" b="1" dirty="0"/>
              <a:t>-</a:t>
            </a:r>
            <a:r>
              <a:rPr lang="pt-BR" sz="3200" dirty="0"/>
              <a:t>342 vínculos) seguido pela construção (</a:t>
            </a:r>
            <a:r>
              <a:rPr lang="pt-BR" sz="3200" b="1" dirty="0"/>
              <a:t>-</a:t>
            </a:r>
            <a:r>
              <a:rPr lang="pt-BR" sz="3200" dirty="0"/>
              <a:t>308 vínculos). A agropecuária (-57  vínculos) também apresentou saldo negativo. A indústria foi o único setor a apresentar saldo positivo, de +390  vínculos.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690</Words>
  <Application>Microsoft Office PowerPoint</Application>
  <PresentationFormat>Widescreen</PresentationFormat>
  <Paragraphs>64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06 junho DE 2020 A conjuntura do emprego em RIO GRANDE-RS</vt:lpstr>
      <vt:lpstr>A conjuntura do emprego em junho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2020-09-28T12:36:47Z</dcterms:modified>
  <cp:contentStatus/>
</cp:coreProperties>
</file>