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%20de%20dados%20Newt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4621401125391E-2"/>
          <c:y val="0.19721063932265348"/>
          <c:w val="0.863571741032371"/>
          <c:h val="0.69294501144124976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26472"/>
        <c:axId val="228931496"/>
      </c:barChart>
      <c:catAx>
        <c:axId val="2279264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8931496"/>
        <c:crosses val="autoZero"/>
        <c:auto val="1"/>
        <c:lblAlgn val="ctr"/>
        <c:lblOffset val="100"/>
        <c:noMultiLvlLbl val="0"/>
      </c:catAx>
      <c:valAx>
        <c:axId val="228931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926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Pelotas, Junho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Setor'!$C$7:$C$15</c:f>
              <c:numCache>
                <c:formatCode>#,##0</c:formatCode>
                <c:ptCount val="5"/>
                <c:pt idx="0">
                  <c:v>7</c:v>
                </c:pt>
                <c:pt idx="1">
                  <c:v>129</c:v>
                </c:pt>
                <c:pt idx="2">
                  <c:v>202</c:v>
                </c:pt>
                <c:pt idx="3">
                  <c:v>448</c:v>
                </c:pt>
                <c:pt idx="4">
                  <c:v>280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Setor'!$D$7:$D$15</c:f>
              <c:numCache>
                <c:formatCode>#,##0</c:formatCode>
                <c:ptCount val="5"/>
                <c:pt idx="0">
                  <c:v>11</c:v>
                </c:pt>
                <c:pt idx="1">
                  <c:v>183</c:v>
                </c:pt>
                <c:pt idx="2">
                  <c:v>141</c:v>
                </c:pt>
                <c:pt idx="3">
                  <c:v>396</c:v>
                </c:pt>
                <c:pt idx="4">
                  <c:v>423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Setor'!$E$7:$E$15</c:f>
              <c:numCache>
                <c:formatCode>#,##0_ ;[Red]\-#,##0\ </c:formatCode>
                <c:ptCount val="5"/>
                <c:pt idx="0">
                  <c:v>-4</c:v>
                </c:pt>
                <c:pt idx="1">
                  <c:v>-54</c:v>
                </c:pt>
                <c:pt idx="2">
                  <c:v>61</c:v>
                </c:pt>
                <c:pt idx="3">
                  <c:v>52</c:v>
                </c:pt>
                <c:pt idx="4">
                  <c:v>-143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044152"/>
        <c:axId val="230044544"/>
      </c:barChart>
      <c:catAx>
        <c:axId val="23004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4544"/>
        <c:crosses val="autoZero"/>
        <c:auto val="1"/>
        <c:lblAlgn val="ctr"/>
        <c:lblOffset val="100"/>
        <c:noMultiLvlLbl val="0"/>
      </c:catAx>
      <c:valAx>
        <c:axId val="23004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2651453023008089"/>
          <c:h val="0.26712704454580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048072"/>
        <c:axId val="230046112"/>
      </c:barChart>
      <c:catAx>
        <c:axId val="23004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6112"/>
        <c:crosses val="autoZero"/>
        <c:auto val="1"/>
        <c:lblAlgn val="ctr"/>
        <c:lblOffset val="100"/>
        <c:noMultiLvlLbl val="0"/>
      </c:catAx>
      <c:valAx>
        <c:axId val="2300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8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effectLst/>
              </a:rPr>
              <a:t>Movimentação</a:t>
            </a:r>
            <a:r>
              <a:rPr lang="en-US" sz="2000" b="1" i="0" baseline="0" dirty="0">
                <a:effectLst/>
              </a:rPr>
              <a:t> do </a:t>
            </a:r>
            <a:r>
              <a:rPr lang="en-US" sz="2000" b="1" i="0" baseline="0" dirty="0" err="1">
                <a:effectLst/>
              </a:rPr>
              <a:t>emprego</a:t>
            </a:r>
            <a:r>
              <a:rPr lang="en-US" sz="2000" b="1" i="0" baseline="0" dirty="0">
                <a:effectLst/>
              </a:rPr>
              <a:t> formal </a:t>
            </a:r>
            <a:r>
              <a:rPr lang="en-US" sz="2000" b="1" i="0" baseline="0" dirty="0" err="1">
                <a:effectLst/>
              </a:rPr>
              <a:t>celetista</a:t>
            </a:r>
            <a:r>
              <a:rPr lang="en-US" sz="2000" b="1" i="0" baseline="0" dirty="0">
                <a:effectLst/>
              </a:rPr>
              <a:t> </a:t>
            </a:r>
            <a:r>
              <a:rPr lang="en-US" sz="2000" b="1" i="0" baseline="0" dirty="0" err="1">
                <a:effectLst/>
              </a:rPr>
              <a:t>por</a:t>
            </a:r>
            <a:r>
              <a:rPr lang="en-US" sz="2000" b="1" i="0" baseline="0" dirty="0">
                <a:effectLst/>
              </a:rPr>
              <a:t> </a:t>
            </a:r>
            <a:r>
              <a:rPr lang="en-US" sz="2000" b="1" i="0" baseline="0" dirty="0" err="1">
                <a:effectLst/>
              </a:rPr>
              <a:t>setor</a:t>
            </a:r>
            <a:r>
              <a:rPr lang="en-US" sz="2000" b="1" i="0" baseline="0" dirty="0">
                <a:effectLst/>
              </a:rPr>
              <a:t> da </a:t>
            </a:r>
            <a:r>
              <a:rPr lang="en-US" sz="2000" b="1" i="0" baseline="0" dirty="0" err="1">
                <a:effectLst/>
              </a:rPr>
              <a:t>atividade</a:t>
            </a:r>
            <a:r>
              <a:rPr lang="en-US" sz="2000" b="1" i="0" baseline="0" dirty="0">
                <a:effectLst/>
              </a:rPr>
              <a:t> </a:t>
            </a:r>
            <a:r>
              <a:rPr lang="en-US" sz="2000" b="1" i="0" baseline="0" dirty="0" err="1">
                <a:effectLst/>
              </a:rPr>
              <a:t>econômica</a:t>
            </a:r>
            <a:r>
              <a:rPr lang="en-US" sz="2000" b="1" i="0" baseline="0" dirty="0">
                <a:effectLst/>
              </a:rPr>
              <a:t>, </a:t>
            </a:r>
            <a:r>
              <a:rPr lang="en-US" sz="2000" b="1" i="0" baseline="0" dirty="0" err="1">
                <a:effectLst/>
              </a:rPr>
              <a:t>admissões</a:t>
            </a:r>
            <a:r>
              <a:rPr lang="en-US" sz="2000" b="1" i="0" baseline="0" dirty="0">
                <a:effectLst/>
              </a:rPr>
              <a:t>, </a:t>
            </a:r>
            <a:r>
              <a:rPr lang="en-US" sz="2000" b="1" i="0" baseline="0" dirty="0" err="1">
                <a:effectLst/>
              </a:rPr>
              <a:t>deligamentos</a:t>
            </a:r>
            <a:r>
              <a:rPr lang="en-US" sz="2000" b="1" i="0" baseline="0" dirty="0">
                <a:effectLst/>
              </a:rPr>
              <a:t> e </a:t>
            </a:r>
            <a:r>
              <a:rPr lang="en-US" sz="2000" b="1" i="0" baseline="0" dirty="0" err="1">
                <a:effectLst/>
              </a:rPr>
              <a:t>saldo</a:t>
            </a:r>
            <a:r>
              <a:rPr lang="en-US" sz="2000" b="1" i="0" baseline="0" dirty="0">
                <a:effectLst/>
              </a:rPr>
              <a:t>, Pelotas, </a:t>
            </a:r>
            <a:r>
              <a:rPr lang="en-US" sz="2000" b="1" i="0" baseline="0" dirty="0" err="1">
                <a:effectLst/>
              </a:rPr>
              <a:t>acumulado</a:t>
            </a:r>
            <a:r>
              <a:rPr lang="en-US" sz="2000" b="1" i="0" baseline="0" dirty="0">
                <a:effectLst/>
              </a:rPr>
              <a:t> do </a:t>
            </a:r>
            <a:r>
              <a:rPr lang="en-US" sz="2000" b="1" i="0" baseline="0" dirty="0" err="1">
                <a:effectLst/>
              </a:rPr>
              <a:t>ano</a:t>
            </a:r>
            <a:r>
              <a:rPr lang="en-US" sz="2000" b="1" i="0" baseline="0" dirty="0">
                <a:effectLst/>
              </a:rPr>
              <a:t> ate </a:t>
            </a:r>
            <a:r>
              <a:rPr lang="en-US" sz="2000" b="1" i="0" baseline="0" dirty="0" err="1">
                <a:effectLst/>
              </a:rPr>
              <a:t>junho</a:t>
            </a:r>
            <a:r>
              <a:rPr lang="en-US" sz="2000" b="1" i="0" baseline="0" dirty="0">
                <a:effectLst/>
              </a:rPr>
              <a:t> de 2020.</a:t>
            </a:r>
            <a:endParaRPr lang="pt-BR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0095031224545204E-2"/>
          <c:y val="0.18183492057591466"/>
          <c:w val="0.91560285998732915"/>
          <c:h val="0.777593393291528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0521474823724969E-3"/>
                  <c:y val="-7.90747984304188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4-4C6F-BBA8-3442B4CF14D3}"/>
                </c:ext>
              </c:extLst>
            </c:dLbl>
            <c:dLbl>
              <c:idx val="2"/>
              <c:layout>
                <c:manualLayout>
                  <c:x val="-2.3006135663921297E-2"/>
                  <c:y val="-7.907479843041888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4-4C6F-BBA8-3442B4CF14D3}"/>
                </c:ext>
              </c:extLst>
            </c:dLbl>
            <c:dLbl>
              <c:idx val="3"/>
              <c:layout>
                <c:manualLayout>
                  <c:x val="-1.15030678319606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4-4C6F-BBA8-3442B4CF14D3}"/>
                </c:ext>
              </c:extLst>
            </c:dLbl>
            <c:dLbl>
              <c:idx val="4"/>
              <c:layout>
                <c:manualLayout>
                  <c:x val="-1.1503067831960648E-2"/>
                  <c:y val="-2.15661032479748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4-4C6F-BBA8-3442B4CF1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Setor'!$G$7,'PELOTAS Setor'!$G$8,'PELOTAS Setor'!$G$13,'PELOTAS Setor'!$G$14,'PELOTAS Setor'!$G$15)</c:f>
              <c:numCache>
                <c:formatCode>#,##0</c:formatCode>
                <c:ptCount val="5"/>
                <c:pt idx="0">
                  <c:v>47</c:v>
                </c:pt>
                <c:pt idx="1">
                  <c:v>1395</c:v>
                </c:pt>
                <c:pt idx="2">
                  <c:v>1223</c:v>
                </c:pt>
                <c:pt idx="3">
                  <c:v>3152</c:v>
                </c:pt>
                <c:pt idx="4">
                  <c:v>3208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74-4C6F-BBA8-3442B4CF14D3}"/>
            </c:ext>
          </c:extLst>
        </c:ser>
        <c:ser>
          <c:idx val="1"/>
          <c:order val="1"/>
          <c:tx>
            <c:strRef>
              <c:f>'PELOTAS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Setor'!$H$7,'PELOTAS Setor'!$H$8,'PELOTAS Setor'!$H$13,'PELOTAS Setor'!$H$14,'PELOTAS Setor'!$H$15)</c:f>
              <c:numCache>
                <c:formatCode>#,##0</c:formatCode>
                <c:ptCount val="5"/>
                <c:pt idx="0">
                  <c:v>82</c:v>
                </c:pt>
                <c:pt idx="1">
                  <c:v>2073</c:v>
                </c:pt>
                <c:pt idx="2">
                  <c:v>1250</c:v>
                </c:pt>
                <c:pt idx="3">
                  <c:v>4677</c:v>
                </c:pt>
                <c:pt idx="4">
                  <c:v>4067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74-4C6F-BBA8-3442B4CF14D3}"/>
            </c:ext>
          </c:extLst>
        </c:ser>
        <c:ser>
          <c:idx val="2"/>
          <c:order val="2"/>
          <c:tx>
            <c:strRef>
              <c:f>'PELOTAS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503067831960649E-3"/>
                  <c:y val="8.1951192342301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74-4C6F-BBA8-3442B4CF14D3}"/>
                </c:ext>
              </c:extLst>
            </c:dLbl>
            <c:dLbl>
              <c:idx val="1"/>
              <c:layout>
                <c:manualLayout>
                  <c:x val="6.9018406991763898E-3"/>
                  <c:y val="0.148806112411020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4-4C6F-BBA8-3442B4CF14D3}"/>
                </c:ext>
              </c:extLst>
            </c:dLbl>
            <c:dLbl>
              <c:idx val="2"/>
              <c:layout>
                <c:manualLayout>
                  <c:x val="2.3006135663921298E-3"/>
                  <c:y val="7.97945820175038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74-4C6F-BBA8-3442B4CF14D3}"/>
                </c:ext>
              </c:extLst>
            </c:dLbl>
            <c:dLbl>
              <c:idx val="3"/>
              <c:layout>
                <c:manualLayout>
                  <c:x val="1.8404908531136955E-2"/>
                  <c:y val="0.258793238975688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74-4C6F-BBA8-3442B4CF14D3}"/>
                </c:ext>
              </c:extLst>
            </c:dLbl>
            <c:dLbl>
              <c:idx val="4"/>
              <c:layout>
                <c:manualLayout>
                  <c:x val="9.2024542655685191E-3"/>
                  <c:y val="0.170372215658994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74-4C6F-BBA8-3442B4CF1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Setor'!$I$7,'PELOTAS Setor'!$I$8,'PELOTAS Setor'!$I$13,'PELOTAS Setor'!$I$14,'PELOTAS Setor'!$I$15)</c:f>
              <c:numCache>
                <c:formatCode>#,##0</c:formatCode>
                <c:ptCount val="5"/>
                <c:pt idx="0">
                  <c:v>-35</c:v>
                </c:pt>
                <c:pt idx="1">
                  <c:v>-678</c:v>
                </c:pt>
                <c:pt idx="2">
                  <c:v>-27</c:v>
                </c:pt>
                <c:pt idx="3">
                  <c:v>-1525</c:v>
                </c:pt>
                <c:pt idx="4">
                  <c:v>-859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974-4C6F-BBA8-3442B4CF14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048464"/>
        <c:axId val="230047288"/>
      </c:barChart>
      <c:catAx>
        <c:axId val="23004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7288"/>
        <c:crosses val="autoZero"/>
        <c:auto val="1"/>
        <c:lblAlgn val="ctr"/>
        <c:lblOffset val="100"/>
        <c:noMultiLvlLbl val="0"/>
      </c:catAx>
      <c:valAx>
        <c:axId val="230047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6491899439999862E-2"/>
          <c:y val="0.16170383083616538"/>
          <c:w val="0.22537779652485981"/>
          <c:h val="0.22014949894470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celetista, admissões, desligamentos e saldo, Pelotas, Junho</a:t>
            </a:r>
            <a:r>
              <a:rPr lang="en-US" sz="2000" b="1" baseline="0"/>
              <a:t> </a:t>
            </a:r>
            <a:r>
              <a:rPr lang="en-US" sz="2000" b="1"/>
              <a:t>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677-4BFD-9F7F-D2F27BD4B0D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77-4BFD-9F7F-D2F27BD4B0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'Evolução Mensal'!$AF$4:$AH$4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'Evolução Mensal'!$AF$8:$AH$8</c:f>
              <c:numCache>
                <c:formatCode>#,##0</c:formatCode>
                <c:ptCount val="3"/>
                <c:pt idx="0">
                  <c:v>1066</c:v>
                </c:pt>
                <c:pt idx="1">
                  <c:v>1154</c:v>
                </c:pt>
                <c:pt idx="2">
                  <c:v>-88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7-4BFD-9F7F-D2F27BD4B0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9444576"/>
        <c:axId val="229451120"/>
      </c:barChart>
      <c:catAx>
        <c:axId val="2294445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451120"/>
        <c:crosses val="autoZero"/>
        <c:auto val="1"/>
        <c:lblAlgn val="ctr"/>
        <c:lblOffset val="100"/>
        <c:noMultiLvlLbl val="0"/>
      </c:catAx>
      <c:valAx>
        <c:axId val="22945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944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847164265757105"/>
          <c:y val="0.33773261464449389"/>
          <c:w val="0.22539932508436444"/>
          <c:h val="0.22043792008014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9497800"/>
        <c:axId val="229498184"/>
      </c:barChart>
      <c:catAx>
        <c:axId val="229497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498184"/>
        <c:crosses val="autoZero"/>
        <c:auto val="1"/>
        <c:lblAlgn val="ctr"/>
        <c:lblOffset val="100"/>
        <c:noMultiLvlLbl val="0"/>
      </c:catAx>
      <c:valAx>
        <c:axId val="22949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949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Pelotas,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</a:t>
            </a:r>
            <a:r>
              <a:rPr lang="en-US" sz="2000" b="1" dirty="0" err="1"/>
              <a:t>até</a:t>
            </a:r>
            <a:r>
              <a:rPr lang="en-US" sz="2000" b="1" dirty="0"/>
              <a:t> </a:t>
            </a:r>
            <a:r>
              <a:rPr lang="en-US" sz="2000" b="1" dirty="0" err="1"/>
              <a:t>maio</a:t>
            </a:r>
            <a:r>
              <a:rPr lang="en-US" sz="2000" b="1" dirty="0"/>
              <a:t>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v>Movimentação no acumulado do ano até Maio de 2020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86-4CA7-8678-2167F032BC4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86-4CA7-8678-2167F032BC46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86-4CA7-8678-2167F032BC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'Evolução Mensal'!$BN$4:$BP$4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'Evolução Mensal'!$BN$8:$BP$8</c:f>
              <c:numCache>
                <c:formatCode>#,##0</c:formatCode>
                <c:ptCount val="3"/>
                <c:pt idx="0">
                  <c:v>9025</c:v>
                </c:pt>
                <c:pt idx="1">
                  <c:v>12149</c:v>
                </c:pt>
                <c:pt idx="2">
                  <c:v>-3124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86-4CA7-8678-2167F032BC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782136"/>
        <c:axId val="228784880"/>
      </c:barChart>
      <c:catAx>
        <c:axId val="228782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8784880"/>
        <c:crosses val="autoZero"/>
        <c:auto val="1"/>
        <c:lblAlgn val="ctr"/>
        <c:lblOffset val="100"/>
        <c:noMultiLvlLbl val="0"/>
      </c:catAx>
      <c:valAx>
        <c:axId val="22878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400765529308829"/>
          <c:y val="0.25815507436570428"/>
          <c:w val="0.27488123359580052"/>
          <c:h val="0.267995406824146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788800"/>
        <c:axId val="228783704"/>
      </c:lineChart>
      <c:catAx>
        <c:axId val="228788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8783704"/>
        <c:crosses val="autoZero"/>
        <c:auto val="1"/>
        <c:lblAlgn val="ctr"/>
        <c:lblOffset val="100"/>
        <c:noMultiLvlLbl val="0"/>
      </c:catAx>
      <c:valAx>
        <c:axId val="22878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88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8786056"/>
        <c:axId val="228781352"/>
      </c:lineChart>
      <c:catAx>
        <c:axId val="22878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1352"/>
        <c:crosses val="autoZero"/>
        <c:auto val="1"/>
        <c:lblAlgn val="ctr"/>
        <c:lblOffset val="100"/>
        <c:noMultiLvlLbl val="0"/>
      </c:catAx>
      <c:valAx>
        <c:axId val="22878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6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Evolução mensal dos estoques e dos saldos do emprego formal celetista, Pelotas, Janeiro a junho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9676109005215569E-2"/>
          <c:y val="0.1153772587657049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v>Evolução mensal do estoque de empregos formais celetistas, Pelotas, Janeiro a Maio de 2020.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A5-4F10-9554-BF2D80D4E5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Mensal'!$Z$3)</c:f>
              <c:strCache>
                <c:ptCount val="6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</c:strCache>
            </c:strRef>
          </c:cat>
          <c:val>
            <c:numRef>
              <c:f>('Evolução Mensal'!$E$8,'Evolução Mensal'!$F$8,'Evolução Mensal'!$K$8,'Evolução Mensal'!$P$8,'Evolução Mensal'!$U$8,'Evolução Mensal'!$Z$8)</c:f>
              <c:numCache>
                <c:formatCode>#,##0</c:formatCode>
                <c:ptCount val="6"/>
                <c:pt idx="0">
                  <c:v>61185</c:v>
                </c:pt>
                <c:pt idx="1">
                  <c:v>60434</c:v>
                </c:pt>
                <c:pt idx="2">
                  <c:v>60581</c:v>
                </c:pt>
                <c:pt idx="3">
                  <c:v>60329</c:v>
                </c:pt>
                <c:pt idx="4">
                  <c:v>58890</c:v>
                </c:pt>
                <c:pt idx="5">
                  <c:v>58149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E-44A5-81DF-60D7B238B6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28786840"/>
        <c:axId val="228782920"/>
      </c:barChart>
      <c:lineChart>
        <c:grouping val="standard"/>
        <c:varyColors val="0"/>
        <c:ser>
          <c:idx val="1"/>
          <c:order val="1"/>
          <c:tx>
            <c:v>Saldos mensais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0373079368448174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A5-4F10-9554-BF2D80D4E56F}"/>
                </c:ext>
              </c:extLst>
            </c:dLbl>
            <c:dLbl>
              <c:idx val="3"/>
              <c:layout>
                <c:manualLayout>
                  <c:x val="-3.11423095785772E-2"/>
                  <c:y val="5.3837667647105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A5-4F10-9554-BF2D80D4E56F}"/>
                </c:ext>
              </c:extLst>
            </c:dLbl>
            <c:dLbl>
              <c:idx val="4"/>
              <c:layout>
                <c:manualLayout>
                  <c:x val="-4.1659572480894844E-2"/>
                  <c:y val="2.58420804706105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A5-4F10-9554-BF2D80D4E56F}"/>
                </c:ext>
              </c:extLst>
            </c:dLbl>
            <c:dLbl>
              <c:idx val="5"/>
              <c:layout>
                <c:manualLayout>
                  <c:x val="-2.8834617131109457E-2"/>
                  <c:y val="-3.01490938823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A5-4F10-9554-BF2D80D4E56F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Mensal'!$Z$3)</c:f>
              <c:strCache>
                <c:ptCount val="6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</c:strCache>
            </c:strRef>
          </c:cat>
          <c:val>
            <c:numRef>
              <c:f>('Evolução Mensal'!$E$10,'Evolução Mensal'!$I$8,'Evolução Mensal'!$N$8,'Evolução Mensal'!$S$8,'Evolução Mensal'!$X$8,'Evolução Mensal'!$AC$8)</c:f>
              <c:numCache>
                <c:formatCode>#,##0</c:formatCode>
                <c:ptCount val="6"/>
                <c:pt idx="1">
                  <c:v>-751</c:v>
                </c:pt>
                <c:pt idx="2">
                  <c:v>147</c:v>
                </c:pt>
                <c:pt idx="3">
                  <c:v>-252</c:v>
                </c:pt>
                <c:pt idx="4">
                  <c:v>-1439</c:v>
                </c:pt>
                <c:pt idx="5">
                  <c:v>-741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2E-44A5-81DF-60D7B238B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783312"/>
        <c:axId val="228787232"/>
      </c:lineChart>
      <c:catAx>
        <c:axId val="228786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2920"/>
        <c:crosses val="autoZero"/>
        <c:auto val="1"/>
        <c:lblAlgn val="ctr"/>
        <c:lblOffset val="100"/>
        <c:noMultiLvlLbl val="0"/>
      </c:catAx>
      <c:valAx>
        <c:axId val="228782920"/>
        <c:scaling>
          <c:orientation val="minMax"/>
          <c:max val="65000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12700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6840"/>
        <c:crosses val="autoZero"/>
        <c:crossBetween val="between"/>
      </c:valAx>
      <c:valAx>
        <c:axId val="22878723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3312"/>
        <c:crosses val="max"/>
        <c:crossBetween val="between"/>
      </c:valAx>
      <c:catAx>
        <c:axId val="22878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8787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85690192997679E-2"/>
          <c:y val="0.2332237898544979"/>
          <c:w val="0.9020272180976231"/>
          <c:h val="0.7341755688569467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786448"/>
        <c:axId val="230047680"/>
      </c:barChart>
      <c:catAx>
        <c:axId val="22878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47680"/>
        <c:crosses val="autoZero"/>
        <c:auto val="1"/>
        <c:lblAlgn val="ctr"/>
        <c:lblOffset val="100"/>
        <c:noMultiLvlLbl val="0"/>
      </c:catAx>
      <c:valAx>
        <c:axId val="23004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8786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80226995051026E-2"/>
          <c:y val="0.19721055701370663"/>
          <c:w val="0.9427320204833729"/>
          <c:h val="0.77736111111111106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0050032"/>
        <c:axId val="230050424"/>
      </c:barChart>
      <c:catAx>
        <c:axId val="23005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50424"/>
        <c:crosses val="autoZero"/>
        <c:auto val="1"/>
        <c:lblAlgn val="ctr"/>
        <c:lblOffset val="100"/>
        <c:noMultiLvlLbl val="0"/>
      </c:catAx>
      <c:valAx>
        <c:axId val="230050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005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28/09/2020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06</a:t>
            </a:r>
            <a:br>
              <a:rPr lang="pt-BR" sz="5400" dirty="0"/>
            </a:br>
            <a:r>
              <a:rPr lang="pt-BR" sz="5400" dirty="0"/>
              <a:t>junho DE 2020</a:t>
            </a:r>
            <a:br>
              <a:rPr lang="pt-BR" sz="3600" dirty="0"/>
            </a:br>
            <a:r>
              <a:rPr lang="pt-BR" sz="48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Junho de 2020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013820"/>
              </p:ext>
            </p:extLst>
          </p:nvPr>
        </p:nvGraphicFramePr>
        <p:xfrm>
          <a:off x="504968" y="450377"/>
          <a:ext cx="11027390" cy="587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298530"/>
              </p:ext>
            </p:extLst>
          </p:nvPr>
        </p:nvGraphicFramePr>
        <p:xfrm>
          <a:off x="482600" y="431801"/>
          <a:ext cx="11040533" cy="5888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junho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junho de 2020 ocorreram, em Pelotas, 1.066 admissões e 1.154 desligamentos, resultando em um saldo de -88 vínculos formais de emprego celetista. Com isso, a taxa de variação do emprego formal foi de -0,002%, com o estoque passando de 58.149  vínculos, em maio, para 58.061 vínculos, em junho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2381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F00AC88-D52E-4262-9F65-FB697A805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474662"/>
              </p:ext>
            </p:extLst>
          </p:nvPr>
        </p:nvGraphicFramePr>
        <p:xfrm>
          <a:off x="623040" y="356446"/>
          <a:ext cx="11027093" cy="5867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00AC88-D52E-4262-9F65-FB697A8055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067877"/>
              </p:ext>
            </p:extLst>
          </p:nvPr>
        </p:nvGraphicFramePr>
        <p:xfrm>
          <a:off x="618067" y="364067"/>
          <a:ext cx="11023600" cy="585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Pelotas, </a:t>
            </a:r>
            <a:r>
              <a:rPr lang="pt-BR" sz="3600" dirty="0"/>
              <a:t>9.025 </a:t>
            </a:r>
            <a:r>
              <a:rPr lang="pt-BR" sz="3400" dirty="0"/>
              <a:t> admissões e </a:t>
            </a:r>
            <a:r>
              <a:rPr lang="pt-BR" sz="3600" dirty="0"/>
              <a:t>12.149</a:t>
            </a:r>
            <a:r>
              <a:rPr lang="pt-BR" sz="3400" dirty="0"/>
              <a:t> desligamentos, o que resultou em um saldo de </a:t>
            </a:r>
            <a:r>
              <a:rPr lang="pt-BR" sz="3600" dirty="0"/>
              <a:t>-3.124 </a:t>
            </a:r>
            <a:r>
              <a:rPr lang="pt-BR" sz="3400" dirty="0"/>
              <a:t>vínculos formais de emprego. Nesse período, o estoque passou de 61.185 vínculos, em 1º de janeiro de 2020, para </a:t>
            </a:r>
            <a:r>
              <a:rPr lang="pt-BR" sz="3600" dirty="0"/>
              <a:t>58.061</a:t>
            </a:r>
            <a:r>
              <a:rPr lang="pt-BR" sz="3400" dirty="0"/>
              <a:t> vínculos, em junho de 2020, uma taxa de variação de -5,38%.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1899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594843"/>
              </p:ext>
            </p:extLst>
          </p:nvPr>
        </p:nvGraphicFramePr>
        <p:xfrm>
          <a:off x="510690" y="390437"/>
          <a:ext cx="11093175" cy="5828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853378"/>
              </p:ext>
            </p:extLst>
          </p:nvPr>
        </p:nvGraphicFramePr>
        <p:xfrm>
          <a:off x="516467" y="397933"/>
          <a:ext cx="11099800" cy="582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48963"/>
              </p:ext>
            </p:extLst>
          </p:nvPr>
        </p:nvGraphicFramePr>
        <p:xfrm>
          <a:off x="473122" y="354842"/>
          <a:ext cx="11141124" cy="588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713946"/>
              </p:ext>
            </p:extLst>
          </p:nvPr>
        </p:nvGraphicFramePr>
        <p:xfrm>
          <a:off x="476518" y="347730"/>
          <a:ext cx="11037195" cy="589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EAED4D9-24DC-4152-BF71-A4B68A2232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282829"/>
              </p:ext>
            </p:extLst>
          </p:nvPr>
        </p:nvGraphicFramePr>
        <p:xfrm>
          <a:off x="474134" y="347134"/>
          <a:ext cx="11006666" cy="589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2556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abril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7"/>
            <a:ext cx="11877870" cy="52554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Pelotas, no mês de junho (-88 vínculos), foi puxado  principalmente pelo setor de serviços (-143 vínculos), industrial (-54 vínculos) e agricultura (-4 vínculos ). Entretanto, os setores de construção (  + 61 vínculos ) e comércio ( + 52 vínculos) apresentaram melhora.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281891"/>
              </p:ext>
            </p:extLst>
          </p:nvPr>
        </p:nvGraphicFramePr>
        <p:xfrm>
          <a:off x="464024" y="409433"/>
          <a:ext cx="11232107" cy="591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475390"/>
              </p:ext>
            </p:extLst>
          </p:nvPr>
        </p:nvGraphicFramePr>
        <p:xfrm>
          <a:off x="450760" y="412124"/>
          <a:ext cx="11230377" cy="5908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619150"/>
              </p:ext>
            </p:extLst>
          </p:nvPr>
        </p:nvGraphicFramePr>
        <p:xfrm>
          <a:off x="440267" y="406400"/>
          <a:ext cx="11235266" cy="591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56658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734532"/>
            <a:ext cx="11849876" cy="495551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Pelotas, no acumulado do ano (-3.124 vínculos), foi puxado principalmente pelo comércio (-1.525 vínculos), pelo setor serviços (-859 vínculos) seguido pela indústria (</a:t>
            </a:r>
            <a:r>
              <a:rPr lang="pt-BR" sz="3200" b="1" dirty="0"/>
              <a:t>-</a:t>
            </a:r>
            <a:r>
              <a:rPr lang="pt-BR" sz="3200" dirty="0"/>
              <a:t>678 vínculos). A agropecuária (-35 vínculos) e construção (-27 vínculos) também apresentaram saldo negativo.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671</Words>
  <Application>Microsoft Office PowerPoint</Application>
  <PresentationFormat>Widescreen</PresentationFormat>
  <Paragraphs>64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06 junho DE 2020 A conjuntura do emprego em Pelotas-RS</vt:lpstr>
      <vt:lpstr>A conjuntura do emprego em junho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abril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2020-09-28T12:28:01Z</dcterms:modified>
  <cp:contentStatus/>
</cp:coreProperties>
</file>