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4"/>
  </p:notesMasterIdLst>
  <p:sldIdLst>
    <p:sldId id="256" r:id="rId2"/>
    <p:sldId id="257" r:id="rId3"/>
    <p:sldId id="295" r:id="rId4"/>
    <p:sldId id="313" r:id="rId5"/>
    <p:sldId id="314" r:id="rId6"/>
    <p:sldId id="298" r:id="rId7"/>
    <p:sldId id="294" r:id="rId8"/>
    <p:sldId id="305" r:id="rId9"/>
    <p:sldId id="315" r:id="rId10"/>
    <p:sldId id="316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61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%20de%20dados%20Newt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%20de%20dados%20Newt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%20de%20dados%20Newt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%20de%20dados%20Newt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do emprego</a:t>
            </a:r>
            <a:r>
              <a:rPr lang="en-US" sz="2000" b="1" baseline="0">
                <a:solidFill>
                  <a:sysClr val="windowText" lastClr="000000"/>
                </a:solidFill>
              </a:rPr>
              <a:t> formal celetista, admissões, desligamentos e saldo, Rio Grande, Abril de 2020.</a:t>
            </a:r>
            <a:endParaRPr lang="en-US" sz="20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89520775532629"/>
          <c:y val="0.15948184224435283"/>
          <c:w val="0.66079001965179396"/>
          <c:h val="0.787490113784125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05-46C8-84BE-A5F7DEE88FB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C05-46C8-84BE-A5F7DEE88FB3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C05-46C8-84BE-A5F7DEE88FB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C05-46C8-84BE-A5F7DEE88FB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C05-46C8-84BE-A5F7DEE88FB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C05-46C8-84BE-A5F7DEE88F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mensal'!$V$4,'Evolução mensal'!$W$4,'Evolução mensal'!$X$4)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('Evolução mensal'!$V$9,'Evolução mensal'!$W$9,'Evolução mensal'!$X$9)</c:f>
              <c:numCache>
                <c:formatCode>#,##0</c:formatCode>
                <c:ptCount val="3"/>
                <c:pt idx="0">
                  <c:v>465</c:v>
                </c:pt>
                <c:pt idx="1">
                  <c:v>1218</c:v>
                </c:pt>
                <c:pt idx="2">
                  <c:v>-753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05-46C8-84BE-A5F7DEE88F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9351440"/>
        <c:axId val="1329351984"/>
      </c:barChart>
      <c:catAx>
        <c:axId val="1329351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29351984"/>
        <c:crosses val="autoZero"/>
        <c:auto val="1"/>
        <c:lblAlgn val="ctr"/>
        <c:lblOffset val="100"/>
        <c:noMultiLvlLbl val="0"/>
      </c:catAx>
      <c:valAx>
        <c:axId val="132935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935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284230096237969"/>
          <c:y val="0.20246427529892097"/>
          <c:w val="0.22913298783188465"/>
          <c:h val="0.282985687647423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do emprego formal celetista, admissões, desligamentos e saldo, Rio Grande, acumulado do ano até Abril</a:t>
            </a:r>
            <a:r>
              <a:rPr lang="en-US" sz="2000" b="1" baseline="0">
                <a:solidFill>
                  <a:sysClr val="windowText" lastClr="000000"/>
                </a:solidFill>
              </a:rPr>
              <a:t> de 2020.</a:t>
            </a:r>
            <a:endParaRPr lang="en-US" sz="20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B9-43EE-B4A0-138BF8F5848D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4B9-43EE-B4A0-138BF8F5848D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4B9-43EE-B4A0-138BF8F5848D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4B9-43EE-B4A0-138BF8F584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'RG abril'!$G$5:$I$5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'RG abril'!$G$6:$I$6</c:f>
              <c:numCache>
                <c:formatCode>#,##0</c:formatCode>
                <c:ptCount val="3"/>
                <c:pt idx="0">
                  <c:v>3895</c:v>
                </c:pt>
                <c:pt idx="1">
                  <c:v>4861</c:v>
                </c:pt>
                <c:pt idx="2">
                  <c:v>-966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B9-43EE-B4A0-138BF8F584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9338384"/>
        <c:axId val="1329352528"/>
      </c:barChart>
      <c:catAx>
        <c:axId val="1329338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29352528"/>
        <c:crosses val="autoZero"/>
        <c:auto val="1"/>
        <c:lblAlgn val="ctr"/>
        <c:lblOffset val="100"/>
        <c:noMultiLvlLbl val="0"/>
      </c:catAx>
      <c:valAx>
        <c:axId val="132935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933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471872374476898"/>
          <c:y val="0.26045347965262944"/>
          <c:w val="0.26079455259837503"/>
          <c:h val="0.284689803843510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Evolução mensal dos estoques e dos saldos do emprego formal celetista, Rio Grande, Janeiro a Abril de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Estoque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131-4296-B32A-D1BD2C973841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131-4296-B32A-D1BD2C973841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131-4296-B32A-D1BD2C97384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131-4296-B32A-D1BD2C973841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131-4296-B32A-D1BD2C9738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mensal'!$P$3,'Evolução mensal'!$U$3)</c:f>
              <c:strCache>
                <c:ptCount val="5"/>
                <c:pt idx="0">
                  <c:v>Estoque em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</c:strCache>
            </c:strRef>
          </c:cat>
          <c:val>
            <c:numRef>
              <c:f>('Evolução mensal'!$E$9,'Evolução mensal'!$F$9,'Evolução mensal'!$K$9,'Evolução mensal'!$P$9,'Evolução mensal'!$U$9)</c:f>
              <c:numCache>
                <c:formatCode>#,##0</c:formatCode>
                <c:ptCount val="5"/>
                <c:pt idx="0">
                  <c:v>36901</c:v>
                </c:pt>
                <c:pt idx="1">
                  <c:v>36990</c:v>
                </c:pt>
                <c:pt idx="2">
                  <c:v>37064</c:v>
                </c:pt>
                <c:pt idx="3">
                  <c:v>36688</c:v>
                </c:pt>
                <c:pt idx="4">
                  <c:v>35935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131-4296-B32A-D1BD2C9738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9337296"/>
        <c:axId val="1329337840"/>
      </c:barChart>
      <c:lineChart>
        <c:grouping val="standard"/>
        <c:varyColors val="0"/>
        <c:ser>
          <c:idx val="1"/>
          <c:order val="1"/>
          <c:tx>
            <c:v>Saldos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5.0491788505479029E-2"/>
                  <c:y val="3.41184494507970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31-4296-B32A-D1BD2C973841}"/>
                </c:ext>
              </c:extLst>
            </c:dLbl>
            <c:dLbl>
              <c:idx val="2"/>
              <c:layout>
                <c:manualLayout>
                  <c:x val="3.6065563218199218E-2"/>
                  <c:y val="-2.558883708809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131-4296-B32A-D1BD2C973841}"/>
                </c:ext>
              </c:extLst>
            </c:dLbl>
            <c:dLbl>
              <c:idx val="3"/>
              <c:layout>
                <c:manualLayout>
                  <c:x val="2.6448079693346158E-2"/>
                  <c:y val="-2.13240309067481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131-4296-B32A-D1BD2C973841}"/>
                </c:ext>
              </c:extLst>
            </c:dLbl>
            <c:dLbl>
              <c:idx val="4"/>
              <c:layout>
                <c:manualLayout>
                  <c:x val="2.404370881213111E-3"/>
                  <c:y val="-6.39720927202444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131-4296-B32A-D1BD2C9738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accent2"/>
                      </a:solidFill>
                      <a:prstDash val="solid"/>
                      <a:miter lim="800000"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mensal'!$P$3,'Evolução mensal'!$U$3)</c:f>
              <c:strCache>
                <c:ptCount val="5"/>
                <c:pt idx="0">
                  <c:v>Estoque em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</c:strCache>
            </c:strRef>
          </c:cat>
          <c:val>
            <c:numRef>
              <c:f>('Evolução mensal'!$E$10,'Evolução mensal'!$I$9,'Evolução mensal'!$N$9,'Evolução mensal'!$S$9,'Evolução mensal'!$X$9)</c:f>
              <c:numCache>
                <c:formatCode>#,##0</c:formatCode>
                <c:ptCount val="5"/>
                <c:pt idx="1">
                  <c:v>89</c:v>
                </c:pt>
                <c:pt idx="2">
                  <c:v>74</c:v>
                </c:pt>
                <c:pt idx="3">
                  <c:v>-376</c:v>
                </c:pt>
                <c:pt idx="4">
                  <c:v>-753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131-4296-B32A-D1BD2C9738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29346000"/>
        <c:axId val="1329338928"/>
      </c:lineChart>
      <c:catAx>
        <c:axId val="132933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9337840"/>
        <c:crosses val="autoZero"/>
        <c:auto val="1"/>
        <c:lblAlgn val="ctr"/>
        <c:lblOffset val="100"/>
        <c:noMultiLvlLbl val="0"/>
      </c:catAx>
      <c:valAx>
        <c:axId val="132933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9337296"/>
        <c:crosses val="autoZero"/>
        <c:crossBetween val="between"/>
      </c:valAx>
      <c:valAx>
        <c:axId val="1329338928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9346000"/>
        <c:crosses val="max"/>
        <c:crossBetween val="between"/>
      </c:valAx>
      <c:catAx>
        <c:axId val="1329346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293389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solidFill>
                  <a:sysClr val="windowText" lastClr="000000"/>
                </a:solidFill>
              </a:rPr>
              <a:t>Movimentação</a:t>
            </a:r>
            <a:r>
              <a:rPr lang="en-US" sz="1800" b="1" baseline="0" dirty="0">
                <a:solidFill>
                  <a:sysClr val="windowText" lastClr="000000"/>
                </a:solidFill>
              </a:rPr>
              <a:t> do </a:t>
            </a:r>
            <a:r>
              <a:rPr lang="en-US" sz="1800" b="1" baseline="0" dirty="0" err="1">
                <a:solidFill>
                  <a:sysClr val="windowText" lastClr="000000"/>
                </a:solidFill>
              </a:rPr>
              <a:t>emprego</a:t>
            </a:r>
            <a:r>
              <a:rPr lang="en-US" sz="1800" b="1" baseline="0" dirty="0">
                <a:solidFill>
                  <a:sysClr val="windowText" lastClr="000000"/>
                </a:solidFill>
              </a:rPr>
              <a:t> formal </a:t>
            </a:r>
            <a:r>
              <a:rPr lang="en-US" sz="1800" b="1" baseline="0" dirty="0" err="1">
                <a:solidFill>
                  <a:sysClr val="windowText" lastClr="000000"/>
                </a:solidFill>
              </a:rPr>
              <a:t>celetista</a:t>
            </a:r>
            <a:r>
              <a:rPr lang="en-US" sz="1800" b="1" baseline="0" dirty="0">
                <a:solidFill>
                  <a:sysClr val="windowText" lastClr="000000"/>
                </a:solidFill>
              </a:rPr>
              <a:t> </a:t>
            </a:r>
            <a:r>
              <a:rPr lang="en-US" sz="1800" b="1" baseline="0" dirty="0" err="1">
                <a:solidFill>
                  <a:sysClr val="windowText" lastClr="000000"/>
                </a:solidFill>
              </a:rPr>
              <a:t>por</a:t>
            </a:r>
            <a:r>
              <a:rPr lang="en-US" sz="1800" b="1" baseline="0" dirty="0">
                <a:solidFill>
                  <a:sysClr val="windowText" lastClr="000000"/>
                </a:solidFill>
              </a:rPr>
              <a:t> </a:t>
            </a:r>
            <a:r>
              <a:rPr lang="en-US" sz="1800" b="1" baseline="0" dirty="0" err="1">
                <a:solidFill>
                  <a:sysClr val="windowText" lastClr="000000"/>
                </a:solidFill>
              </a:rPr>
              <a:t>setor</a:t>
            </a:r>
            <a:r>
              <a:rPr lang="en-US" sz="1800" b="1" baseline="0" dirty="0">
                <a:solidFill>
                  <a:sysClr val="windowText" lastClr="000000"/>
                </a:solidFill>
              </a:rPr>
              <a:t> da </a:t>
            </a:r>
            <a:r>
              <a:rPr lang="en-US" sz="1800" b="1" baseline="0" dirty="0" err="1">
                <a:solidFill>
                  <a:sysClr val="windowText" lastClr="000000"/>
                </a:solidFill>
              </a:rPr>
              <a:t>atividade</a:t>
            </a:r>
            <a:r>
              <a:rPr lang="en-US" sz="1800" b="1" baseline="0" dirty="0">
                <a:solidFill>
                  <a:sysClr val="windowText" lastClr="000000"/>
                </a:solidFill>
              </a:rPr>
              <a:t> </a:t>
            </a:r>
            <a:r>
              <a:rPr lang="en-US" sz="1800" b="1" baseline="0" dirty="0" err="1">
                <a:solidFill>
                  <a:sysClr val="windowText" lastClr="000000"/>
                </a:solidFill>
              </a:rPr>
              <a:t>econômica</a:t>
            </a:r>
            <a:r>
              <a:rPr lang="en-US" sz="1800" b="1" baseline="0" dirty="0">
                <a:solidFill>
                  <a:sysClr val="windowText" lastClr="000000"/>
                </a:solidFill>
              </a:rPr>
              <a:t>, </a:t>
            </a:r>
            <a:r>
              <a:rPr lang="en-US" sz="1800" b="1" baseline="0" dirty="0" err="1">
                <a:solidFill>
                  <a:sysClr val="windowText" lastClr="000000"/>
                </a:solidFill>
              </a:rPr>
              <a:t>admissões</a:t>
            </a:r>
            <a:r>
              <a:rPr lang="en-US" sz="1800" b="1" baseline="0" dirty="0">
                <a:solidFill>
                  <a:sysClr val="windowText" lastClr="000000"/>
                </a:solidFill>
              </a:rPr>
              <a:t>, </a:t>
            </a:r>
            <a:r>
              <a:rPr lang="en-US" sz="1800" b="1" baseline="0" dirty="0" err="1">
                <a:solidFill>
                  <a:sysClr val="windowText" lastClr="000000"/>
                </a:solidFill>
              </a:rPr>
              <a:t>desligamentos</a:t>
            </a:r>
            <a:r>
              <a:rPr lang="en-US" sz="1800" b="1" baseline="0" dirty="0">
                <a:solidFill>
                  <a:sysClr val="windowText" lastClr="000000"/>
                </a:solidFill>
              </a:rPr>
              <a:t> e </a:t>
            </a:r>
            <a:r>
              <a:rPr lang="en-US" sz="1800" b="1" baseline="0" dirty="0" err="1">
                <a:solidFill>
                  <a:sysClr val="windowText" lastClr="000000"/>
                </a:solidFill>
              </a:rPr>
              <a:t>saldo</a:t>
            </a:r>
            <a:r>
              <a:rPr lang="en-US" sz="1800" b="1" baseline="0" dirty="0">
                <a:solidFill>
                  <a:sysClr val="windowText" lastClr="000000"/>
                </a:solidFill>
              </a:rPr>
              <a:t>, Rio Grande, Abril de 2020.</a:t>
            </a:r>
            <a:r>
              <a:rPr lang="en-US" sz="1800" b="1" dirty="0">
                <a:solidFill>
                  <a:sysClr val="windowText" lastClr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9.3011647436713751E-2"/>
          <c:y val="1.08668804295184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2485690192997679E-2"/>
          <c:y val="0.2332237898544979"/>
          <c:w val="0.9020272180976231"/>
          <c:h val="0.734175568856946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'RG abril'!$C$5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('RG abril'!$L$6,'RG abril'!$L$7,'RG abril'!$L$12,'RG abril'!$L$13,'RG abril'!$L$14)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('RG abril'!$C$7:$C$8,'RG abril'!$C$13:$C$15)</c:f>
              <c:numCache>
                <c:formatCode>General</c:formatCode>
                <c:ptCount val="5"/>
                <c:pt idx="0">
                  <c:v>6</c:v>
                </c:pt>
                <c:pt idx="1">
                  <c:v>106</c:v>
                </c:pt>
                <c:pt idx="2">
                  <c:v>11</c:v>
                </c:pt>
                <c:pt idx="3">
                  <c:v>142</c:v>
                </c:pt>
                <c:pt idx="4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27-4664-9344-021357637FB7}"/>
            </c:ext>
          </c:extLst>
        </c:ser>
        <c:ser>
          <c:idx val="1"/>
          <c:order val="1"/>
          <c:tx>
            <c:strRef>
              <c:f>'RG abril'!$D$5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('RG abril'!$L$6,'RG abril'!$L$7,'RG abril'!$L$12,'RG abril'!$L$13,'RG abril'!$L$14)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('RG abril'!$D$7:$D$8,'RG abril'!$D$13:$D$15)</c:f>
              <c:numCache>
                <c:formatCode>General</c:formatCode>
                <c:ptCount val="5"/>
                <c:pt idx="0">
                  <c:v>38</c:v>
                </c:pt>
                <c:pt idx="1">
                  <c:v>97</c:v>
                </c:pt>
                <c:pt idx="2">
                  <c:v>223</c:v>
                </c:pt>
                <c:pt idx="3">
                  <c:v>435</c:v>
                </c:pt>
                <c:pt idx="4">
                  <c:v>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27-4664-9344-021357637FB7}"/>
            </c:ext>
          </c:extLst>
        </c:ser>
        <c:ser>
          <c:idx val="2"/>
          <c:order val="2"/>
          <c:tx>
            <c:strRef>
              <c:f>'RG abril'!$E$5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927-4664-9344-021357637F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('RG abril'!$L$6,'RG abril'!$L$7,'RG abril'!$L$12,'RG abril'!$L$13,'RG abril'!$L$14)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('RG abril'!$E$7:$E$8,'RG abril'!$E$13:$E$15)</c:f>
              <c:numCache>
                <c:formatCode>General</c:formatCode>
                <c:ptCount val="5"/>
                <c:pt idx="0">
                  <c:v>-32</c:v>
                </c:pt>
                <c:pt idx="1">
                  <c:v>9</c:v>
                </c:pt>
                <c:pt idx="2">
                  <c:v>-212</c:v>
                </c:pt>
                <c:pt idx="3">
                  <c:v>-293</c:v>
                </c:pt>
                <c:pt idx="4">
                  <c:v>-225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27-4664-9344-021357637F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9339472"/>
        <c:axId val="1329340560"/>
      </c:barChart>
      <c:catAx>
        <c:axId val="132933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9340560"/>
        <c:crosses val="autoZero"/>
        <c:auto val="1"/>
        <c:lblAlgn val="ctr"/>
        <c:lblOffset val="100"/>
        <c:noMultiLvlLbl val="0"/>
      </c:catAx>
      <c:valAx>
        <c:axId val="132934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933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246625410530721"/>
          <c:y val="0.18586225085168284"/>
          <c:w val="0.23839187945134702"/>
          <c:h val="0.25673047797731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solidFill>
                  <a:sysClr val="windowText" lastClr="000000"/>
                </a:solidFill>
              </a:rPr>
              <a:t>Movimentação</a:t>
            </a:r>
            <a:r>
              <a:rPr lang="en-US" sz="1800" b="1" dirty="0">
                <a:solidFill>
                  <a:sysClr val="windowText" lastClr="000000"/>
                </a:solidFill>
              </a:rPr>
              <a:t> do </a:t>
            </a:r>
            <a:r>
              <a:rPr lang="en-US" sz="1800" b="1" dirty="0" err="1">
                <a:solidFill>
                  <a:sysClr val="windowText" lastClr="000000"/>
                </a:solidFill>
              </a:rPr>
              <a:t>emprego</a:t>
            </a:r>
            <a:r>
              <a:rPr lang="en-US" sz="1800" b="1" dirty="0">
                <a:solidFill>
                  <a:sysClr val="windowText" lastClr="000000"/>
                </a:solidFill>
              </a:rPr>
              <a:t> formal </a:t>
            </a:r>
            <a:r>
              <a:rPr lang="en-US" sz="1800" b="1" dirty="0" err="1">
                <a:solidFill>
                  <a:sysClr val="windowText" lastClr="000000"/>
                </a:solidFill>
              </a:rPr>
              <a:t>celetista</a:t>
            </a:r>
            <a:r>
              <a:rPr lang="en-US" sz="1800" b="1" dirty="0">
                <a:solidFill>
                  <a:sysClr val="windowText" lastClr="000000"/>
                </a:solidFill>
              </a:rPr>
              <a:t> </a:t>
            </a:r>
            <a:r>
              <a:rPr lang="en-US" sz="1800" b="1" dirty="0" err="1">
                <a:solidFill>
                  <a:sysClr val="windowText" lastClr="000000"/>
                </a:solidFill>
              </a:rPr>
              <a:t>por</a:t>
            </a:r>
            <a:r>
              <a:rPr lang="en-US" sz="1800" b="1" dirty="0">
                <a:solidFill>
                  <a:sysClr val="windowText" lastClr="000000"/>
                </a:solidFill>
              </a:rPr>
              <a:t> </a:t>
            </a:r>
            <a:r>
              <a:rPr lang="en-US" sz="1800" b="1" dirty="0" err="1">
                <a:solidFill>
                  <a:sysClr val="windowText" lastClr="000000"/>
                </a:solidFill>
              </a:rPr>
              <a:t>setor</a:t>
            </a:r>
            <a:r>
              <a:rPr lang="en-US" sz="1800" b="1" dirty="0">
                <a:solidFill>
                  <a:sysClr val="windowText" lastClr="000000"/>
                </a:solidFill>
              </a:rPr>
              <a:t> da </a:t>
            </a:r>
            <a:r>
              <a:rPr lang="en-US" sz="1800" b="1" dirty="0" err="1">
                <a:solidFill>
                  <a:sysClr val="windowText" lastClr="000000"/>
                </a:solidFill>
              </a:rPr>
              <a:t>atividade</a:t>
            </a:r>
            <a:r>
              <a:rPr lang="en-US" sz="1800" b="1" dirty="0">
                <a:solidFill>
                  <a:sysClr val="windowText" lastClr="000000"/>
                </a:solidFill>
              </a:rPr>
              <a:t> </a:t>
            </a:r>
            <a:r>
              <a:rPr lang="en-US" sz="1800" b="1" dirty="0" err="1">
                <a:solidFill>
                  <a:sysClr val="windowText" lastClr="000000"/>
                </a:solidFill>
              </a:rPr>
              <a:t>econômica</a:t>
            </a:r>
            <a:r>
              <a:rPr lang="en-US" sz="1800" b="1" dirty="0">
                <a:solidFill>
                  <a:sysClr val="windowText" lastClr="000000"/>
                </a:solidFill>
              </a:rPr>
              <a:t>, </a:t>
            </a:r>
            <a:r>
              <a:rPr lang="en-US" sz="1800" b="1" dirty="0" err="1">
                <a:solidFill>
                  <a:sysClr val="windowText" lastClr="000000"/>
                </a:solidFill>
              </a:rPr>
              <a:t>admissões</a:t>
            </a:r>
            <a:r>
              <a:rPr lang="en-US" sz="1800" b="1" dirty="0">
                <a:solidFill>
                  <a:sysClr val="windowText" lastClr="000000"/>
                </a:solidFill>
              </a:rPr>
              <a:t>, </a:t>
            </a:r>
            <a:r>
              <a:rPr lang="en-US" sz="1800" b="1" dirty="0" err="1">
                <a:solidFill>
                  <a:sysClr val="windowText" lastClr="000000"/>
                </a:solidFill>
              </a:rPr>
              <a:t>deligamentos</a:t>
            </a:r>
            <a:r>
              <a:rPr lang="en-US" sz="1800" b="1" dirty="0">
                <a:solidFill>
                  <a:sysClr val="windowText" lastClr="000000"/>
                </a:solidFill>
              </a:rPr>
              <a:t> e </a:t>
            </a:r>
            <a:r>
              <a:rPr lang="en-US" sz="1800" b="1" dirty="0" err="1">
                <a:solidFill>
                  <a:sysClr val="windowText" lastClr="000000"/>
                </a:solidFill>
              </a:rPr>
              <a:t>saldo</a:t>
            </a:r>
            <a:r>
              <a:rPr lang="en-US" sz="1800" b="1" dirty="0">
                <a:solidFill>
                  <a:sysClr val="windowText" lastClr="000000"/>
                </a:solidFill>
              </a:rPr>
              <a:t>, Rio Grande, </a:t>
            </a:r>
            <a:r>
              <a:rPr lang="en-US" sz="1800" b="1" dirty="0" err="1">
                <a:solidFill>
                  <a:sysClr val="windowText" lastClr="000000"/>
                </a:solidFill>
              </a:rPr>
              <a:t>acumulado</a:t>
            </a:r>
            <a:r>
              <a:rPr lang="en-US" sz="1800" b="1" dirty="0">
                <a:solidFill>
                  <a:sysClr val="windowText" lastClr="000000"/>
                </a:solidFill>
              </a:rPr>
              <a:t> do </a:t>
            </a:r>
            <a:r>
              <a:rPr lang="en-US" sz="1800" b="1" dirty="0" err="1">
                <a:solidFill>
                  <a:sysClr val="windowText" lastClr="000000"/>
                </a:solidFill>
              </a:rPr>
              <a:t>ano</a:t>
            </a:r>
            <a:r>
              <a:rPr lang="en-US" sz="1800" b="1" dirty="0">
                <a:solidFill>
                  <a:sysClr val="windowText" lastClr="000000"/>
                </a:solidFill>
              </a:rPr>
              <a:t> ate Abril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'RG abril'!$G$5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('RG abril'!$L$6,'RG abril'!$L$7,'RG abril'!$L$12,'RG abril'!$L$13,'RG abril'!$L$14)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('RG abril'!$G$7:$G$8,'RG abril'!$G$13:$G$15)</c:f>
              <c:numCache>
                <c:formatCode>General</c:formatCode>
                <c:ptCount val="5"/>
                <c:pt idx="0">
                  <c:v>91</c:v>
                </c:pt>
                <c:pt idx="1">
                  <c:v>809</c:v>
                </c:pt>
                <c:pt idx="2">
                  <c:v>554</c:v>
                </c:pt>
                <c:pt idx="3">
                  <c:v>944</c:v>
                </c:pt>
                <c:pt idx="4" formatCode="#,##0">
                  <c:v>1497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C9-4A05-9B20-427E76D0F4DB}"/>
            </c:ext>
          </c:extLst>
        </c:ser>
        <c:ser>
          <c:idx val="1"/>
          <c:order val="1"/>
          <c:tx>
            <c:strRef>
              <c:f>'RG abril'!$H$5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('RG abril'!$L$6,'RG abril'!$L$7,'RG abril'!$L$12,'RG abril'!$L$13,'RG abril'!$L$14)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('RG abril'!$H$7:$H$8,'RG abril'!$H$13:$H$15)</c:f>
              <c:numCache>
                <c:formatCode>General</c:formatCode>
                <c:ptCount val="5"/>
                <c:pt idx="0">
                  <c:v>109</c:v>
                </c:pt>
                <c:pt idx="1">
                  <c:v>578</c:v>
                </c:pt>
                <c:pt idx="2">
                  <c:v>709</c:v>
                </c:pt>
                <c:pt idx="3" formatCode="#,##0">
                  <c:v>1637</c:v>
                </c:pt>
                <c:pt idx="4" formatCode="#,##0">
                  <c:v>1828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C9-4A05-9B20-427E76D0F4DB}"/>
            </c:ext>
          </c:extLst>
        </c:ser>
        <c:ser>
          <c:idx val="2"/>
          <c:order val="2"/>
          <c:tx>
            <c:strRef>
              <c:f>'RG abril'!$I$5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AC9-4A05-9B20-427E76D0F4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('RG abril'!$L$6,'RG abril'!$L$7,'RG abril'!$L$12,'RG abril'!$L$13,'RG abril'!$L$14)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('RG abril'!$I$7:$I$8,'RG abril'!$I$13:$I$15)</c:f>
              <c:numCache>
                <c:formatCode>General</c:formatCode>
                <c:ptCount val="5"/>
                <c:pt idx="0">
                  <c:v>-18</c:v>
                </c:pt>
                <c:pt idx="1">
                  <c:v>231</c:v>
                </c:pt>
                <c:pt idx="2">
                  <c:v>-155</c:v>
                </c:pt>
                <c:pt idx="3" formatCode="#,##0">
                  <c:v>-693</c:v>
                </c:pt>
                <c:pt idx="4" formatCode="#,##0">
                  <c:v>-331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C9-4A05-9B20-427E76D0F4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9347632"/>
        <c:axId val="1329348720"/>
      </c:barChart>
      <c:catAx>
        <c:axId val="132934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9348720"/>
        <c:crosses val="autoZero"/>
        <c:auto val="1"/>
        <c:lblAlgn val="ctr"/>
        <c:lblOffset val="100"/>
        <c:noMultiLvlLbl val="0"/>
      </c:catAx>
      <c:valAx>
        <c:axId val="132934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934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118641854509544"/>
          <c:y val="0.19397529323062865"/>
          <c:w val="0.24192710472883081"/>
          <c:h val="0.249753589854273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04</a:t>
            </a:r>
            <a:br>
              <a:rPr lang="pt-BR" sz="5400" dirty="0"/>
            </a:br>
            <a:r>
              <a:rPr lang="pt-BR" sz="5400" dirty="0"/>
              <a:t>abril DE 2020</a:t>
            </a:r>
            <a:br>
              <a:rPr lang="pt-BR" sz="3600" dirty="0"/>
            </a:br>
            <a:r>
              <a:rPr lang="pt-BR" sz="48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Junho de 2020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013820"/>
              </p:ext>
            </p:extLst>
          </p:nvPr>
        </p:nvGraphicFramePr>
        <p:xfrm>
          <a:off x="504968" y="450377"/>
          <a:ext cx="11027390" cy="587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Bolsistas de Extensão:</a:t>
            </a:r>
          </a:p>
          <a:p>
            <a:pPr marL="0" indent="0">
              <a:buNone/>
            </a:pPr>
            <a:r>
              <a:rPr lang="pt-BR" sz="2300" b="1" dirty="0"/>
              <a:t>Newton Soares Mota</a:t>
            </a:r>
          </a:p>
          <a:p>
            <a:pPr marL="0" indent="0">
              <a:buNone/>
            </a:pPr>
            <a:r>
              <a:rPr lang="pt-BR" sz="2300" b="1" dirty="0"/>
              <a:t>Pedro Henrique </a:t>
            </a:r>
            <a:r>
              <a:rPr lang="pt-BR" sz="2300" b="1" dirty="0" err="1"/>
              <a:t>Guatura</a:t>
            </a:r>
            <a:r>
              <a:rPr lang="pt-BR" sz="2300" b="1" dirty="0"/>
              <a:t> Darlan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Pesquisadora colaboradora:</a:t>
            </a:r>
          </a:p>
          <a:p>
            <a:pPr marL="0" indent="0">
              <a:buNone/>
            </a:pPr>
            <a:r>
              <a:rPr lang="pt-BR" sz="2300" b="1" dirty="0"/>
              <a:t>Rafaella </a:t>
            </a:r>
            <a:r>
              <a:rPr lang="pt-BR" sz="2300" b="1" dirty="0" err="1"/>
              <a:t>Egues</a:t>
            </a:r>
            <a:r>
              <a:rPr lang="pt-BR" sz="2300" b="1" dirty="0"/>
              <a:t> da Rosa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dirty="0"/>
              <a:t>A conjuntura do emprego em abril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abril de 2020 ocorreram, em Rio Grande, 465 admissões e 1.218 desligamentos, resultando em um saldo de -753 vínculos formais de emprego celetista. Com isso, a taxa de variação do emprego formal foi de -2,05%, com o estoque passando de 36.668 vínculos, em março, para 35.935 vínculos, em abril de 2020.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2381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597130"/>
              </p:ext>
            </p:extLst>
          </p:nvPr>
        </p:nvGraphicFramePr>
        <p:xfrm>
          <a:off x="586854" y="341194"/>
          <a:ext cx="11013743" cy="588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427584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4" y="1614196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 acumulado do ano, ocorreram, em Rio Grande,  3.895 admissões e 4.861 desligamentos, o que resultou em um saldo de -966 vínculos formais de emprego. Nesse período, o estoque passou de 36.901 vínculos, em 1º de janeiro de 2020, para 35.935 vínculos, em abril de 2020, uma taxa de variação </a:t>
            </a:r>
            <a:r>
              <a:rPr lang="pt-BR" sz="3400"/>
              <a:t>de -2,04%. </a:t>
            </a:r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1899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675374"/>
              </p:ext>
            </p:extLst>
          </p:nvPr>
        </p:nvGraphicFramePr>
        <p:xfrm>
          <a:off x="518615" y="382137"/>
          <a:ext cx="11054686" cy="583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33392" y="624449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48963"/>
              </p:ext>
            </p:extLst>
          </p:nvPr>
        </p:nvGraphicFramePr>
        <p:xfrm>
          <a:off x="473122" y="354842"/>
          <a:ext cx="11141124" cy="588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255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abril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7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negativo do emprego formal no mercado de trabalho de Rio Grande, no mês de Abril (-753 vínculos), foi puxado  principalmente pelo comércio (-293 vínculos) e pelo setor de serviços (-225 vínculos). A construção (-212 vínculos) e a agropecuária (-32 vínculos) também apresentaram saldos negativos. A indústria foi o único setor a apresentar saldo positivo, de +9 vínculos.</a:t>
            </a:r>
            <a:r>
              <a:rPr lang="pt-BR" sz="3200" dirty="0">
                <a:highlight>
                  <a:srgbClr val="3FADFF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281891"/>
              </p:ext>
            </p:extLst>
          </p:nvPr>
        </p:nvGraphicFramePr>
        <p:xfrm>
          <a:off x="464024" y="409433"/>
          <a:ext cx="11232107" cy="5911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566580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734532"/>
            <a:ext cx="11849876" cy="49555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negativo do emprego formal no mercado de trabalho de Rio Grande, no acumulado do ano (-966 vínculos), foi puxado principalmente pelo comércio (-693 vínculos), pelo setor serviços (-331 vínculos) seguido pela construção (-155 vínculos). A agropecuária (-18 vínculos) também apresentou saldo negativo. A indústria foi o único setor a apresentar saldo positivo, de +231 vínculos.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696</Words>
  <Application>Microsoft Office PowerPoint</Application>
  <PresentationFormat>Widescreen</PresentationFormat>
  <Paragraphs>61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Rockwell</vt:lpstr>
      <vt:lpstr>Rockwell Condensed</vt:lpstr>
      <vt:lpstr>Wingdings</vt:lpstr>
      <vt:lpstr>Tipo de Madeira</vt:lpstr>
      <vt:lpstr>Boletim Informativo nº 04 abril DE 2020 A conjuntura do emprego em RIO GRANDE-RS</vt:lpstr>
      <vt:lpstr>A conjuntura do emprego em abril</vt:lpstr>
      <vt:lpstr>Apresentação do PowerPoint</vt:lpstr>
      <vt:lpstr>A conjuntura do emprego no acumulado do ano</vt:lpstr>
      <vt:lpstr>Apresentação do PowerPoint</vt:lpstr>
      <vt:lpstr>Apresentação do PowerPoint</vt:lpstr>
      <vt:lpstr>A conjuntura setorial do emprego EM abril</vt:lpstr>
      <vt:lpstr>Apresentação do PowerPoint</vt:lpstr>
      <vt:lpstr>A conjuntura setorial do emprego no acumulado do ano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2020-09-28T12:19:41Z</dcterms:modified>
  <cp:contentStatus/>
</cp:coreProperties>
</file>