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4"/>
  </p:notesMasterIdLst>
  <p:sldIdLst>
    <p:sldId id="256" r:id="rId2"/>
    <p:sldId id="257" r:id="rId3"/>
    <p:sldId id="295" r:id="rId4"/>
    <p:sldId id="313" r:id="rId5"/>
    <p:sldId id="314" r:id="rId6"/>
    <p:sldId id="298" r:id="rId7"/>
    <p:sldId id="294" r:id="rId8"/>
    <p:sldId id="305" r:id="rId9"/>
    <p:sldId id="315" r:id="rId10"/>
    <p:sldId id="316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FFFC2C"/>
    <a:srgbClr val="FFFF43"/>
    <a:srgbClr val="FD2B4E"/>
    <a:srgbClr val="3FADFF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61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m&#234;s%20de%20mar&#231;o%20P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m&#234;s%20de%20mar&#231;o%20P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m&#234;s%20de%20mar&#231;o%20P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m&#234;s%20de%20mar&#231;o%20Pe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celetista, admissões, desligamentos e saldo, Pelotas, Março de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2056688595744763E-2"/>
          <c:y val="0.14281895167618025"/>
          <c:w val="0.89120097084630523"/>
          <c:h val="0.83337788971112303"/>
        </c:manualLayout>
      </c:layout>
      <c:barChart>
        <c:barDir val="col"/>
        <c:grouping val="clustered"/>
        <c:varyColors val="0"/>
        <c:ser>
          <c:idx val="3"/>
          <c:order val="3"/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F9-4413-92EE-E4F66C41263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F9-4413-92EE-E4F66C41263A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F9-4413-92EE-E4F66C41263A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0F9-4413-92EE-E4F66C4126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'Evolução mensal'!$Q$4:$S$4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'Evolução mensal'!$Q$8:$S$8</c:f>
              <c:numCache>
                <c:formatCode>#,##0</c:formatCode>
                <c:ptCount val="3"/>
                <c:pt idx="0">
                  <c:v>2120</c:v>
                </c:pt>
                <c:pt idx="1">
                  <c:v>2372</c:v>
                </c:pt>
                <c:pt idx="2">
                  <c:v>-252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F9-4413-92EE-E4F66C4126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46077872"/>
        <c:axId val="-12460756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'Evolução mensal'!$Q$4:$S$4</c15:sqref>
                        </c15:formulaRef>
                      </c:ext>
                    </c:extLst>
                    <c:strCache>
                      <c:ptCount val="3"/>
                      <c:pt idx="0">
                        <c:v>Admissões</c:v>
                      </c:pt>
                      <c:pt idx="1">
                        <c:v>Desligamentos</c:v>
                      </c:pt>
                      <c:pt idx="2">
                        <c:v>Saldos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'Evolução mensal'!$Q$5:$S$5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10F9-4413-92EE-E4F66C41263A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'Evolução mensal'!$Q$4:$S$4</c15:sqref>
                        </c15:formulaRef>
                      </c:ext>
                    </c:extLst>
                    <c:strCache>
                      <c:ptCount val="3"/>
                      <c:pt idx="0">
                        <c:v>Admissões</c:v>
                      </c:pt>
                      <c:pt idx="1">
                        <c:v>Desligamentos</c:v>
                      </c:pt>
                      <c:pt idx="2">
                        <c:v>Saldos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'Evolução mensal'!$Q$6:$S$6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10F9-4413-92EE-E4F66C41263A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'Evolução mensal'!$Q$4:$S$4</c15:sqref>
                        </c15:formulaRef>
                      </c:ext>
                    </c:extLst>
                    <c:strCache>
                      <c:ptCount val="3"/>
                      <c:pt idx="0">
                        <c:v>Admissões</c:v>
                      </c:pt>
                      <c:pt idx="1">
                        <c:v>Desligamentos</c:v>
                      </c:pt>
                      <c:pt idx="2">
                        <c:v>Saldos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'Evolução mensal'!$Q$7:$S$7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10F9-4413-92EE-E4F66C41263A}"/>
                  </c:ext>
                </c:extLst>
              </c15:ser>
            </c15:filteredBarSeries>
          </c:ext>
        </c:extLst>
      </c:barChart>
      <c:catAx>
        <c:axId val="-1246077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46075696"/>
        <c:crosses val="autoZero"/>
        <c:auto val="1"/>
        <c:lblAlgn val="ctr"/>
        <c:lblOffset val="100"/>
        <c:noMultiLvlLbl val="0"/>
      </c:catAx>
      <c:valAx>
        <c:axId val="-124607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4607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948382048229171"/>
          <c:y val="0.23859591011641057"/>
          <c:w val="0.23738886916255189"/>
          <c:h val="0.28361046037217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celetista, admissões, deligamentos e saldo, Pelotas, Acumulado do ano até Março de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8260047323355208E-2"/>
          <c:y val="0.14313063220982414"/>
          <c:w val="0.89994704834243011"/>
          <c:h val="0.831753578924728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061-4002-8065-7FE222C3EB1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061-4002-8065-7FE222C3EB1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061-4002-8065-7FE222C3EB19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061-4002-8065-7FE222C3EB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setor'!$G$5:$I$5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'Pelotas setor'!$G$6:$I$6</c:f>
              <c:numCache>
                <c:formatCode>#,##0</c:formatCode>
                <c:ptCount val="3"/>
                <c:pt idx="0">
                  <c:v>6166</c:v>
                </c:pt>
                <c:pt idx="1">
                  <c:v>7022</c:v>
                </c:pt>
                <c:pt idx="2" formatCode="General">
                  <c:v>-856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61-4002-8065-7FE222C3EB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46072976"/>
        <c:axId val="-1246072432"/>
      </c:barChart>
      <c:catAx>
        <c:axId val="-1246072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46072432"/>
        <c:crosses val="autoZero"/>
        <c:auto val="1"/>
        <c:lblAlgn val="ctr"/>
        <c:lblOffset val="100"/>
        <c:noMultiLvlLbl val="0"/>
      </c:catAx>
      <c:valAx>
        <c:axId val="-124607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4607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04999823554345"/>
          <c:y val="0.25476591582644098"/>
          <c:w val="0.25953531665441426"/>
          <c:h val="0.295347647061109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Evolução mensal dos estoques e dos saldos do emprego formal celetista, Pelotas, Janeiro a Março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Estoque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233-4F40-84E6-91292799764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33-4F40-84E6-912927997646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33-4F40-84E6-912927997646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233-4F40-84E6-9129279976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mensal'!$P$3)</c:f>
              <c:strCache>
                <c:ptCount val="4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</c:strCache>
            </c:strRef>
          </c:cat>
          <c:val>
            <c:numRef>
              <c:f>('Evolução mensal'!$E$8,'Evolução mensal'!$F$8,'Evolução mensal'!$K$8,'Evolução mensal'!$P$8)</c:f>
              <c:numCache>
                <c:formatCode>#,##0</c:formatCode>
                <c:ptCount val="4"/>
                <c:pt idx="0">
                  <c:v>61185</c:v>
                </c:pt>
                <c:pt idx="1">
                  <c:v>60438</c:v>
                </c:pt>
                <c:pt idx="2">
                  <c:v>60576</c:v>
                </c:pt>
                <c:pt idx="3">
                  <c:v>60324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33-4F40-84E6-9129279976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18539392"/>
        <c:axId val="-1518541024"/>
      </c:barChart>
      <c:lineChart>
        <c:grouping val="standard"/>
        <c:varyColors val="0"/>
        <c:ser>
          <c:idx val="1"/>
          <c:order val="1"/>
          <c:tx>
            <c:v>Saldos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233-4F40-84E6-91292799764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0233-4F40-84E6-91292799764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0233-4F40-84E6-912927997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mensal'!$P$3)</c:f>
              <c:strCache>
                <c:ptCount val="4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</c:strCache>
            </c:strRef>
          </c:cat>
          <c:val>
            <c:numRef>
              <c:f>('Evolução mensal'!$E$10,'Evolução mensal'!$I$8,'Evolução mensal'!$N$8,'Evolução mensal'!$S$8)</c:f>
              <c:numCache>
                <c:formatCode>#,##0</c:formatCode>
                <c:ptCount val="4"/>
                <c:pt idx="1">
                  <c:v>-747</c:v>
                </c:pt>
                <c:pt idx="2">
                  <c:v>138</c:v>
                </c:pt>
                <c:pt idx="3">
                  <c:v>-252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233-4F40-84E6-912927997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518543744"/>
        <c:axId val="-1518537760"/>
      </c:lineChart>
      <c:catAx>
        <c:axId val="-151853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18541024"/>
        <c:crosses val="autoZero"/>
        <c:auto val="1"/>
        <c:lblAlgn val="ctr"/>
        <c:lblOffset val="100"/>
        <c:noMultiLvlLbl val="0"/>
      </c:catAx>
      <c:valAx>
        <c:axId val="-151854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18539392"/>
        <c:crosses val="autoZero"/>
        <c:crossBetween val="between"/>
      </c:valAx>
      <c:valAx>
        <c:axId val="-151853776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18543744"/>
        <c:crosses val="max"/>
        <c:crossBetween val="between"/>
      </c:valAx>
      <c:catAx>
        <c:axId val="-1518543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5185377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 por setor da atividade econômica, admissões, deligamentos e saldo, Pelotas, Março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8879241000647906E-2"/>
          <c:y val="0.20698460497480897"/>
          <c:w val="0.91781164695581996"/>
          <c:h val="0.71762545304669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 setor'!$C$5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setor'!$L$9,'Pelotas setor'!$L$10,'Pelotas setor'!$L$15,'Pelotas setor'!$L$16,'Pelotas setor'!$L$17)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setor'!$C$7:$C$8,'Pelotas setor'!$C$13:$C$15)</c:f>
              <c:numCache>
                <c:formatCode>General</c:formatCode>
                <c:ptCount val="5"/>
                <c:pt idx="0">
                  <c:v>8</c:v>
                </c:pt>
                <c:pt idx="1">
                  <c:v>331</c:v>
                </c:pt>
                <c:pt idx="2">
                  <c:v>272</c:v>
                </c:pt>
                <c:pt idx="3">
                  <c:v>656</c:v>
                </c:pt>
                <c:pt idx="4">
                  <c:v>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CF-4C97-A212-CEE462387E60}"/>
            </c:ext>
          </c:extLst>
        </c:ser>
        <c:ser>
          <c:idx val="1"/>
          <c:order val="1"/>
          <c:tx>
            <c:strRef>
              <c:f>'Pelotas setor'!$D$5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setor'!$L$9,'Pelotas setor'!$L$10,'Pelotas setor'!$L$15,'Pelotas setor'!$L$16,'Pelotas setor'!$L$17)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setor'!$D$7:$D$8,'Pelotas setor'!$D$13:$D$15)</c:f>
              <c:numCache>
                <c:formatCode>General</c:formatCode>
                <c:ptCount val="5"/>
                <c:pt idx="0">
                  <c:v>5</c:v>
                </c:pt>
                <c:pt idx="1">
                  <c:v>271</c:v>
                </c:pt>
                <c:pt idx="2">
                  <c:v>303</c:v>
                </c:pt>
                <c:pt idx="3">
                  <c:v>945</c:v>
                </c:pt>
                <c:pt idx="4">
                  <c:v>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CF-4C97-A212-CEE462387E60}"/>
            </c:ext>
          </c:extLst>
        </c:ser>
        <c:ser>
          <c:idx val="2"/>
          <c:order val="2"/>
          <c:tx>
            <c:strRef>
              <c:f>'Pelotas setor'!$E$5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0CF-4C97-A212-CEE462387E6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0CF-4C97-A212-CEE462387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setor'!$L$9,'Pelotas setor'!$L$10,'Pelotas setor'!$L$15,'Pelotas setor'!$L$16,'Pelotas setor'!$L$17)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setor'!$E$7:$E$8,'Pelotas setor'!$E$13:$E$15)</c:f>
              <c:numCache>
                <c:formatCode>General</c:formatCode>
                <c:ptCount val="5"/>
                <c:pt idx="0">
                  <c:v>3</c:v>
                </c:pt>
                <c:pt idx="1">
                  <c:v>60</c:v>
                </c:pt>
                <c:pt idx="2">
                  <c:v>-31</c:v>
                </c:pt>
                <c:pt idx="3">
                  <c:v>-289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CF-4C97-A212-CEE462387E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66487536"/>
        <c:axId val="-1166482096"/>
      </c:barChart>
      <c:catAx>
        <c:axId val="-116648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66482096"/>
        <c:crosses val="autoZero"/>
        <c:auto val="1"/>
        <c:lblAlgn val="ctr"/>
        <c:lblOffset val="100"/>
        <c:noMultiLvlLbl val="0"/>
      </c:catAx>
      <c:valAx>
        <c:axId val="-116648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6648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96874412173511"/>
          <c:y val="0.19569599881287236"/>
          <c:w val="0.22855254820381984"/>
          <c:h val="0.25232916491482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 por setor da atividade econômica, admissões, desligamentos e saldo, Pelotas, Acumulado do ano até março</a:t>
            </a:r>
            <a:r>
              <a:rPr lang="en-US" sz="2000" b="1" baseline="0">
                <a:solidFill>
                  <a:sysClr val="windowText" lastClr="000000"/>
                </a:solidFill>
              </a:rPr>
              <a:t> de 2020.</a:t>
            </a:r>
            <a:endParaRPr lang="en-US" sz="20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9924135186737239E-2"/>
          <c:y val="0.25394064739669298"/>
          <c:w val="0.87553480069743239"/>
          <c:h val="0.58154683463666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 setor'!$C$5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1.4825027411933636E-2"/>
                  <c:y val="4.2381895922411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A3-46A2-BF9A-F9D8F4019881}"/>
                </c:ext>
              </c:extLst>
            </c:dLbl>
            <c:dLbl>
              <c:idx val="3"/>
              <c:layout>
                <c:manualLayout>
                  <c:x val="-1.0263480515954056E-2"/>
                  <c:y val="-2.11909479612051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A3-46A2-BF9A-F9D8F4019881}"/>
                </c:ext>
              </c:extLst>
            </c:dLbl>
            <c:dLbl>
              <c:idx val="4"/>
              <c:layout>
                <c:manualLayout>
                  <c:x val="-1.9386574307913216E-2"/>
                  <c:y val="-2.1190947961205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A3-46A2-BF9A-F9D8F40198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setor'!$L$9,'Pelotas setor'!$L$10,'Pelotas setor'!$L$15,'Pelotas setor'!$L$16,'Pelotas setor'!$L$17)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setor'!$G$7:$G$8,'Pelotas setor'!$G$13:$G$15)</c:f>
              <c:numCache>
                <c:formatCode>General</c:formatCode>
                <c:ptCount val="5"/>
                <c:pt idx="0">
                  <c:v>33</c:v>
                </c:pt>
                <c:pt idx="1">
                  <c:v>895</c:v>
                </c:pt>
                <c:pt idx="2">
                  <c:v>794</c:v>
                </c:pt>
                <c:pt idx="3" formatCode="#,##0">
                  <c:v>2056</c:v>
                </c:pt>
                <c:pt idx="4" formatCode="#,##0">
                  <c:v>2388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A3-46A2-BF9A-F9D8F4019881}"/>
            </c:ext>
          </c:extLst>
        </c:ser>
        <c:ser>
          <c:idx val="1"/>
          <c:order val="1"/>
          <c:tx>
            <c:strRef>
              <c:f>'Pelotas setor'!$D$5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9.1230937919591602E-3"/>
                  <c:y val="2.11909479612051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A3-46A2-BF9A-F9D8F40198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setor'!$L$9,'Pelotas setor'!$L$10,'Pelotas setor'!$L$15,'Pelotas setor'!$L$16,'Pelotas setor'!$L$17)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setor'!$H$7:$H$8,'Pelotas setor'!$H$13:$H$15)</c:f>
              <c:numCache>
                <c:formatCode>#,##0</c:formatCode>
                <c:ptCount val="5"/>
                <c:pt idx="0" formatCode="General">
                  <c:v>26</c:v>
                </c:pt>
                <c:pt idx="1">
                  <c:v>1296</c:v>
                </c:pt>
                <c:pt idx="2" formatCode="General">
                  <c:v>725</c:v>
                </c:pt>
                <c:pt idx="3">
                  <c:v>2645</c:v>
                </c:pt>
                <c:pt idx="4">
                  <c:v>2330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A3-46A2-BF9A-F9D8F4019881}"/>
            </c:ext>
          </c:extLst>
        </c:ser>
        <c:ser>
          <c:idx val="2"/>
          <c:order val="2"/>
          <c:tx>
            <c:strRef>
              <c:f>'Pelotas setor'!$E$5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CA3-46A2-BF9A-F9D8F401988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CA3-46A2-BF9A-F9D8F40198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setor'!$L$9,'Pelotas setor'!$L$10,'Pelotas setor'!$L$15,'Pelotas setor'!$L$16,'Pelotas setor'!$L$17)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setor'!$I$7:$I$8,'Pelotas setor'!$I$13:$I$15)</c:f>
              <c:numCache>
                <c:formatCode>#,##0</c:formatCode>
                <c:ptCount val="5"/>
                <c:pt idx="0" formatCode="General">
                  <c:v>7</c:v>
                </c:pt>
                <c:pt idx="1">
                  <c:v>-401</c:v>
                </c:pt>
                <c:pt idx="2" formatCode="General">
                  <c:v>69</c:v>
                </c:pt>
                <c:pt idx="3">
                  <c:v>-589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A3-46A2-BF9A-F9D8F40198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66484816"/>
        <c:axId val="-1166491344"/>
      </c:barChart>
      <c:catAx>
        <c:axId val="-116648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66491344"/>
        <c:crosses val="autoZero"/>
        <c:auto val="1"/>
        <c:lblAlgn val="ctr"/>
        <c:lblOffset val="100"/>
        <c:noMultiLvlLbl val="0"/>
      </c:catAx>
      <c:valAx>
        <c:axId val="-116649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6648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222623957648599"/>
          <c:y val="0.18210399415997497"/>
          <c:w val="0.25064748374567292"/>
          <c:h val="0.259832891855250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03</a:t>
            </a:r>
            <a:br>
              <a:rPr lang="pt-BR" sz="5400" dirty="0"/>
            </a:br>
            <a:r>
              <a:rPr lang="pt-BR" sz="5400" dirty="0"/>
              <a:t>Março DE 2020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Julho de 2020.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992169"/>
              </p:ext>
            </p:extLst>
          </p:nvPr>
        </p:nvGraphicFramePr>
        <p:xfrm>
          <a:off x="477672" y="327546"/>
          <a:ext cx="11136573" cy="599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Bolsistas de Extensão:</a:t>
            </a:r>
          </a:p>
          <a:p>
            <a:pPr marL="0" indent="0">
              <a:buNone/>
            </a:pPr>
            <a:r>
              <a:rPr lang="pt-BR" sz="2300" b="1" dirty="0"/>
              <a:t>Newton Soares Mota</a:t>
            </a:r>
          </a:p>
          <a:p>
            <a:pPr marL="0" indent="0">
              <a:buNone/>
            </a:pPr>
            <a:r>
              <a:rPr lang="pt-BR" sz="2300" b="1" dirty="0"/>
              <a:t>Pedro Henrique </a:t>
            </a:r>
            <a:r>
              <a:rPr lang="pt-BR" sz="2300" b="1" dirty="0" err="1"/>
              <a:t>Guatura</a:t>
            </a:r>
            <a:r>
              <a:rPr lang="pt-BR" sz="2300" b="1" dirty="0"/>
              <a:t> Darlan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Pesquisadora colaboradora:</a:t>
            </a:r>
          </a:p>
          <a:p>
            <a:pPr marL="0" indent="0">
              <a:buNone/>
            </a:pPr>
            <a:r>
              <a:rPr lang="pt-BR" sz="2300" b="1" dirty="0"/>
              <a:t>Rafaella </a:t>
            </a:r>
            <a:r>
              <a:rPr lang="pt-BR" sz="2300" b="1" dirty="0" err="1"/>
              <a:t>Egues</a:t>
            </a:r>
            <a:r>
              <a:rPr lang="pt-BR" sz="2300" b="1" dirty="0"/>
              <a:t> da Rosa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dirty="0"/>
              <a:t>A conjuntura do emprego em Março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março de 2020 ocorreram, em Pelotas, 2.120 admissões e 2.372 desligamentos, resultando em um saldo de -252 vínculos formais de emprego celetista. Com isso, a taxa de variação do emprego formal foi de -0,42%, com o estoque passando de 60.576 vínculos, em fevereiro, para  60.324 vínculos, em março de 2020.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2381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06574"/>
              </p:ext>
            </p:extLst>
          </p:nvPr>
        </p:nvGraphicFramePr>
        <p:xfrm>
          <a:off x="464025" y="354842"/>
          <a:ext cx="11163868" cy="5868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427584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614196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 até o mês de março, ocorreram, em Pelotas, 6.166 admissões e 7.022 desligamentos, o que resultou em um saldo de -856 vínculos formais de emprego. Nesse período, o estoque passou de 61.185 vínculos, em 1º de janeiro de 2020, para 60.324 vínculos, em março de 2020, uma taxa de variação de -1,39%.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1899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786574"/>
              </p:ext>
            </p:extLst>
          </p:nvPr>
        </p:nvGraphicFramePr>
        <p:xfrm>
          <a:off x="504967" y="300251"/>
          <a:ext cx="11136573" cy="591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33392" y="624449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586438"/>
              </p:ext>
            </p:extLst>
          </p:nvPr>
        </p:nvGraphicFramePr>
        <p:xfrm>
          <a:off x="491319" y="382137"/>
          <a:ext cx="11191165" cy="5862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1"/>
            <a:ext cx="11849875" cy="1434605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Março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800520"/>
            <a:ext cx="11849876" cy="48895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negativo do emprego formal no mercado de trabalho de Pelotas, no mês de março (-252 vínculos), foi puxado principalmente pelo comércio (-289 vínculos) e pelo setor da construção (-31 vínculos). A indústria (+60 vínculos), serviços (+5 vínculos) e a agropecuária (+3 vínculos) em contrapartida apresentaram saldos positivos. </a:t>
            </a: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405817"/>
              </p:ext>
            </p:extLst>
          </p:nvPr>
        </p:nvGraphicFramePr>
        <p:xfrm>
          <a:off x="450377" y="395785"/>
          <a:ext cx="11245754" cy="5924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56658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734532"/>
            <a:ext cx="11849876" cy="49555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negativo do emprego formal no mercado de trabalho de Pelotas, no acumulado do ano ate o mês de março (-856 vínculos), foi puxado principalmente pelo comércio (-589 vínculos), pela indústria (-401 vínculos). A construção civil (+69 vínculos), os serviços (+58 vínculos) e a agropecuária (+7 vínculos) apresentaram saldos positivos. </a:t>
            </a: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677</Words>
  <Application>Microsoft Office PowerPoint</Application>
  <PresentationFormat>Widescreen</PresentationFormat>
  <Paragraphs>64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Tipo de Madeira</vt:lpstr>
      <vt:lpstr>Boletim Informativo nº 03 Março DE 2020 A conjuntura do emprego em pelotas-RS</vt:lpstr>
      <vt:lpstr>A conjuntura do emprego em Março</vt:lpstr>
      <vt:lpstr>Apresentação do PowerPoint</vt:lpstr>
      <vt:lpstr>A conjuntura do emprego no acumulado do ano</vt:lpstr>
      <vt:lpstr>Apresentação do PowerPoint</vt:lpstr>
      <vt:lpstr>Apresentação do PowerPoint</vt:lpstr>
      <vt:lpstr>A conjuntura setorial do emprego EM Março</vt:lpstr>
      <vt:lpstr>Apresentação do PowerPoint</vt:lpstr>
      <vt:lpstr>A conjuntura setorial do emprego no acumulado do ano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2020-09-28T12:44:28Z</dcterms:modified>
  <cp:contentStatus/>
</cp:coreProperties>
</file>