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22"/>
  </p:notesMasterIdLst>
  <p:sldIdLst>
    <p:sldId id="256" r:id="rId2"/>
    <p:sldId id="257" r:id="rId3"/>
    <p:sldId id="316" r:id="rId4"/>
    <p:sldId id="317" r:id="rId5"/>
    <p:sldId id="318" r:id="rId6"/>
    <p:sldId id="308" r:id="rId7"/>
    <p:sldId id="314" r:id="rId8"/>
    <p:sldId id="313" r:id="rId9"/>
    <p:sldId id="321" r:id="rId10"/>
    <p:sldId id="298" r:id="rId11"/>
    <p:sldId id="294" r:id="rId12"/>
    <p:sldId id="305" r:id="rId13"/>
    <p:sldId id="320" r:id="rId14"/>
    <p:sldId id="299" r:id="rId15"/>
    <p:sldId id="319" r:id="rId16"/>
    <p:sldId id="306" r:id="rId17"/>
    <p:sldId id="315" r:id="rId18"/>
    <p:sldId id="276" r:id="rId19"/>
    <p:sldId id="277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1\Base%20-%20Boletim%20Informativo%20-%20Rio%20Grande%20-%20Novembr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Novembro</a:t>
            </a:r>
            <a:r>
              <a:rPr lang="en-US" sz="2000" b="1" baseline="0">
                <a:solidFill>
                  <a:sysClr val="windowText" lastClr="000000"/>
                </a:solidFill>
              </a:rPr>
              <a:t> </a:t>
            </a:r>
            <a:r>
              <a:rPr lang="en-US" sz="2000" b="1">
                <a:solidFill>
                  <a:sysClr val="windowText" lastClr="000000"/>
                </a:solidFill>
              </a:rPr>
              <a:t>2019.</a:t>
            </a:r>
          </a:p>
        </c:rich>
      </c:tx>
      <c:layout>
        <c:manualLayout>
          <c:xMode val="edge"/>
          <c:yMode val="edge"/>
          <c:x val="0.14285411198600176"/>
          <c:y val="3.2407407407407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'Mov. Novembro'!$C$3:$F$3</c:f>
              <c:strCache>
                <c:ptCount val="1"/>
                <c:pt idx="0">
                  <c:v>NOVEMBRO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89F-4EA3-AB4A-FB5C33413D9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9-089F-4EA3-AB4A-FB5C33413D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Novembro'!$C$4:$E$4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Novembro'!$C$10:$E$10</c:f>
              <c:numCache>
                <c:formatCode>#,##0_ ;[Red]\-#,##0\ </c:formatCode>
                <c:ptCount val="3"/>
                <c:pt idx="0">
                  <c:v>1488</c:v>
                </c:pt>
                <c:pt idx="1">
                  <c:v>1131</c:v>
                </c:pt>
                <c:pt idx="2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9F-4EA3-AB4A-FB5C33413D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103232"/>
        <c:axId val="91106688"/>
      </c:barChart>
      <c:catAx>
        <c:axId val="91103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91106688"/>
        <c:crosses val="autoZero"/>
        <c:auto val="1"/>
        <c:lblAlgn val="ctr"/>
        <c:lblOffset val="100"/>
        <c:noMultiLvlLbl val="0"/>
      </c:catAx>
      <c:valAx>
        <c:axId val="9110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110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bg1">
          <a:lumMod val="9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 Acumulado no Ano de 2019.</a:t>
            </a:r>
          </a:p>
        </c:rich>
      </c:tx>
      <c:layout>
        <c:manualLayout>
          <c:xMode val="edge"/>
          <c:yMode val="edge"/>
          <c:x val="0.12829316939890711"/>
          <c:y val="1.53577060931899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9554557470292364"/>
          <c:w val="0.91582830496703349"/>
          <c:h val="0.58097269464228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Novembro'!$G$4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1"/>
              <c:layout>
                <c:manualLayout>
                  <c:x val="-2.585034013605445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27-464A-9362-86B33EA85F54}"/>
                </c:ext>
              </c:extLst>
            </c:dLbl>
            <c:dLbl>
              <c:idx val="2"/>
              <c:layout>
                <c:manualLayout>
                  <c:x val="-2.7210884353741593E-2"/>
                  <c:y val="-5.23803472787111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27-464A-9362-86B33EA85F54}"/>
                </c:ext>
              </c:extLst>
            </c:dLbl>
            <c:dLbl>
              <c:idx val="3"/>
              <c:layout>
                <c:manualLayout>
                  <c:x val="-3.1292517006802752E-2"/>
                  <c:y val="-2.61901736393555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27-464A-9362-86B33EA85F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Novembro'!$G$5:$G$9</c:f>
              <c:numCache>
                <c:formatCode>#,##0_ ;[Red]\-#,##0\ </c:formatCode>
                <c:ptCount val="5"/>
                <c:pt idx="0">
                  <c:v>2371</c:v>
                </c:pt>
                <c:pt idx="1">
                  <c:v>1621</c:v>
                </c:pt>
                <c:pt idx="2">
                  <c:v>3640</c:v>
                </c:pt>
                <c:pt idx="3">
                  <c:v>5178</c:v>
                </c:pt>
                <c:pt idx="4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5-465F-BC6A-EBD56C2CEC49}"/>
            </c:ext>
          </c:extLst>
        </c:ser>
        <c:ser>
          <c:idx val="1"/>
          <c:order val="1"/>
          <c:tx>
            <c:strRef>
              <c:f>'Mov. Novembro'!$H$4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/>
            </a:sp3d>
          </c:spPr>
          <c:invertIfNegative val="0"/>
          <c:dLbls>
            <c:dLbl>
              <c:idx val="7"/>
              <c:layout>
                <c:manualLayout>
                  <c:x val="-8.1900081900081901E-3"/>
                  <c:y val="-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66-46A4-82FE-6C9880E94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Novembro'!$H$5:$H$9</c:f>
              <c:numCache>
                <c:formatCode>#,##0_ ;[Red]\-#,##0\ </c:formatCode>
                <c:ptCount val="5"/>
                <c:pt idx="0">
                  <c:v>2560</c:v>
                </c:pt>
                <c:pt idx="1">
                  <c:v>1344</c:v>
                </c:pt>
                <c:pt idx="2">
                  <c:v>3826</c:v>
                </c:pt>
                <c:pt idx="3">
                  <c:v>5590</c:v>
                </c:pt>
                <c:pt idx="4">
                  <c:v>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5-465F-BC6A-EBD56C2CEC49}"/>
            </c:ext>
          </c:extLst>
        </c:ser>
        <c:ser>
          <c:idx val="2"/>
          <c:order val="2"/>
          <c:tx>
            <c:strRef>
              <c:f>'Mov. Novembro'!$I$4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1"/>
              <c:layout>
                <c:manualLayout>
                  <c:x val="1.2285012285012289E-2"/>
                  <c:y val="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6-46A4-82FE-6C9880E94B58}"/>
                </c:ext>
              </c:extLst>
            </c:dLbl>
            <c:dLbl>
              <c:idx val="2"/>
              <c:layout>
                <c:manualLayout>
                  <c:x val="1.2285012285012224E-2"/>
                  <c:y val="6.44624526988358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45-465F-BC6A-EBD56C2CEC49}"/>
                </c:ext>
              </c:extLst>
            </c:dLbl>
            <c:dLbl>
              <c:idx val="3"/>
              <c:layout>
                <c:manualLayout>
                  <c:x val="1.0237510237510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6-46A4-82FE-6C9880E94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Novembro'!$I$5:$I$9</c:f>
              <c:numCache>
                <c:formatCode>#,##0_ ;[Red]\-#,##0\ </c:formatCode>
                <c:ptCount val="5"/>
                <c:pt idx="0">
                  <c:v>-189</c:v>
                </c:pt>
                <c:pt idx="1">
                  <c:v>277</c:v>
                </c:pt>
                <c:pt idx="2">
                  <c:v>-186</c:v>
                </c:pt>
                <c:pt idx="3">
                  <c:v>-412</c:v>
                </c:pt>
                <c:pt idx="4">
                  <c:v>-40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45-465F-BC6A-EBD56C2CEC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998784"/>
        <c:axId val="41000320"/>
      </c:barChart>
      <c:catAx>
        <c:axId val="4099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000320"/>
        <c:crosses val="autoZero"/>
        <c:auto val="1"/>
        <c:lblAlgn val="ctr"/>
        <c:lblOffset val="1000"/>
        <c:noMultiLvlLbl val="0"/>
      </c:catAx>
      <c:valAx>
        <c:axId val="4100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99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9128415300548"/>
          <c:y val="0.16515997209209604"/>
          <c:w val="0.19592276867030967"/>
          <c:h val="0.26712380056218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 Período de Doze Meses.</a:t>
            </a:r>
          </a:p>
        </c:rich>
      </c:tx>
      <c:layout>
        <c:manualLayout>
          <c:xMode val="edge"/>
          <c:yMode val="edge"/>
          <c:x val="0.14911284153005466"/>
          <c:y val="3.3565591397849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9554557470292364"/>
          <c:w val="0.91582830496703349"/>
          <c:h val="0.58097269464228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Novembro'!$K$4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2.8571428571428591E-2"/>
                  <c:y val="-3.4285714285714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1D-4D6A-B7C6-406A873016C1}"/>
                </c:ext>
              </c:extLst>
            </c:dLbl>
            <c:dLbl>
              <c:idx val="1"/>
              <c:layout>
                <c:manualLayout>
                  <c:x val="-3.2653061224489806E-2"/>
                  <c:y val="-1.1428571428571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1D-4D6A-B7C6-406A873016C1}"/>
                </c:ext>
              </c:extLst>
            </c:dLbl>
            <c:dLbl>
              <c:idx val="2"/>
              <c:layout>
                <c:manualLayout>
                  <c:x val="-4.6258503401360514E-2"/>
                  <c:y val="-2.0000000000000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1D-4D6A-B7C6-406A873016C1}"/>
                </c:ext>
              </c:extLst>
            </c:dLbl>
            <c:dLbl>
              <c:idx val="3"/>
              <c:layout>
                <c:manualLayout>
                  <c:x val="-2.8571428571428682E-2"/>
                  <c:y val="-5.71428571428571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1D-4D6A-B7C6-406A873016C1}"/>
                </c:ext>
              </c:extLst>
            </c:dLbl>
            <c:dLbl>
              <c:idx val="4"/>
              <c:layout>
                <c:manualLayout>
                  <c:x val="-1.4965986394557835E-2"/>
                  <c:y val="-3.14285714285714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1D-4D6A-B7C6-406A873016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Novembro'!$K$5:$K$9</c:f>
              <c:numCache>
                <c:formatCode>#,##0_ ;[Red]\-#,##0\ </c:formatCode>
                <c:ptCount val="5"/>
                <c:pt idx="0">
                  <c:v>2463</c:v>
                </c:pt>
                <c:pt idx="1">
                  <c:v>1834</c:v>
                </c:pt>
                <c:pt idx="2">
                  <c:v>4119</c:v>
                </c:pt>
                <c:pt idx="3">
                  <c:v>5621</c:v>
                </c:pt>
                <c:pt idx="4">
                  <c:v>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A-4AF0-A60B-BC2648A0C4E4}"/>
            </c:ext>
          </c:extLst>
        </c:ser>
        <c:ser>
          <c:idx val="1"/>
          <c:order val="1"/>
          <c:tx>
            <c:strRef>
              <c:f>'Mov. Novembro'!$L$4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F3-45E7-B7D1-E333B52FBD43}"/>
              </c:ext>
            </c:extLst>
          </c:dPt>
          <c:dLbls>
            <c:dLbl>
              <c:idx val="7"/>
              <c:layout>
                <c:manualLayout>
                  <c:x val="-8.1900081900081901E-3"/>
                  <c:y val="-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5A-4AF0-A60B-BC2648A0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Novembro'!$L$5:$L$9</c:f>
              <c:numCache>
                <c:formatCode>#,##0_ ;[Red]\-#,##0\ </c:formatCode>
                <c:ptCount val="5"/>
                <c:pt idx="0">
                  <c:v>2926</c:v>
                </c:pt>
                <c:pt idx="1">
                  <c:v>1461</c:v>
                </c:pt>
                <c:pt idx="2">
                  <c:v>4168</c:v>
                </c:pt>
                <c:pt idx="3">
                  <c:v>6036</c:v>
                </c:pt>
                <c:pt idx="4">
                  <c:v>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A-4AF0-A60B-BC2648A0C4E4}"/>
            </c:ext>
          </c:extLst>
        </c:ser>
        <c:ser>
          <c:idx val="2"/>
          <c:order val="2"/>
          <c:tx>
            <c:strRef>
              <c:f>'Mov. Novembro'!$M$4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1"/>
              <c:layout>
                <c:manualLayout>
                  <c:x val="1.2285012285012289E-2"/>
                  <c:y val="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5A-4AF0-A60B-BC2648A0C4E4}"/>
                </c:ext>
              </c:extLst>
            </c:dLbl>
            <c:dLbl>
              <c:idx val="2"/>
              <c:layout>
                <c:manualLayout>
                  <c:x val="1.2285012285012224E-2"/>
                  <c:y val="6.44624526988358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5A-4AF0-A60B-BC2648A0C4E4}"/>
                </c:ext>
              </c:extLst>
            </c:dLbl>
            <c:dLbl>
              <c:idx val="3"/>
              <c:layout>
                <c:manualLayout>
                  <c:x val="1.0237510237510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5A-4AF0-A60B-BC2648A0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Novembro'!$M$5:$M$9</c:f>
              <c:numCache>
                <c:formatCode>#,##0_ ;[Red]\-#,##0\ </c:formatCode>
                <c:ptCount val="5"/>
                <c:pt idx="0">
                  <c:v>-463</c:v>
                </c:pt>
                <c:pt idx="1">
                  <c:v>373</c:v>
                </c:pt>
                <c:pt idx="2">
                  <c:v>-49</c:v>
                </c:pt>
                <c:pt idx="3">
                  <c:v>-415</c:v>
                </c:pt>
                <c:pt idx="4">
                  <c:v>-73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5A-4AF0-A60B-BC2648A0C4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399808"/>
        <c:axId val="39401728"/>
      </c:barChart>
      <c:catAx>
        <c:axId val="393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401728"/>
        <c:crosses val="autoZero"/>
        <c:auto val="1"/>
        <c:lblAlgn val="ctr"/>
        <c:lblOffset val="1000"/>
        <c:noMultiLvlLbl val="0"/>
      </c:catAx>
      <c:valAx>
        <c:axId val="3940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3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47932184152659"/>
          <c:y val="0.16515997209209604"/>
          <c:w val="0.18204298724954462"/>
          <c:h val="0.26735519713261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Evolução mensal dos saldos de movimentação do emprego formal celetista (com ajuste)</a:t>
            </a:r>
            <a:r>
              <a:rPr lang="en-US" sz="1800">
                <a:solidFill>
                  <a:sysClr val="windowText" lastClr="000000"/>
                </a:solidFill>
              </a:rPr>
              <a:t>, Rio Grande, Novembro</a:t>
            </a:r>
            <a:r>
              <a:rPr lang="en-US" sz="1800" baseline="0">
                <a:solidFill>
                  <a:sysClr val="windowText" lastClr="000000"/>
                </a:solidFill>
              </a:rPr>
              <a:t> </a:t>
            </a:r>
            <a:r>
              <a:rPr lang="en-US" sz="1800">
                <a:solidFill>
                  <a:sysClr val="windowText" lastClr="000000"/>
                </a:solidFill>
              </a:rPr>
              <a:t>de 2018 a Novembro</a:t>
            </a:r>
            <a:r>
              <a:rPr lang="en-US" sz="1800" baseline="0">
                <a:solidFill>
                  <a:sysClr val="windowText" lastClr="000000"/>
                </a:solidFill>
              </a:rPr>
              <a:t> d</a:t>
            </a:r>
            <a:r>
              <a:rPr lang="en-US" sz="1800">
                <a:solidFill>
                  <a:sysClr val="windowText" lastClr="000000"/>
                </a:solidFill>
              </a:rPr>
              <a:t>e 2019.</a:t>
            </a:r>
          </a:p>
        </c:rich>
      </c:tx>
      <c:layout>
        <c:manualLayout>
          <c:xMode val="edge"/>
          <c:yMode val="edge"/>
          <c:x val="9.9257420902616578E-2"/>
          <c:y val="3.998400639744102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108378870673946E-2"/>
          <c:y val="0.18574551971326164"/>
          <c:w val="0.91429171220400729"/>
          <c:h val="0.71261899641577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Mensal Total'!$K$5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wo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wo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4D7-4BC0-9A61-1FB11484011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4D7-4BC0-9A61-1FB11484011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wo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4D7-4BC0-9A61-1FB11484011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wo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D4D7-4BC0-9A61-1FB1148401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'Mov. Mensal Total'!$B$6:$B$18</c:f>
              <c:numCache>
                <c:formatCode>mmm\-yy</c:formatCode>
                <c:ptCount val="13"/>
                <c:pt idx="0">
                  <c:v>43405</c:v>
                </c:pt>
                <c:pt idx="1">
                  <c:v>43435</c:v>
                </c:pt>
                <c:pt idx="2">
                  <c:v>43466</c:v>
                </c:pt>
                <c:pt idx="3">
                  <c:v>43497</c:v>
                </c:pt>
                <c:pt idx="4">
                  <c:v>43525</c:v>
                </c:pt>
                <c:pt idx="5">
                  <c:v>43556</c:v>
                </c:pt>
                <c:pt idx="6">
                  <c:v>43586</c:v>
                </c:pt>
                <c:pt idx="7">
                  <c:v>43617</c:v>
                </c:pt>
                <c:pt idx="8">
                  <c:v>43647</c:v>
                </c:pt>
                <c:pt idx="9">
                  <c:v>43678</c:v>
                </c:pt>
                <c:pt idx="10">
                  <c:v>43709</c:v>
                </c:pt>
                <c:pt idx="11">
                  <c:v>43739</c:v>
                </c:pt>
                <c:pt idx="12">
                  <c:v>43770</c:v>
                </c:pt>
              </c:numCache>
            </c:numRef>
          </c:cat>
          <c:val>
            <c:numRef>
              <c:f>'Mov. Mensal Total'!$K$6:$K$18</c:f>
              <c:numCache>
                <c:formatCode>#,##0_ ;[Red]\-#,##0\ </c:formatCode>
                <c:ptCount val="13"/>
                <c:pt idx="0">
                  <c:v>338</c:v>
                </c:pt>
                <c:pt idx="1">
                  <c:v>-77</c:v>
                </c:pt>
                <c:pt idx="2">
                  <c:v>-135</c:v>
                </c:pt>
                <c:pt idx="3">
                  <c:v>-85</c:v>
                </c:pt>
                <c:pt idx="4">
                  <c:v>-120</c:v>
                </c:pt>
                <c:pt idx="5">
                  <c:v>-168</c:v>
                </c:pt>
                <c:pt idx="6">
                  <c:v>-32</c:v>
                </c:pt>
                <c:pt idx="7">
                  <c:v>-121</c:v>
                </c:pt>
                <c:pt idx="8">
                  <c:v>-96</c:v>
                </c:pt>
                <c:pt idx="9">
                  <c:v>-94</c:v>
                </c:pt>
                <c:pt idx="10">
                  <c:v>-64</c:v>
                </c:pt>
                <c:pt idx="11">
                  <c:v>8</c:v>
                </c:pt>
                <c:pt idx="12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8-42D8-8AD3-115AB5607D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4081664"/>
        <c:axId val="104098048"/>
      </c:barChart>
      <c:dateAx>
        <c:axId val="1040816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098048"/>
        <c:crosses val="autoZero"/>
        <c:auto val="1"/>
        <c:lblOffset val="100"/>
        <c:baseTimeUnit val="months"/>
      </c:dateAx>
      <c:valAx>
        <c:axId val="1040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0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cap="none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cap="none" baseline="0" dirty="0" err="1">
                <a:effectLst/>
              </a:rPr>
              <a:t>Evolução</a:t>
            </a:r>
            <a:r>
              <a:rPr lang="en-US" sz="2000" b="1" i="0" u="none" strike="noStrike" cap="none" baseline="0" dirty="0">
                <a:effectLst/>
              </a:rPr>
              <a:t> dos </a:t>
            </a:r>
            <a:r>
              <a:rPr lang="en-US" sz="2000" b="1" i="0" u="none" strike="noStrike" cap="none" baseline="0" dirty="0" err="1">
                <a:effectLst/>
              </a:rPr>
              <a:t>saldos</a:t>
            </a:r>
            <a:r>
              <a:rPr lang="en-US" sz="2000" b="1" i="0" u="none" strike="noStrike" cap="none" baseline="0" dirty="0">
                <a:effectLst/>
              </a:rPr>
              <a:t> de </a:t>
            </a:r>
            <a:r>
              <a:rPr lang="en-US" sz="2000" b="1" i="0" u="none" strike="noStrike" cap="none" baseline="0" dirty="0" err="1">
                <a:effectLst/>
              </a:rPr>
              <a:t>movimentação</a:t>
            </a:r>
            <a:r>
              <a:rPr lang="en-US" sz="2000" b="1" i="0" u="none" strike="noStrike" cap="none" baseline="0" dirty="0">
                <a:effectLst/>
              </a:rPr>
              <a:t> do </a:t>
            </a:r>
            <a:r>
              <a:rPr lang="en-US" sz="2000" b="1" i="0" u="none" strike="noStrike" cap="none" baseline="0" dirty="0" err="1">
                <a:effectLst/>
              </a:rPr>
              <a:t>emprego</a:t>
            </a:r>
            <a:r>
              <a:rPr lang="en-US" sz="2000" b="1" i="0" u="none" strike="noStrike" cap="none" baseline="0" dirty="0">
                <a:effectLst/>
              </a:rPr>
              <a:t> formal </a:t>
            </a:r>
            <a:r>
              <a:rPr lang="en-US" sz="2000" b="1" i="0" u="none" strike="noStrike" cap="none" baseline="0" dirty="0" err="1">
                <a:effectLst/>
              </a:rPr>
              <a:t>celetista</a:t>
            </a:r>
            <a:r>
              <a:rPr lang="en-US" sz="2000" b="1" i="0" u="none" strike="noStrike" cap="none" baseline="0" dirty="0">
                <a:effectLst/>
              </a:rPr>
              <a:t> (</a:t>
            </a:r>
            <a:r>
              <a:rPr lang="en-US" sz="2000" b="1" i="0" u="none" strike="noStrike" cap="none" baseline="0" dirty="0" err="1">
                <a:effectLst/>
              </a:rPr>
              <a:t>sem</a:t>
            </a:r>
            <a:r>
              <a:rPr lang="en-US" sz="2000" b="1" i="0" u="none" strike="noStrike" cap="none" baseline="0" dirty="0">
                <a:effectLst/>
              </a:rPr>
              <a:t> </a:t>
            </a:r>
            <a:r>
              <a:rPr lang="en-US" sz="2000" b="1" i="0" u="none" strike="noStrike" cap="none" baseline="0" dirty="0" err="1">
                <a:effectLst/>
              </a:rPr>
              <a:t>ajuste</a:t>
            </a:r>
            <a:r>
              <a:rPr lang="en-US" sz="2000" b="1" i="0" u="none" strike="noStrike" cap="none" baseline="0" dirty="0">
                <a:effectLst/>
              </a:rPr>
              <a:t>)</a:t>
            </a:r>
            <a:r>
              <a:rPr lang="en-US" sz="2000" b="1" cap="none" baseline="0" dirty="0">
                <a:solidFill>
                  <a:sysClr val="windowText" lastClr="000000"/>
                </a:solidFill>
              </a:rPr>
              <a:t>, Rio Grande, </a:t>
            </a:r>
            <a:r>
              <a:rPr lang="en-US" sz="2000" b="1" cap="none" baseline="0" dirty="0" err="1">
                <a:solidFill>
                  <a:sysClr val="windowText" lastClr="000000"/>
                </a:solidFill>
              </a:rPr>
              <a:t>Novembro</a:t>
            </a:r>
            <a:r>
              <a:rPr lang="en-US" sz="2000" b="1" cap="none" baseline="0" dirty="0">
                <a:solidFill>
                  <a:sysClr val="windowText" lastClr="000000"/>
                </a:solidFill>
              </a:rPr>
              <a:t>, 2010 a 2019.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073679417122042E-2"/>
          <c:y val="0.14367275985663083"/>
          <c:w val="0.91261684881602911"/>
          <c:h val="0.73012311827956988"/>
        </c:manualLayout>
      </c:layout>
      <c:lineChart>
        <c:grouping val="standard"/>
        <c:varyColors val="0"/>
        <c:ser>
          <c:idx val="0"/>
          <c:order val="0"/>
          <c:tx>
            <c:strRef>
              <c:f>'Saldos Anos Ant.'!$C$3</c:f>
              <c:strCache>
                <c:ptCount val="1"/>
                <c:pt idx="0">
                  <c:v>Saldo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'Saldos Anos Ant.'!$B$4:$B$13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'Saldos Anos Ant.'!$C$4:$C$13</c:f>
              <c:numCache>
                <c:formatCode>#,##0_ ;[Red]\-#,##0\ </c:formatCode>
                <c:ptCount val="10"/>
                <c:pt idx="0">
                  <c:v>157</c:v>
                </c:pt>
                <c:pt idx="1">
                  <c:v>522</c:v>
                </c:pt>
                <c:pt idx="2">
                  <c:v>520</c:v>
                </c:pt>
                <c:pt idx="3">
                  <c:v>-1732</c:v>
                </c:pt>
                <c:pt idx="4">
                  <c:v>143</c:v>
                </c:pt>
                <c:pt idx="5">
                  <c:v>186</c:v>
                </c:pt>
                <c:pt idx="6">
                  <c:v>-433</c:v>
                </c:pt>
                <c:pt idx="7">
                  <c:v>-470</c:v>
                </c:pt>
                <c:pt idx="8">
                  <c:v>336</c:v>
                </c:pt>
                <c:pt idx="9">
                  <c:v>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4D-4AFB-8421-03FA203985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050304"/>
        <c:axId val="106052992"/>
      </c:lineChart>
      <c:catAx>
        <c:axId val="1060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052992"/>
        <c:crosses val="autoZero"/>
        <c:auto val="1"/>
        <c:lblAlgn val="ctr"/>
        <c:lblOffset val="100"/>
        <c:noMultiLvlLbl val="0"/>
      </c:catAx>
      <c:valAx>
        <c:axId val="106052992"/>
        <c:scaling>
          <c:orientation val="minMax"/>
        </c:scaling>
        <c:delete val="0"/>
        <c:axPos val="l"/>
        <c:majorGridlines/>
        <c:numFmt formatCode="#,##0_ ;[Red]\-#,##0\ 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05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Acumulado do Ano de 2019.</a:t>
            </a:r>
          </a:p>
        </c:rich>
      </c:tx>
      <c:layout>
        <c:manualLayout>
          <c:xMode val="edge"/>
          <c:yMode val="edge"/>
          <c:x val="0.12203442622950819"/>
          <c:y val="3.24073476702508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'Mov. Novembro'!$G$3:$J$3</c:f>
              <c:strCache>
                <c:ptCount val="1"/>
                <c:pt idx="0">
                  <c:v>ACUMULADO NO ANO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5763-4843-895A-7BC673138DA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2-418F-4C18-B67C-AE09A617550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5763-4843-895A-7BC673138DA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763-4843-895A-7BC673138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Novembro'!$G$4:$I$4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Novembro'!$G$10:$I$10</c:f>
              <c:numCache>
                <c:formatCode>#,##0_ ;[Red]\-#,##0\ </c:formatCode>
                <c:ptCount val="3"/>
                <c:pt idx="0">
                  <c:v>13276</c:v>
                </c:pt>
                <c:pt idx="1">
                  <c:v>13826</c:v>
                </c:pt>
                <c:pt idx="2">
                  <c:v>-550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63-4843-895A-7BC673138D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876864"/>
        <c:axId val="105880960"/>
      </c:barChart>
      <c:catAx>
        <c:axId val="105876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5880960"/>
        <c:crosses val="autoZero"/>
        <c:auto val="1"/>
        <c:lblAlgn val="ctr"/>
        <c:lblOffset val="100"/>
        <c:noMultiLvlLbl val="0"/>
      </c:catAx>
      <c:valAx>
        <c:axId val="10588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87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glow" dir="t">
        <a:rot lat="0" lon="0" rev="4800000"/>
      </a:lightRig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Acumulado em 12 meses.</a:t>
            </a:r>
          </a:p>
        </c:rich>
      </c:tx>
      <c:layout>
        <c:manualLayout>
          <c:xMode val="edge"/>
          <c:yMode val="edge"/>
          <c:x val="0.14285411198600176"/>
          <c:y val="3.2407407407407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471493624772318E-2"/>
          <c:y val="0.18394516129032257"/>
          <c:w val="0.91180537340619305"/>
          <c:h val="0.69915591397849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Novembro'!$K$3:$N$3</c:f>
              <c:strCache>
                <c:ptCount val="1"/>
                <c:pt idx="0">
                  <c:v>PERÍODO DE DOZE MESES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A0F0-475A-B377-F40F690A215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2-7A71-4F76-A548-447E04A70E6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A0F0-475A-B377-F40F690A21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Novembro'!$C$14:$E$14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Novembro'!$K$10:$M$10</c:f>
              <c:numCache>
                <c:formatCode>#,##0_ ;[Red]\-#,##0\ </c:formatCode>
                <c:ptCount val="3"/>
                <c:pt idx="0">
                  <c:v>14529</c:v>
                </c:pt>
                <c:pt idx="1">
                  <c:v>15156</c:v>
                </c:pt>
                <c:pt idx="2">
                  <c:v>-627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F0-475A-B377-F40F690A2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942400"/>
        <c:axId val="105962880"/>
      </c:barChart>
      <c:catAx>
        <c:axId val="105942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5962880"/>
        <c:crosses val="autoZero"/>
        <c:auto val="1"/>
        <c:lblAlgn val="ctr"/>
        <c:lblOffset val="100"/>
        <c:noMultiLvlLbl val="0"/>
      </c:catAx>
      <c:valAx>
        <c:axId val="10596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9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>
              <a:defRPr sz="2000"/>
            </a:pPr>
            <a:r>
              <a:rPr lang="en-US" sz="2000"/>
              <a:t>Evolução mensal do estoque total de empregos formais celetistas (com ajuste), Rio Grande, Novembro de 2018 a Novembro de 2019.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393715846994548E-2"/>
          <c:y val="0.17208870967741935"/>
          <c:w val="0.91992795992714027"/>
          <c:h val="0.69432060931899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Mensal Total'!$L$4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 w="127000" h="63500"/>
            </a:sp3d>
          </c:spPr>
          <c:invertIfNegative val="0"/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2000" b="1"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'Mov. Mensal Total'!$B$6:$B$18</c:f>
              <c:numCache>
                <c:formatCode>mmm\-yy</c:formatCode>
                <c:ptCount val="13"/>
                <c:pt idx="0">
                  <c:v>43405</c:v>
                </c:pt>
                <c:pt idx="1">
                  <c:v>43435</c:v>
                </c:pt>
                <c:pt idx="2">
                  <c:v>43466</c:v>
                </c:pt>
                <c:pt idx="3">
                  <c:v>43497</c:v>
                </c:pt>
                <c:pt idx="4">
                  <c:v>43525</c:v>
                </c:pt>
                <c:pt idx="5">
                  <c:v>43556</c:v>
                </c:pt>
                <c:pt idx="6">
                  <c:v>43586</c:v>
                </c:pt>
                <c:pt idx="7">
                  <c:v>43617</c:v>
                </c:pt>
                <c:pt idx="8">
                  <c:v>43647</c:v>
                </c:pt>
                <c:pt idx="9">
                  <c:v>43678</c:v>
                </c:pt>
                <c:pt idx="10">
                  <c:v>43709</c:v>
                </c:pt>
                <c:pt idx="11">
                  <c:v>43739</c:v>
                </c:pt>
                <c:pt idx="12">
                  <c:v>43770</c:v>
                </c:pt>
              </c:numCache>
            </c:numRef>
          </c:cat>
          <c:val>
            <c:numRef>
              <c:f>'Mov. Mensal Total'!$L$6:$L$18</c:f>
              <c:numCache>
                <c:formatCode>#,##0_ ;[Red]\-#,##0\ </c:formatCode>
                <c:ptCount val="13"/>
                <c:pt idx="0">
                  <c:v>38721</c:v>
                </c:pt>
                <c:pt idx="1">
                  <c:v>38644</c:v>
                </c:pt>
                <c:pt idx="2">
                  <c:v>38509</c:v>
                </c:pt>
                <c:pt idx="3">
                  <c:v>38424</c:v>
                </c:pt>
                <c:pt idx="4">
                  <c:v>38304</c:v>
                </c:pt>
                <c:pt idx="5">
                  <c:v>38136</c:v>
                </c:pt>
                <c:pt idx="6">
                  <c:v>38104</c:v>
                </c:pt>
                <c:pt idx="7">
                  <c:v>37983</c:v>
                </c:pt>
                <c:pt idx="8">
                  <c:v>37887</c:v>
                </c:pt>
                <c:pt idx="9">
                  <c:v>37793</c:v>
                </c:pt>
                <c:pt idx="10">
                  <c:v>37729</c:v>
                </c:pt>
                <c:pt idx="11">
                  <c:v>37737</c:v>
                </c:pt>
                <c:pt idx="12">
                  <c:v>38094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D-443E-98B6-0048DEE065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06342656"/>
        <c:axId val="106345600"/>
      </c:barChart>
      <c:dateAx>
        <c:axId val="1063426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106345600"/>
        <c:crosses val="autoZero"/>
        <c:auto val="1"/>
        <c:lblOffset val="100"/>
        <c:baseTimeUnit val="months"/>
      </c:dateAx>
      <c:valAx>
        <c:axId val="10634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10634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glow" dir="t">
        <a:rot lat="0" lon="0" rev="4800000"/>
      </a:lightRig>
    </a:scene3d>
    <a:sp3d prstMaterial="matte">
      <a:bevelT w="127000" h="63500"/>
    </a:sp3d>
  </c:spPr>
  <c:txPr>
    <a:bodyPr/>
    <a:lstStyle/>
    <a:p>
      <a:pPr>
        <a:defRPr sz="11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Grande,Novembro 2019.</a:t>
            </a:r>
          </a:p>
        </c:rich>
      </c:tx>
      <c:layout>
        <c:manualLayout>
          <c:xMode val="edge"/>
          <c:yMode val="edge"/>
          <c:x val="0.11024158510889859"/>
          <c:y val="1.6304955168418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6976643742317046"/>
          <c:w val="0.91582830496703349"/>
          <c:h val="0.6326832563651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Novembro'!$C$4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glow" dir="t">
                  <a:rot lat="0" lon="0" rev="4800000"/>
                </a:lightRig>
              </a:scene3d>
              <a:sp3d prstMaterial="matte">
                <a:bevelT/>
              </a:sp3d>
            </c:spPr>
            <c:extLst>
              <c:ext xmlns:c16="http://schemas.microsoft.com/office/drawing/2014/chart" uri="{C3380CC4-5D6E-409C-BE32-E72D297353CC}">
                <c16:uniqueId val="{00000000-959F-4812-B237-96130362BF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Novembro'!$C$5:$C$9</c:f>
              <c:numCache>
                <c:formatCode>#,##0_ ;[Red]\-#,##0\ </c:formatCode>
                <c:ptCount val="5"/>
                <c:pt idx="0">
                  <c:v>210</c:v>
                </c:pt>
                <c:pt idx="1">
                  <c:v>213</c:v>
                </c:pt>
                <c:pt idx="2">
                  <c:v>526</c:v>
                </c:pt>
                <c:pt idx="3">
                  <c:v>500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8-4293-ADFB-B7118E993224}"/>
            </c:ext>
          </c:extLst>
        </c:ser>
        <c:ser>
          <c:idx val="1"/>
          <c:order val="1"/>
          <c:tx>
            <c:strRef>
              <c:f>'Mov. Novembro'!$D$4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Novembro'!$D$5:$D$9</c:f>
              <c:numCache>
                <c:formatCode>#,##0_ ;[Red]\-#,##0\ </c:formatCode>
                <c:ptCount val="5"/>
                <c:pt idx="0">
                  <c:v>275</c:v>
                </c:pt>
                <c:pt idx="1">
                  <c:v>117</c:v>
                </c:pt>
                <c:pt idx="2">
                  <c:v>264</c:v>
                </c:pt>
                <c:pt idx="3">
                  <c:v>427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8-4293-ADFB-B7118E993224}"/>
            </c:ext>
          </c:extLst>
        </c:ser>
        <c:ser>
          <c:idx val="2"/>
          <c:order val="2"/>
          <c:tx>
            <c:strRef>
              <c:f>'Mov. Novembro'!$E$4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balanced" dir="t"/>
            </a:scene3d>
            <a:sp3d prstMaterial="matt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Novembro'!$B$5:$B$9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Novembro'!$E$5:$E$9</c:f>
              <c:numCache>
                <c:formatCode>#,##0_ ;[Red]\-#,##0\ </c:formatCode>
                <c:ptCount val="5"/>
                <c:pt idx="0">
                  <c:v>-65</c:v>
                </c:pt>
                <c:pt idx="1">
                  <c:v>96</c:v>
                </c:pt>
                <c:pt idx="2">
                  <c:v>262</c:v>
                </c:pt>
                <c:pt idx="3">
                  <c:v>73</c:v>
                </c:pt>
                <c:pt idx="4">
                  <c:v>-9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E8-4293-ADFB-B7118E9932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763008"/>
        <c:axId val="106764544"/>
      </c:barChart>
      <c:catAx>
        <c:axId val="10676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764544"/>
        <c:crosses val="autoZero"/>
        <c:auto val="1"/>
        <c:lblAlgn val="ctr"/>
        <c:lblOffset val="1000"/>
        <c:noMultiLvlLbl val="0"/>
      </c:catAx>
      <c:valAx>
        <c:axId val="10676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76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43181979402455"/>
          <c:y val="0.12986598733981783"/>
          <c:w val="0.19428770491803279"/>
          <c:h val="0.2539628569156128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/>
            </a:pPr>
            <a:r>
              <a:rPr lang="pt-BR" sz="2000" b="1" i="0" baseline="0">
                <a:effectLst/>
              </a:rPr>
              <a:t>Saldos mais elevados (positivos e negativos) de movimentação do emprego formal celetista segundo os subsetores da atividade econômica, Rio Grande, Novembro de 2019.</a:t>
            </a:r>
            <a:endParaRPr lang="pt-BR" sz="2000">
              <a:effectLst/>
            </a:endParaRPr>
          </a:p>
        </c:rich>
      </c:tx>
      <c:layout>
        <c:manualLayout>
          <c:xMode val="edge"/>
          <c:yMode val="edge"/>
          <c:x val="0.11615755919854283"/>
          <c:y val="1.936720430107526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843-4FB3-A609-78EC632A0CE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843-4FB3-A609-78EC632A0CE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843-4FB3-A609-78EC632A0C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('Subsetor IBGE'!$B$19,'Subsetor IBGE'!$B$22,'Subsetor IBGE'!$B$16,'Subsetor IBGE'!$B$25,'Subsetor IBGE'!$B$13)</c:f>
              <c:strCache>
                <c:ptCount val="5"/>
                <c:pt idx="0">
                  <c:v>Comércio varejista</c:v>
                </c:pt>
                <c:pt idx="1">
                  <c:v>Com. e adm. de imóveis, valores mobiliários, serv. técnico...</c:v>
                </c:pt>
                <c:pt idx="2">
                  <c:v>Indústria de produtos alimentícios, bebidas e álcool etílico</c:v>
                </c:pt>
                <c:pt idx="3">
                  <c:v>Serviços médicos, odontológicos e veterinários</c:v>
                </c:pt>
                <c:pt idx="4">
                  <c:v>Ind. química de produtos farmacêuticos, veterinários, perfumaria</c:v>
                </c:pt>
              </c:strCache>
            </c:strRef>
          </c:cat>
          <c:val>
            <c:numRef>
              <c:f>('Subsetor IBGE'!$E$19,'Subsetor IBGE'!$E$22,'Subsetor IBGE'!$E$16,'Subsetor IBGE'!$E$25,'Subsetor IBGE'!$E$13)</c:f>
              <c:numCache>
                <c:formatCode>#,##0_ ;[Red]\-#,##0\ </c:formatCode>
                <c:ptCount val="5"/>
                <c:pt idx="0">
                  <c:v>276</c:v>
                </c:pt>
                <c:pt idx="1">
                  <c:v>106</c:v>
                </c:pt>
                <c:pt idx="2">
                  <c:v>67</c:v>
                </c:pt>
                <c:pt idx="3">
                  <c:v>-44</c:v>
                </c:pt>
                <c:pt idx="4">
                  <c:v>-122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43-4FB3-A609-78EC632A0C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099264"/>
        <c:axId val="107103360"/>
      </c:barChart>
      <c:catAx>
        <c:axId val="10709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pt-BR"/>
          </a:p>
        </c:txPr>
        <c:crossAx val="107103360"/>
        <c:crosses val="autoZero"/>
        <c:auto val="1"/>
        <c:lblAlgn val="ctr"/>
        <c:lblOffset val="100"/>
        <c:noMultiLvlLbl val="0"/>
      </c:catAx>
      <c:valAx>
        <c:axId val="107103360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0709926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 algn="ctr">
              <a:defRPr sz="2000"/>
            </a:pPr>
            <a:r>
              <a:rPr lang="en-US" sz="2000" dirty="0" err="1"/>
              <a:t>Estoque</a:t>
            </a:r>
            <a:r>
              <a:rPr lang="en-US" sz="2000" dirty="0"/>
              <a:t> e </a:t>
            </a:r>
            <a:r>
              <a:rPr lang="en-US" sz="2000" dirty="0" err="1"/>
              <a:t>participação</a:t>
            </a:r>
            <a:r>
              <a:rPr lang="en-US" sz="2000" dirty="0"/>
              <a:t> (%) no </a:t>
            </a:r>
            <a:r>
              <a:rPr lang="en-US" sz="2000" dirty="0" err="1"/>
              <a:t>emprego</a:t>
            </a:r>
            <a:r>
              <a:rPr lang="en-US" sz="2000" dirty="0"/>
              <a:t> formal </a:t>
            </a:r>
            <a:r>
              <a:rPr lang="en-US" sz="2000" dirty="0" err="1"/>
              <a:t>celetista</a:t>
            </a:r>
            <a:r>
              <a:rPr lang="en-US" sz="2000" dirty="0"/>
              <a:t> </a:t>
            </a:r>
            <a:r>
              <a:rPr lang="en-US" sz="2000" dirty="0" err="1"/>
              <a:t>segundo</a:t>
            </a:r>
            <a:r>
              <a:rPr lang="en-US" sz="2000" dirty="0"/>
              <a:t> o </a:t>
            </a:r>
            <a:r>
              <a:rPr lang="en-US" sz="2000" dirty="0" err="1"/>
              <a:t>setor</a:t>
            </a:r>
            <a:r>
              <a:rPr lang="en-US" sz="2000" dirty="0"/>
              <a:t> da </a:t>
            </a:r>
            <a:r>
              <a:rPr lang="en-US" sz="2000" dirty="0" err="1"/>
              <a:t>atividade</a:t>
            </a:r>
            <a:r>
              <a:rPr lang="en-US" sz="2000" dirty="0"/>
              <a:t> </a:t>
            </a:r>
            <a:r>
              <a:rPr lang="en-US" sz="2000" dirty="0" err="1"/>
              <a:t>econômica</a:t>
            </a:r>
            <a:r>
              <a:rPr lang="en-US" sz="2000" dirty="0"/>
              <a:t>, Rio Grande, </a:t>
            </a:r>
            <a:r>
              <a:rPr lang="en-US" sz="2000" dirty="0" err="1"/>
              <a:t>Novembro</a:t>
            </a:r>
            <a:r>
              <a:rPr lang="en-US" sz="2000" baseline="0" dirty="0"/>
              <a:t> 2019</a:t>
            </a:r>
            <a:r>
              <a:rPr lang="en-US" sz="2000" dirty="0"/>
              <a:t>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103880792757936"/>
          <c:y val="0.25840904502321826"/>
          <c:w val="0.42462511470154368"/>
          <c:h val="0.69840109936630135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3-4DCF-A041-BDF6C69EFF5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3-4DCF-A041-BDF6C69EFF5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3-4DCF-A041-BDF6C69EFF54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46C-44D6-ABFE-9FE4BB31051D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46C-44D6-ABFE-9FE4BB3105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'Part. Setorial'!$B$4:$B$8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'Part. Setorial'!$C$4:$C$8</c:f>
              <c:numCache>
                <c:formatCode>#,##0</c:formatCode>
                <c:ptCount val="5"/>
                <c:pt idx="0">
                  <c:v>7097</c:v>
                </c:pt>
                <c:pt idx="1">
                  <c:v>2368</c:v>
                </c:pt>
                <c:pt idx="2">
                  <c:v>9354</c:v>
                </c:pt>
                <c:pt idx="3">
                  <c:v>18222</c:v>
                </c:pt>
                <c:pt idx="4">
                  <c:v>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FC-4BFE-AC08-7FD37AEF3A3E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'Part. Setorial'!$B$4:$B$8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'Part. Setorial'!$D$4:$D$8</c:f>
              <c:numCache>
                <c:formatCode>0.0%</c:formatCode>
                <c:ptCount val="5"/>
                <c:pt idx="0">
                  <c:v>0.18630719554773842</c:v>
                </c:pt>
                <c:pt idx="1">
                  <c:v>6.2163652114561728E-2</c:v>
                </c:pt>
                <c:pt idx="2">
                  <c:v>0.24555692646943009</c:v>
                </c:pt>
                <c:pt idx="3">
                  <c:v>0.47835560339169925</c:v>
                </c:pt>
                <c:pt idx="4">
                  <c:v>2.7616622476570499E-2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FC-4BFE-AC08-7FD37AEF3A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346192353097701"/>
          <c:y val="0.27238600106682664"/>
          <c:w val="0.28024610884787787"/>
          <c:h val="0.47388454624611043"/>
        </c:manualLayout>
      </c:layout>
      <c:overlay val="0"/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549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31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31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08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7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65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6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64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06/01/2020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62808"/>
            <a:ext cx="10315854" cy="3105222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11</a:t>
            </a:r>
            <a:br>
              <a:rPr lang="pt-BR" sz="5400" dirty="0"/>
            </a:br>
            <a:r>
              <a:rPr lang="pt-BR" sz="5400" dirty="0"/>
              <a:t>novembro DE 2019</a:t>
            </a:r>
            <a:br>
              <a:rPr lang="pt-BR" sz="3600" dirty="0"/>
            </a:br>
            <a:r>
              <a:rPr lang="pt-BR" sz="4400" dirty="0"/>
              <a:t>A conjuntura do emprego em Rio </a:t>
            </a:r>
            <a:r>
              <a:rPr lang="pt-BR" sz="4400" dirty="0" err="1"/>
              <a:t>Grande-RS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Dezembro de 2019.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01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Estatístico.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BC070F5-0C0E-4BE0-BA11-A7D44CCDA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914433"/>
              </p:ext>
            </p:extLst>
          </p:nvPr>
        </p:nvGraphicFramePr>
        <p:xfrm>
          <a:off x="654424" y="638999"/>
          <a:ext cx="1085221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" y="125506"/>
            <a:ext cx="11879033" cy="993079"/>
          </a:xfrm>
        </p:spPr>
        <p:txBody>
          <a:bodyPr>
            <a:noAutofit/>
          </a:bodyPr>
          <a:lstStyle/>
          <a:p>
            <a:r>
              <a:rPr lang="pt-BR" sz="4800" dirty="0"/>
              <a:t>A conjuntura setorial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35" y="1246094"/>
            <a:ext cx="11879033" cy="5486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500" dirty="0"/>
              <a:t>	O desempenho positivo (+357 vínculos) do mercado formal de trabalho de Rio Grande, em novembro, foi puxado principalmente pelo comércio (+262 vínculos). A construção civil (+96 vínculos) e os serviços (+73 vínculos) também apresentaram saldos positivos. A indústria (-65 vínculos) e a agropecuária (-9 vínculos) foram os setores que registraram saldos negativos.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500" dirty="0"/>
              <a:t>	Em termos de subsetores da atividade econômica (IBGE), conforme as 25 categorias existentes, constata-se que o subsetor do comércio varejista apresentou o saldo positivo mais elevado (+276 vínculos), seguido dos subsetores de comércio e administração de imóveis, valores mobiliários e serviços técnicos (+106 vínculos) e da indústria de produtos alimentícios, bebidas e álcool etílico (+67 vínculos). O subsetor da indústria química registrou o desempenho negativo mais elevado (-122 vínculos), seguido do setor de serviços médicos, odontológicos e veterinários (-44 vínculos).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17CD54E-63A8-4D77-A15F-4D0C929FEF2E}"/>
              </a:ext>
            </a:extLst>
          </p:cNvPr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42B46B7-E132-45FB-8DE4-E76E6E4E08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561030"/>
              </p:ext>
            </p:extLst>
          </p:nvPr>
        </p:nvGraphicFramePr>
        <p:xfrm>
          <a:off x="606000" y="638998"/>
          <a:ext cx="10980000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17CD54E-63A8-4D77-A15F-4D0C929FEF2E}"/>
              </a:ext>
            </a:extLst>
          </p:cNvPr>
          <p:cNvSpPr txBox="1"/>
          <p:nvPr/>
        </p:nvSpPr>
        <p:spPr>
          <a:xfrm>
            <a:off x="4249614" y="6219000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7860"/>
              </p:ext>
            </p:extLst>
          </p:nvPr>
        </p:nvGraphicFramePr>
        <p:xfrm>
          <a:off x="606000" y="639000"/>
          <a:ext cx="109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943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/>
          <p:cNvSpPr txBox="1"/>
          <p:nvPr/>
        </p:nvSpPr>
        <p:spPr>
          <a:xfrm>
            <a:off x="4249614" y="623374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Estabelecimento.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CF07D56-0E1F-466B-825C-E4F49844C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581977"/>
              </p:ext>
            </p:extLst>
          </p:nvPr>
        </p:nvGraphicFramePr>
        <p:xfrm>
          <a:off x="654424" y="645459"/>
          <a:ext cx="10883152" cy="5573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5920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67" y="125507"/>
            <a:ext cx="11771020" cy="1299882"/>
          </a:xfrm>
        </p:spPr>
        <p:txBody>
          <a:bodyPr>
            <a:noAutofit/>
          </a:bodyPr>
          <a:lstStyle/>
          <a:p>
            <a:r>
              <a:rPr lang="pt-BR" sz="4800" dirty="0"/>
              <a:t>A conjuntura setorial do emprego No acumulado do ano e no período de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67" y="1524000"/>
            <a:ext cx="11771020" cy="52084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800" dirty="0"/>
              <a:t>	No acumulado do ano, o desempenho negativo (-550 vínculos) do mercado de trabalho local foi puxado, sobretudo, pelo setor de serviços (-412 vínculos). A indústria (-189 vínculos), o comércio (-186 vínculos) e a agropecuária (-40 vínculos) também apresentaram saldos negativos. A construção civil (+277 vínculos) foi o único setor a registrar saldo positivo.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800" dirty="0"/>
              <a:t>	No período de doze meses, o desempenho negativo (-627 vínculos) do mercado de trabalho foi puxado principalmente pela indústria (-463 vínculos) e pelos serviços (-415 vínculos). A agropecuária (-73 vínculos) e o comércio (-49 vínculos) também apresentaram saldos negativos. A construção civil foi o único setor que registrou saldo positivo, de +373 vínculos.</a:t>
            </a:r>
          </a:p>
        </p:txBody>
      </p:sp>
    </p:spTree>
    <p:extLst>
      <p:ext uri="{BB962C8B-B14F-4D97-AF65-F5344CB8AC3E}">
        <p14:creationId xmlns:p14="http://schemas.microsoft.com/office/powerpoint/2010/main" val="2366986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00600C-9F27-4C1F-A884-E6CCA61333CD}"/>
              </a:ext>
            </a:extLst>
          </p:cNvPr>
          <p:cNvSpPr txBox="1"/>
          <p:nvPr/>
        </p:nvSpPr>
        <p:spPr>
          <a:xfrm>
            <a:off x="4208555" y="6301236"/>
            <a:ext cx="377489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/>
              <a:t>Fonte: Evolução do Emprego do CAGED.</a:t>
            </a:r>
            <a:endParaRPr lang="pt-BR" sz="11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158548A-8CF7-4C3D-A873-ECD21C9B8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194492"/>
              </p:ext>
            </p:extLst>
          </p:nvPr>
        </p:nvGraphicFramePr>
        <p:xfrm>
          <a:off x="605999" y="638999"/>
          <a:ext cx="10980000" cy="566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88825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00600C-9F27-4C1F-A884-E6CCA61333CD}"/>
              </a:ext>
            </a:extLst>
          </p:cNvPr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23B222E-F0D7-4C8F-B135-A9C8B74E7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19468"/>
              </p:ext>
            </p:extLst>
          </p:nvPr>
        </p:nvGraphicFramePr>
        <p:xfrm>
          <a:off x="606000" y="639000"/>
          <a:ext cx="10980000" cy="563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2133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642369"/>
            <a:ext cx="11416683" cy="47467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CADASTRO GERAL DE EMPREGADOS E DESEMPREGADOS (CAGED) referem-se apenas às movimentações (admissões e desligamentos) dos empregos formais celetistas registrados, declarados pelos estabelecimentos à Secretaria do Trabalho do Ministério da  Economia,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Dados coletados em 22/12/2019.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b="1" dirty="0"/>
              <a:t>OBSERVATÓRIO SOCIAL DO TRABALHO (IFISP/UFPEL)</a:t>
            </a:r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dirty="0"/>
              <a:t>Prof. Francisco E. </a:t>
            </a:r>
            <a:r>
              <a:rPr lang="pt-BR" sz="2300" dirty="0" err="1"/>
              <a:t>Beckenkamp</a:t>
            </a:r>
            <a:r>
              <a:rPr lang="pt-BR" sz="2300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Bolsistas:</a:t>
            </a:r>
          </a:p>
          <a:p>
            <a:pPr marL="0" indent="0">
              <a:buNone/>
            </a:pPr>
            <a:r>
              <a:rPr lang="pt-BR" sz="2300" dirty="0"/>
              <a:t>Rafaella </a:t>
            </a:r>
            <a:r>
              <a:rPr lang="pt-BR" sz="2300" dirty="0" err="1"/>
              <a:t>Egues</a:t>
            </a:r>
            <a:r>
              <a:rPr lang="pt-BR" sz="2300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  <a:p>
            <a:pPr marL="0" indent="0">
              <a:buNone/>
            </a:pPr>
            <a:r>
              <a:rPr lang="pt-BR" dirty="0"/>
              <a:t>Acordo de cooperação e apoio: Ministério do Trabalho (</a:t>
            </a:r>
            <a:r>
              <a:rPr lang="pt-BR" dirty="0" err="1"/>
              <a:t>MTb</a:t>
            </a:r>
            <a:r>
              <a:rPr lang="pt-BR" dirty="0"/>
              <a:t>)/Observatório Nacional do Mercado de Trabalho	</a:t>
            </a:r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869" y="241179"/>
            <a:ext cx="10515689" cy="1175550"/>
          </a:xfrm>
        </p:spPr>
        <p:txBody>
          <a:bodyPr>
            <a:noAutofit/>
          </a:bodyPr>
          <a:lstStyle/>
          <a:p>
            <a:r>
              <a:rPr lang="pt-BR" dirty="0"/>
              <a:t>A conjuntura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69" y="1416729"/>
            <a:ext cx="11398928" cy="54412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dirty="0"/>
              <a:t>	Segundo o Cadastro Geral de Empregados e Desempregados (CAGED) da Secretaria do Trabalho do Ministério da  Economia, no mês de novembro de 2019 ocorreram, em Rio Grande, 1.488 admissões e 1.131 desligamentos, resultando em um saldo de 357 vínculos formais de emprego celetista. Com isso, a taxa de variação do emprego formal foi de +0,95%, com o estoque passando de 37.737 vínculos, em outubro de 2019, para 38.094 em novembro de 2019. O saldo do mês de novembro de 2019 foi superior aos saldos de outubro de 2019 (+8 vínculos) e de novembro do ano anterior (+338 vínculos).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239697"/>
            <a:ext cx="11487705" cy="1038687"/>
          </a:xfrm>
        </p:spPr>
        <p:txBody>
          <a:bodyPr/>
          <a:lstStyle/>
          <a:p>
            <a:pPr algn="ctr"/>
            <a:r>
              <a:rPr lang="pt-BR" dirty="0"/>
              <a:t>anexo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7042"/>
              </p:ext>
            </p:extLst>
          </p:nvPr>
        </p:nvGraphicFramePr>
        <p:xfrm>
          <a:off x="209266" y="4864900"/>
          <a:ext cx="11835588" cy="1062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1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8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50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FONTE: MTE-CADASTRO GERAL DE EMPREGADOS E DESEMPREGADOS, LEI 4.923/65.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 A variação mensal do emprego toma como referência o estoque do mês anterior.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5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** Resultados acrescidos dos ajustes; a variação relativa toma como referência os estoques do mês atual e do mês de dezembro do ano t-1, ambos com ajustes.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5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*** Resultados acrescidos dos ajustes; a variação relativa toma como referência os estoques do  mês atual e do mesmo mês do ano anterior, ambos com ajustes.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10102"/>
              </p:ext>
            </p:extLst>
          </p:nvPr>
        </p:nvGraphicFramePr>
        <p:xfrm>
          <a:off x="189191" y="1161117"/>
          <a:ext cx="11839898" cy="3703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09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7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68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68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60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820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55060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Movimentação setorial do emprego formal celetista, admitidos, desligados e saldo, Rio </a:t>
                      </a:r>
                      <a:r>
                        <a:rPr lang="pt-BR" sz="1600" b="1" u="none" strike="noStrike" dirty="0" err="1">
                          <a:effectLst/>
                        </a:rPr>
                        <a:t>Grande-RS</a:t>
                      </a:r>
                      <a:r>
                        <a:rPr lang="pt-BR" sz="1600" b="1" u="none" strike="noStrike" dirty="0">
                          <a:effectLst/>
                        </a:rPr>
                        <a:t>, Novembro 2019, Acumulado do Ano e Período de Doze Meses.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IBGE Setor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NOVEMBRO*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ACUMULADO NO ANO **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PERÍODO DE DOZE MESES ***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3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Desligados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Desligados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Desligados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Saldo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Extrat. mineral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-2,08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Indúst. de transf.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210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-0,93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2.351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2.529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-178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-2,60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2.443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2.892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-6,31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Serv. Ind. de Util.Pública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-0,27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-4,37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-5,10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Construção Civil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4,24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1.621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1.344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277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13,22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1.834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1.461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18,65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Comércio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526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264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262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2,88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3.640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3.826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-186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-1,95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4.119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4.168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-0,52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Servicos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427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0,41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5.178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5.590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-412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-2,24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5.621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6.036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-415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-2,26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Admin. Pública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Agropecuária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-0,85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466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506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-40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-3,66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565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-6,48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1.488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1.131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357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0,95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13.276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13.826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-550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-1,42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14.529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15.156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-627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-1,62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B36081D-E5AA-4473-87AE-27979E2F9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419734"/>
              </p:ext>
            </p:extLst>
          </p:nvPr>
        </p:nvGraphicFramePr>
        <p:xfrm>
          <a:off x="645459" y="638998"/>
          <a:ext cx="10940540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867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DeTexto 9"/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Estatístico.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8CD0BD1-3B9F-4AD4-B37F-3288A7E1A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21873"/>
              </p:ext>
            </p:extLst>
          </p:nvPr>
        </p:nvGraphicFramePr>
        <p:xfrm>
          <a:off x="605999" y="638998"/>
          <a:ext cx="10980000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153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DeTexto 9"/>
          <p:cNvSpPr txBox="1"/>
          <p:nvPr/>
        </p:nvSpPr>
        <p:spPr>
          <a:xfrm>
            <a:off x="3648519" y="6230928"/>
            <a:ext cx="4431323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dirty="0"/>
              <a:t>Fonte: CAGED Estatístico.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17A50CD-EC6C-4D85-AACD-DAC490E4AE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753039"/>
              </p:ext>
            </p:extLst>
          </p:nvPr>
        </p:nvGraphicFramePr>
        <p:xfrm>
          <a:off x="681317" y="638999"/>
          <a:ext cx="10847295" cy="559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820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" y="267940"/>
            <a:ext cx="11806518" cy="1094695"/>
          </a:xfrm>
        </p:spPr>
        <p:txBody>
          <a:bodyPr>
            <a:noAutofit/>
          </a:bodyPr>
          <a:lstStyle/>
          <a:p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29" y="1548056"/>
            <a:ext cx="11806518" cy="50420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	No acumulado do ano, ocorreram, em Rio Grande, 13.276 admissões e 13.826 desligamentos em Rio Grande, o que resultou em um saldo de -550 vínculos formais de emprego celetista. Nesse período, o estoque passou de 38.644 vínculos, em dezembro de 2018, para 38.094, em novembro de 2019, o que corresponde a uma taxa de variação de -1,42%. Esse desempenho é muito inferior àquele observado no mesmo período do ano passado, quando o saldo foi de +1.835 vínculos (+4,45%).</a:t>
            </a:r>
          </a:p>
        </p:txBody>
      </p:sp>
    </p:spTree>
    <p:extLst>
      <p:ext uri="{BB962C8B-B14F-4D97-AF65-F5344CB8AC3E}">
        <p14:creationId xmlns:p14="http://schemas.microsoft.com/office/powerpoint/2010/main" val="408735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926462A-1EAF-440E-B66E-DD1FC4221EB3}"/>
              </a:ext>
            </a:extLst>
          </p:cNvPr>
          <p:cNvSpPr txBox="1"/>
          <p:nvPr/>
        </p:nvSpPr>
        <p:spPr>
          <a:xfrm>
            <a:off x="4406734" y="62304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E8E48C3-2705-40CD-9735-4F34BF134D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905177"/>
              </p:ext>
            </p:extLst>
          </p:nvPr>
        </p:nvGraphicFramePr>
        <p:xfrm>
          <a:off x="605999" y="627529"/>
          <a:ext cx="10980000" cy="560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62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57176"/>
            <a:ext cx="11851340" cy="1154374"/>
          </a:xfrm>
        </p:spPr>
        <p:txBody>
          <a:bodyPr>
            <a:normAutofit/>
          </a:bodyPr>
          <a:lstStyle/>
          <a:p>
            <a:r>
              <a:rPr lang="pt-BR" sz="4400" dirty="0"/>
              <a:t>A conjuntura do emprego no período de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4" y="1515035"/>
            <a:ext cx="11851341" cy="52264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200" dirty="0"/>
              <a:t>No período de doze meses, ocorreram, em Rio Grande, 14.529 admissões e 15.156 desligamentos, o que resultou em um saldo de -627 vínculos formais de emprego celetista. Nesse período, o estoque passou de 38.721 vínculos formais de emprego, em novembro de 2018, para 38.094 em novembro de 2019, o que corresponde a uma taxa de variação de              -1,62%.</a:t>
            </a:r>
          </a:p>
        </p:txBody>
      </p:sp>
    </p:spTree>
    <p:extLst>
      <p:ext uri="{BB962C8B-B14F-4D97-AF65-F5344CB8AC3E}">
        <p14:creationId xmlns:p14="http://schemas.microsoft.com/office/powerpoint/2010/main" val="290749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926462A-1EAF-440E-B66E-DD1FC4221EB3}"/>
              </a:ext>
            </a:extLst>
          </p:cNvPr>
          <p:cNvSpPr txBox="1"/>
          <p:nvPr/>
        </p:nvSpPr>
        <p:spPr>
          <a:xfrm>
            <a:off x="4605607" y="627814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04FE19E-D19D-4311-B7D4-675BFFCAC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835205"/>
              </p:ext>
            </p:extLst>
          </p:nvPr>
        </p:nvGraphicFramePr>
        <p:xfrm>
          <a:off x="606000" y="638999"/>
          <a:ext cx="10980000" cy="563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347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1495</Words>
  <Application>Microsoft Office PowerPoint</Application>
  <PresentationFormat>Widescreen</PresentationFormat>
  <Paragraphs>230</Paragraphs>
  <Slides>20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SansSerif</vt:lpstr>
      <vt:lpstr>Wingdings</vt:lpstr>
      <vt:lpstr>Tipo de Madeira</vt:lpstr>
      <vt:lpstr>Boletim Informativo nº 11 novembro DE 2019 A conjuntura do emprego em Rio Grande-RS</vt:lpstr>
      <vt:lpstr>A conjuntura do emprego em novembro</vt:lpstr>
      <vt:lpstr>Apresentação do PowerPoint</vt:lpstr>
      <vt:lpstr>Apresentação do PowerPoint</vt:lpstr>
      <vt:lpstr>Apresentação do PowerPoint</vt:lpstr>
      <vt:lpstr>A conjuntura do emprego no acumulado do ano</vt:lpstr>
      <vt:lpstr>Apresentação do PowerPoint</vt:lpstr>
      <vt:lpstr>A conjuntura do emprego no período de doze meses</vt:lpstr>
      <vt:lpstr>Apresentação do PowerPoint</vt:lpstr>
      <vt:lpstr>Apresentação do PowerPoint</vt:lpstr>
      <vt:lpstr>A conjuntura setorial do emprego em novembro</vt:lpstr>
      <vt:lpstr>Apresentação do PowerPoint</vt:lpstr>
      <vt:lpstr>Apresentação do PowerPoint</vt:lpstr>
      <vt:lpstr>Apresentação do PowerPoint</vt:lpstr>
      <vt:lpstr>A conjuntura setorial do emprego No acumulado do ano e no período de doze meses</vt:lpstr>
      <vt:lpstr>Apresentação do PowerPoint</vt:lpstr>
      <vt:lpstr>Apresentação do PowerPoint</vt:lpstr>
      <vt:lpstr>Nota metodológica:</vt:lpstr>
      <vt:lpstr>Ficha técnica:</vt:lpstr>
      <vt:lpstr>anexo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2020-01-06T23:01:33Z</dcterms:modified>
  <cp:contentStatus/>
</cp:coreProperties>
</file>