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notesSlides/notesSlide12.xml" ContentType="application/vnd.openxmlformats-officedocument.presentationml.notesSlide+xml"/>
  <Override PartName="/ppt/charts/chart9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4" r:id="rId1"/>
  </p:sldMasterIdLst>
  <p:notesMasterIdLst>
    <p:notesMasterId r:id="rId22"/>
  </p:notesMasterIdLst>
  <p:sldIdLst>
    <p:sldId id="256" r:id="rId2"/>
    <p:sldId id="257" r:id="rId3"/>
    <p:sldId id="316" r:id="rId4"/>
    <p:sldId id="317" r:id="rId5"/>
    <p:sldId id="318" r:id="rId6"/>
    <p:sldId id="308" r:id="rId7"/>
    <p:sldId id="314" r:id="rId8"/>
    <p:sldId id="313" r:id="rId9"/>
    <p:sldId id="321" r:id="rId10"/>
    <p:sldId id="298" r:id="rId11"/>
    <p:sldId id="294" r:id="rId12"/>
    <p:sldId id="305" r:id="rId13"/>
    <p:sldId id="320" r:id="rId14"/>
    <p:sldId id="299" r:id="rId15"/>
    <p:sldId id="319" r:id="rId16"/>
    <p:sldId id="306" r:id="rId17"/>
    <p:sldId id="315" r:id="rId18"/>
    <p:sldId id="276" r:id="rId19"/>
    <p:sldId id="277" r:id="rId20"/>
    <p:sldId id="28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6E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about:blank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DOS\Nova%20pasta\Documents\Observat&#243;rio%20Social%20do%20Trabalho\Boletins%20Informativos\Boletim%202019-10\Base%20-%20Boletim%20Informativo%20-%20Rio%20Grande%20-%20Outubro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ysClr val="windowText" lastClr="000000"/>
                </a:solidFill>
              </a:rPr>
              <a:t>Movimentação do emprego formal celetista, admitidos, desligados e saldo, Rio Grande, Outubro 2019.</a:t>
            </a:r>
          </a:p>
        </c:rich>
      </c:tx>
      <c:layout>
        <c:manualLayout>
          <c:xMode val="edge"/>
          <c:yMode val="edge"/>
          <c:x val="0.12203442622950819"/>
          <c:y val="1.419946236559139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'Mov. Outubro'!$C$3:$F$3</c:f>
              <c:strCache>
                <c:ptCount val="1"/>
                <c:pt idx="0">
                  <c:v>OUTUBRO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wo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5-089F-4EA3-AB4A-FB5C33413D9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9-089F-4EA3-AB4A-FB5C33413D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Outubro'!$C$4:$E$4</c:f>
              <c:strCache>
                <c:ptCount val="3"/>
                <c:pt idx="0">
                  <c:v>Admitidos</c:v>
                </c:pt>
                <c:pt idx="1">
                  <c:v>Desligados</c:v>
                </c:pt>
                <c:pt idx="2">
                  <c:v>Saldo</c:v>
                </c:pt>
              </c:strCache>
            </c:strRef>
          </c:cat>
          <c:val>
            <c:numRef>
              <c:f>'Mov. Outubro'!$C$10:$E$10</c:f>
              <c:numCache>
                <c:formatCode>#,##0_ ;[Red]\-#,##0\ </c:formatCode>
                <c:ptCount val="3"/>
                <c:pt idx="0">
                  <c:v>1104</c:v>
                </c:pt>
                <c:pt idx="1">
                  <c:v>1106</c:v>
                </c:pt>
                <c:pt idx="2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9F-4EA3-AB4A-FB5C33413D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872320"/>
        <c:axId val="32908032"/>
      </c:barChart>
      <c:catAx>
        <c:axId val="328723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32908032"/>
        <c:crosses val="autoZero"/>
        <c:auto val="1"/>
        <c:lblAlgn val="ctr"/>
        <c:lblOffset val="100"/>
        <c:noMultiLvlLbl val="0"/>
      </c:catAx>
      <c:valAx>
        <c:axId val="3290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87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bg1">
          <a:lumMod val="9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ysClr val="windowText" lastClr="000000"/>
                </a:solidFill>
              </a:rPr>
              <a:t>Movimentação setorial do emprego formal celetista, admitidos, desligados e saldo, Rio Grande, Acumulado no Ano de 2019.</a:t>
            </a:r>
          </a:p>
        </c:rich>
      </c:tx>
      <c:layout>
        <c:manualLayout>
          <c:xMode val="edge"/>
          <c:yMode val="edge"/>
          <c:x val="0.14911284153005466"/>
          <c:y val="2.446164874551971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080438828308051E-2"/>
          <c:y val="0.19554557470292364"/>
          <c:w val="0.91582830496703349"/>
          <c:h val="0.580972694642286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'Mov. Outubro'!$G$4</c:f>
              <c:strCache>
                <c:ptCount val="1"/>
                <c:pt idx="0">
                  <c:v>Admitidos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>
              <a:bevelT/>
            </a:sp3d>
          </c:spPr>
          <c:invertIfNegative val="0"/>
          <c:dLbls>
            <c:dLbl>
              <c:idx val="1"/>
              <c:layout>
                <c:manualLayout>
                  <c:x val="-2.585034013605445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27-464A-9362-86B33EA85F54}"/>
                </c:ext>
              </c:extLst>
            </c:dLbl>
            <c:dLbl>
              <c:idx val="2"/>
              <c:layout>
                <c:manualLayout>
                  <c:x val="-2.7210884353741593E-2"/>
                  <c:y val="-5.238034727871111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27-464A-9362-86B33EA85F54}"/>
                </c:ext>
              </c:extLst>
            </c:dLbl>
            <c:dLbl>
              <c:idx val="3"/>
              <c:layout>
                <c:manualLayout>
                  <c:x val="-3.1292517006802752E-2"/>
                  <c:y val="-2.6190173639355555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27-464A-9362-86B33EA85F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Outubro'!$G$5:$G$9</c:f>
              <c:numCache>
                <c:formatCode>#,##0_ ;[Red]\-#,##0\ </c:formatCode>
                <c:ptCount val="5"/>
                <c:pt idx="0">
                  <c:v>2161</c:v>
                </c:pt>
                <c:pt idx="1">
                  <c:v>1405</c:v>
                </c:pt>
                <c:pt idx="2">
                  <c:v>3113</c:v>
                </c:pt>
                <c:pt idx="3">
                  <c:v>4665</c:v>
                </c:pt>
                <c:pt idx="4">
                  <c:v>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45-465F-BC6A-EBD56C2CEC49}"/>
            </c:ext>
          </c:extLst>
        </c:ser>
        <c:ser>
          <c:idx val="1"/>
          <c:order val="1"/>
          <c:tx>
            <c:strRef>
              <c:f>'Mov. Outubro'!$H$4</c:f>
              <c:strCache>
                <c:ptCount val="1"/>
                <c:pt idx="0">
                  <c:v>Desligados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woPt" dir="t"/>
            </a:scene3d>
            <a:sp3d prstMaterial="matte">
              <a:bevelT/>
            </a:sp3d>
          </c:spPr>
          <c:invertIfNegative val="0"/>
          <c:dLbls>
            <c:dLbl>
              <c:idx val="0"/>
              <c:layout>
                <c:manualLayout>
                  <c:x val="3.0072859744990892E-2"/>
                  <c:y val="2.2759856630824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5A0-4A88-9F21-5BE8CCD7528B}"/>
                </c:ext>
              </c:extLst>
            </c:dLbl>
            <c:dLbl>
              <c:idx val="7"/>
              <c:layout>
                <c:manualLayout>
                  <c:x val="-8.1900081900081901E-3"/>
                  <c:y val="-7.292411116765666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66-46A4-82FE-6C9880E94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Outubro'!$H$5:$H$9</c:f>
              <c:numCache>
                <c:formatCode>#,##0_ ;[Red]\-#,##0\ </c:formatCode>
                <c:ptCount val="5"/>
                <c:pt idx="0">
                  <c:v>2285</c:v>
                </c:pt>
                <c:pt idx="1">
                  <c:v>1227</c:v>
                </c:pt>
                <c:pt idx="2">
                  <c:v>3561</c:v>
                </c:pt>
                <c:pt idx="3">
                  <c:v>5156</c:v>
                </c:pt>
                <c:pt idx="4">
                  <c:v>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45-465F-BC6A-EBD56C2CEC49}"/>
            </c:ext>
          </c:extLst>
        </c:ser>
        <c:ser>
          <c:idx val="2"/>
          <c:order val="2"/>
          <c:tx>
            <c:strRef>
              <c:f>'Mov. Outubro'!$I$4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>
              <a:bevelT/>
            </a:sp3d>
          </c:spPr>
          <c:invertIfNegative val="0"/>
          <c:dLbls>
            <c:dLbl>
              <c:idx val="1"/>
              <c:layout>
                <c:manualLayout>
                  <c:x val="1.2285012285012289E-2"/>
                  <c:y val="7.292411116765666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66-46A4-82FE-6C9880E94B58}"/>
                </c:ext>
              </c:extLst>
            </c:dLbl>
            <c:dLbl>
              <c:idx val="2"/>
              <c:layout>
                <c:manualLayout>
                  <c:x val="1.2285012285012224E-2"/>
                  <c:y val="6.446245269883582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45-465F-BC6A-EBD56C2CEC49}"/>
                </c:ext>
              </c:extLst>
            </c:dLbl>
            <c:dLbl>
              <c:idx val="3"/>
              <c:layout>
                <c:manualLayout>
                  <c:x val="1.0237510237510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66-46A4-82FE-6C9880E94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Outubro'!$I$5:$I$9</c:f>
              <c:numCache>
                <c:formatCode>#,##0_ ;[Red]\-#,##0\ </c:formatCode>
                <c:ptCount val="5"/>
                <c:pt idx="0">
                  <c:v>-124</c:v>
                </c:pt>
                <c:pt idx="1">
                  <c:v>178</c:v>
                </c:pt>
                <c:pt idx="2">
                  <c:v>-448</c:v>
                </c:pt>
                <c:pt idx="3">
                  <c:v>-491</c:v>
                </c:pt>
                <c:pt idx="4">
                  <c:v>-31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45-465F-BC6A-EBD56C2CEC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313472"/>
        <c:axId val="72388608"/>
      </c:barChart>
      <c:catAx>
        <c:axId val="7231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388608"/>
        <c:crosses val="autoZero"/>
        <c:auto val="1"/>
        <c:lblAlgn val="ctr"/>
        <c:lblOffset val="1000"/>
        <c:noMultiLvlLbl val="0"/>
      </c:catAx>
      <c:valAx>
        <c:axId val="7238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31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447932184152659"/>
          <c:y val="0.16515997209209604"/>
          <c:w val="0.18782622950819672"/>
          <c:h val="0.251423228346456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ysClr val="windowText" lastClr="000000"/>
                </a:solidFill>
              </a:rPr>
              <a:t>Movimentação setorial do emprego formal celetista, admitidos, desligados e saldo, Rio Grande, Período de Doze Meses.</a:t>
            </a:r>
          </a:p>
        </c:rich>
      </c:tx>
      <c:layout>
        <c:manualLayout>
          <c:xMode val="edge"/>
          <c:yMode val="edge"/>
          <c:x val="0.14911284153005466"/>
          <c:y val="1.99096774193548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080438828308051E-2"/>
          <c:y val="0.19554557470292364"/>
          <c:w val="0.91582830496703349"/>
          <c:h val="0.580972694642286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'Mov. Outubro'!$K$4</c:f>
              <c:strCache>
                <c:ptCount val="1"/>
                <c:pt idx="0">
                  <c:v>Admitidos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Lbls>
            <c:dLbl>
              <c:idx val="0"/>
              <c:layout>
                <c:manualLayout>
                  <c:x val="-2.8571402550091076E-2"/>
                  <c:y val="8.958064516129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1D-4D6A-B7C6-406A873016C1}"/>
                </c:ext>
              </c:extLst>
            </c:dLbl>
            <c:dLbl>
              <c:idx val="1"/>
              <c:layout>
                <c:manualLayout>
                  <c:x val="-3.265309653916211E-2"/>
                  <c:y val="2.22741935483870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1D-4D6A-B7C6-406A873016C1}"/>
                </c:ext>
              </c:extLst>
            </c:dLbl>
            <c:dLbl>
              <c:idx val="2"/>
              <c:layout>
                <c:manualLayout>
                  <c:x val="-4.6258503401360514E-2"/>
                  <c:y val="-2.00000000000000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1D-4D6A-B7C6-406A873016C1}"/>
                </c:ext>
              </c:extLst>
            </c:dLbl>
            <c:dLbl>
              <c:idx val="3"/>
              <c:layout>
                <c:manualLayout>
                  <c:x val="-2.8571428571428682E-2"/>
                  <c:y val="-5.71428571428571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1D-4D6A-B7C6-406A873016C1}"/>
                </c:ext>
              </c:extLst>
            </c:dLbl>
            <c:dLbl>
              <c:idx val="4"/>
              <c:layout>
                <c:manualLayout>
                  <c:x val="-1.4965986394557835E-2"/>
                  <c:y val="-3.14285714285714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1D-4D6A-B7C6-406A873016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Outubro'!$K$5:$K$9</c:f>
              <c:numCache>
                <c:formatCode>#,##0_ ;[Red]\-#,##0\ </c:formatCode>
                <c:ptCount val="5"/>
                <c:pt idx="0">
                  <c:v>2477</c:v>
                </c:pt>
                <c:pt idx="1">
                  <c:v>2014</c:v>
                </c:pt>
                <c:pt idx="2">
                  <c:v>4236</c:v>
                </c:pt>
                <c:pt idx="3">
                  <c:v>5573</c:v>
                </c:pt>
                <c:pt idx="4">
                  <c:v>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5A-4AF0-A60B-BC2648A0C4E4}"/>
            </c:ext>
          </c:extLst>
        </c:ser>
        <c:ser>
          <c:idx val="1"/>
          <c:order val="1"/>
          <c:tx>
            <c:strRef>
              <c:f>'Mov. Outubro'!$L$4</c:f>
              <c:strCache>
                <c:ptCount val="1"/>
                <c:pt idx="0">
                  <c:v>Desligados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31F3-45E7-B7D1-E333B52FBD43}"/>
              </c:ext>
            </c:extLst>
          </c:dPt>
          <c:dLbls>
            <c:dLbl>
              <c:idx val="1"/>
              <c:layout>
                <c:manualLayout>
                  <c:x val="1.966302367941708E-2"/>
                  <c:y val="-2.2759856630824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81-4CBC-8613-208B068D93F9}"/>
                </c:ext>
              </c:extLst>
            </c:dLbl>
            <c:dLbl>
              <c:idx val="7"/>
              <c:layout>
                <c:manualLayout>
                  <c:x val="-8.1900081900081901E-3"/>
                  <c:y val="-7.292411116765666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5A-4AF0-A60B-BC2648A0C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Outubro'!$L$5:$L$9</c:f>
              <c:numCache>
                <c:formatCode>#,##0_ ;[Red]\-#,##0\ </c:formatCode>
                <c:ptCount val="5"/>
                <c:pt idx="0">
                  <c:v>3058</c:v>
                </c:pt>
                <c:pt idx="1">
                  <c:v>1486</c:v>
                </c:pt>
                <c:pt idx="2">
                  <c:v>4217</c:v>
                </c:pt>
                <c:pt idx="3">
                  <c:v>6111</c:v>
                </c:pt>
                <c:pt idx="4">
                  <c:v>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5A-4AF0-A60B-BC2648A0C4E4}"/>
            </c:ext>
          </c:extLst>
        </c:ser>
        <c:ser>
          <c:idx val="2"/>
          <c:order val="2"/>
          <c:tx>
            <c:strRef>
              <c:f>'Mov. Outubro'!$M$4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Lbls>
            <c:dLbl>
              <c:idx val="1"/>
              <c:layout>
                <c:manualLayout>
                  <c:x val="1.2285012285012289E-2"/>
                  <c:y val="7.292411116765666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5A-4AF0-A60B-BC2648A0C4E4}"/>
                </c:ext>
              </c:extLst>
            </c:dLbl>
            <c:dLbl>
              <c:idx val="2"/>
              <c:layout>
                <c:manualLayout>
                  <c:x val="1.2285012285012224E-2"/>
                  <c:y val="6.4462452698835824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5A-4AF0-A60B-BC2648A0C4E4}"/>
                </c:ext>
              </c:extLst>
            </c:dLbl>
            <c:dLbl>
              <c:idx val="3"/>
              <c:layout>
                <c:manualLayout>
                  <c:x val="1.02375102375101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5A-4AF0-A60B-BC2648A0C4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Outubro'!$M$5:$M$9</c:f>
              <c:numCache>
                <c:formatCode>#,##0_ ;[Red]\-#,##0\ </c:formatCode>
                <c:ptCount val="5"/>
                <c:pt idx="0">
                  <c:v>-581</c:v>
                </c:pt>
                <c:pt idx="1">
                  <c:v>528</c:v>
                </c:pt>
                <c:pt idx="2">
                  <c:v>19</c:v>
                </c:pt>
                <c:pt idx="3">
                  <c:v>-538</c:v>
                </c:pt>
                <c:pt idx="4">
                  <c:v>-83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5A-4AF0-A60B-BC2648A0C4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946816"/>
        <c:axId val="72958336"/>
      </c:barChart>
      <c:catAx>
        <c:axId val="7294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958336"/>
        <c:crosses val="autoZero"/>
        <c:auto val="1"/>
        <c:lblAlgn val="ctr"/>
        <c:lblOffset val="1000"/>
        <c:noMultiLvlLbl val="0"/>
      </c:catAx>
      <c:valAx>
        <c:axId val="7295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294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447932184152659"/>
          <c:y val="0.16515997209209604"/>
          <c:w val="0.19939271402550091"/>
          <c:h val="0.251423228346456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>
                <a:effectLst/>
              </a:rPr>
              <a:t>Evolução mensal dos saldos de movimentação do emprego formal celetista (com ajuste)</a:t>
            </a:r>
            <a:r>
              <a:rPr lang="en-US" sz="2000">
                <a:solidFill>
                  <a:sysClr val="windowText" lastClr="000000"/>
                </a:solidFill>
              </a:rPr>
              <a:t>, Rio Grande, Outubro</a:t>
            </a:r>
            <a:r>
              <a:rPr lang="en-US" sz="2000" baseline="0">
                <a:solidFill>
                  <a:sysClr val="windowText" lastClr="000000"/>
                </a:solidFill>
              </a:rPr>
              <a:t> </a:t>
            </a:r>
            <a:r>
              <a:rPr lang="en-US" sz="2000">
                <a:solidFill>
                  <a:sysClr val="windowText" lastClr="000000"/>
                </a:solidFill>
              </a:rPr>
              <a:t>de 2018 a </a:t>
            </a:r>
            <a:r>
              <a:rPr lang="en-US" sz="2000" baseline="0">
                <a:solidFill>
                  <a:sysClr val="windowText" lastClr="000000"/>
                </a:solidFill>
              </a:rPr>
              <a:t>Outubro d</a:t>
            </a:r>
            <a:r>
              <a:rPr lang="en-US" sz="2000">
                <a:solidFill>
                  <a:sysClr val="windowText" lastClr="000000"/>
                </a:solidFill>
              </a:rPr>
              <a:t>e 2019.</a:t>
            </a:r>
          </a:p>
        </c:rich>
      </c:tx>
      <c:layout>
        <c:manualLayout>
          <c:xMode val="edge"/>
          <c:yMode val="edge"/>
          <c:x val="9.9257420902616578E-2"/>
          <c:y val="3.998400639744102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325136612021859E-2"/>
          <c:y val="0.14477777777777778"/>
          <c:w val="0.91776165755919858"/>
          <c:h val="0.751310752688172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'Mov. Mensal Total'!$K$5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scene3d>
              <a:camera prst="orthographicFront"/>
              <a:lightRig rig="two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wo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3D6C-45ED-B550-AF64F84A0624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wo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3D6C-45ED-B550-AF64F84A06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'Mov. Mensal Total'!$B$6:$B$18</c:f>
              <c:numCache>
                <c:formatCode>mmm\-yy</c:formatCode>
                <c:ptCount val="13"/>
                <c:pt idx="0">
                  <c:v>43374</c:v>
                </c:pt>
                <c:pt idx="1">
                  <c:v>43405</c:v>
                </c:pt>
                <c:pt idx="2">
                  <c:v>43435</c:v>
                </c:pt>
                <c:pt idx="3">
                  <c:v>43466</c:v>
                </c:pt>
                <c:pt idx="4">
                  <c:v>43497</c:v>
                </c:pt>
                <c:pt idx="5">
                  <c:v>43525</c:v>
                </c:pt>
                <c:pt idx="6">
                  <c:v>43556</c:v>
                </c:pt>
                <c:pt idx="7">
                  <c:v>43586</c:v>
                </c:pt>
                <c:pt idx="8">
                  <c:v>43617</c:v>
                </c:pt>
                <c:pt idx="9">
                  <c:v>43647</c:v>
                </c:pt>
                <c:pt idx="10">
                  <c:v>43678</c:v>
                </c:pt>
                <c:pt idx="11">
                  <c:v>43709</c:v>
                </c:pt>
                <c:pt idx="12">
                  <c:v>43739</c:v>
                </c:pt>
              </c:numCache>
            </c:numRef>
          </c:cat>
          <c:val>
            <c:numRef>
              <c:f>'Mov. Mensal Total'!$K$6:$K$18</c:f>
              <c:numCache>
                <c:formatCode>#,##0_ ;[Red]\-#,##0\ </c:formatCode>
                <c:ptCount val="13"/>
                <c:pt idx="0">
                  <c:v>370</c:v>
                </c:pt>
                <c:pt idx="1">
                  <c:v>338</c:v>
                </c:pt>
                <c:pt idx="2">
                  <c:v>-77</c:v>
                </c:pt>
                <c:pt idx="3">
                  <c:v>-135</c:v>
                </c:pt>
                <c:pt idx="4">
                  <c:v>-85</c:v>
                </c:pt>
                <c:pt idx="5">
                  <c:v>-120</c:v>
                </c:pt>
                <c:pt idx="6">
                  <c:v>-168</c:v>
                </c:pt>
                <c:pt idx="7">
                  <c:v>-32</c:v>
                </c:pt>
                <c:pt idx="8">
                  <c:v>-121</c:v>
                </c:pt>
                <c:pt idx="9">
                  <c:v>-96</c:v>
                </c:pt>
                <c:pt idx="10">
                  <c:v>-93</c:v>
                </c:pt>
                <c:pt idx="11">
                  <c:v>-64</c:v>
                </c:pt>
                <c:pt idx="12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C8-42D8-8AD3-115AB5607D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2933376"/>
        <c:axId val="33601024"/>
      </c:barChart>
      <c:dateAx>
        <c:axId val="3293337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low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3601024"/>
        <c:crosses val="autoZero"/>
        <c:auto val="1"/>
        <c:lblOffset val="100"/>
        <c:baseTimeUnit val="months"/>
      </c:dateAx>
      <c:valAx>
        <c:axId val="33601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293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1" i="0" u="none" strike="noStrike" kern="1200" cap="none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cap="none" baseline="0">
                <a:effectLst/>
              </a:rPr>
              <a:t>Evolução dos saldos de movimentação do emprego formal celetista (sem ajuste)</a:t>
            </a:r>
            <a:r>
              <a:rPr lang="en-US" sz="2000" b="1" cap="none" baseline="0">
                <a:solidFill>
                  <a:sysClr val="windowText" lastClr="000000"/>
                </a:solidFill>
              </a:rPr>
              <a:t>, Rio Grande, Outubro, 2010 a 2019.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4122703412073507E-2"/>
          <c:y val="0.22333223121604356"/>
          <c:w val="0.88254396325459361"/>
          <c:h val="0.68232734516272486"/>
        </c:manualLayout>
      </c:layout>
      <c:lineChart>
        <c:grouping val="standard"/>
        <c:varyColors val="0"/>
        <c:ser>
          <c:idx val="0"/>
          <c:order val="0"/>
          <c:tx>
            <c:strRef>
              <c:f>'Saldos Anos Ant.'!$C$3</c:f>
              <c:strCache>
                <c:ptCount val="1"/>
                <c:pt idx="0">
                  <c:v>Saldo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'Saldos Anos Ant.'!$B$4:$B$13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'Saldos Anos Ant.'!$C$4:$C$13</c:f>
              <c:numCache>
                <c:formatCode>#,##0_ ;[Red]\-#,##0\ </c:formatCode>
                <c:ptCount val="10"/>
                <c:pt idx="0">
                  <c:v>118</c:v>
                </c:pt>
                <c:pt idx="1">
                  <c:v>516</c:v>
                </c:pt>
                <c:pt idx="2">
                  <c:v>564</c:v>
                </c:pt>
                <c:pt idx="3">
                  <c:v>-971</c:v>
                </c:pt>
                <c:pt idx="4">
                  <c:v>-473</c:v>
                </c:pt>
                <c:pt idx="5">
                  <c:v>148</c:v>
                </c:pt>
                <c:pt idx="6">
                  <c:v>-497</c:v>
                </c:pt>
                <c:pt idx="7">
                  <c:v>-359</c:v>
                </c:pt>
                <c:pt idx="8">
                  <c:v>364</c:v>
                </c:pt>
                <c:pt idx="9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4D-4AFB-8421-03FA203985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552320"/>
        <c:axId val="38554240"/>
      </c:lineChart>
      <c:catAx>
        <c:axId val="3855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554240"/>
        <c:crosses val="autoZero"/>
        <c:auto val="1"/>
        <c:lblAlgn val="ctr"/>
        <c:lblOffset val="100"/>
        <c:noMultiLvlLbl val="0"/>
      </c:catAx>
      <c:valAx>
        <c:axId val="38554240"/>
        <c:scaling>
          <c:orientation val="minMax"/>
        </c:scaling>
        <c:delete val="0"/>
        <c:axPos val="l"/>
        <c:majorGridlines/>
        <c:numFmt formatCode="#,##0_ ;[Red]\-#,##0\ 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55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ysClr val="windowText" lastClr="000000"/>
                </a:solidFill>
              </a:rPr>
              <a:t>Movimentação do emprego formal celetista, admitidos, desligados e saldo, Rio Grande, Acumulado do Ano de 2019.</a:t>
            </a:r>
          </a:p>
        </c:rich>
      </c:tx>
      <c:layout>
        <c:manualLayout>
          <c:xMode val="edge"/>
          <c:yMode val="edge"/>
          <c:x val="0.12203442622950819"/>
          <c:y val="3.240734767025089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'Mov. Outubro'!$G$3:$J$3</c:f>
              <c:strCache>
                <c:ptCount val="1"/>
                <c:pt idx="0">
                  <c:v>ACUMULADO NO ANO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5763-4843-895A-7BC673138DA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2-418F-4C18-B67C-AE09A6175504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5763-4843-895A-7BC673138D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Outubro'!$G$4:$I$4</c:f>
              <c:strCache>
                <c:ptCount val="3"/>
                <c:pt idx="0">
                  <c:v>Admitidos</c:v>
                </c:pt>
                <c:pt idx="1">
                  <c:v>Desligados</c:v>
                </c:pt>
                <c:pt idx="2">
                  <c:v>Saldo</c:v>
                </c:pt>
              </c:strCache>
            </c:strRef>
          </c:cat>
          <c:val>
            <c:numRef>
              <c:f>'Mov. Outubro'!$G$10:$I$10</c:f>
              <c:numCache>
                <c:formatCode>#,##0_ ;[Red]\-#,##0\ </c:formatCode>
                <c:ptCount val="3"/>
                <c:pt idx="0">
                  <c:v>11771</c:v>
                </c:pt>
                <c:pt idx="1">
                  <c:v>12687</c:v>
                </c:pt>
                <c:pt idx="2">
                  <c:v>-916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63-4843-895A-7BC673138D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392192"/>
        <c:axId val="40393728"/>
      </c:barChart>
      <c:catAx>
        <c:axId val="40392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40393728"/>
        <c:crosses val="autoZero"/>
        <c:auto val="1"/>
        <c:lblAlgn val="ctr"/>
        <c:lblOffset val="100"/>
        <c:noMultiLvlLbl val="0"/>
      </c:catAx>
      <c:valAx>
        <c:axId val="4039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0392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glow" dir="t">
        <a:rot lat="0" lon="0" rev="4800000"/>
      </a:lightRig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ysClr val="windowText" lastClr="000000"/>
                </a:solidFill>
              </a:rPr>
              <a:t>Movimentação do emprego formal celetista, admitidos, desligados e saldo, Rio Grande, Acumulado em 12 meses.</a:t>
            </a:r>
          </a:p>
        </c:rich>
      </c:tx>
      <c:layout>
        <c:manualLayout>
          <c:xMode val="edge"/>
          <c:yMode val="edge"/>
          <c:x val="0.14285411198600176"/>
          <c:y val="3.240740740740745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'Mov. Outubro'!$K$3:$N$3</c:f>
              <c:strCache>
                <c:ptCount val="1"/>
                <c:pt idx="0">
                  <c:v>PERÍODO DE DOZE MESES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1-A0F0-475A-B377-F40F690A215B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2-7A71-4F76-A548-447E04A70E69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woPt" dir="t"/>
              </a:scene3d>
              <a:sp3d prstMaterial="matte">
                <a:bevelT w="127000" h="63500"/>
              </a:sp3d>
            </c:spPr>
            <c:extLst>
              <c:ext xmlns:c16="http://schemas.microsoft.com/office/drawing/2014/chart" uri="{C3380CC4-5D6E-409C-BE32-E72D297353CC}">
                <c16:uniqueId val="{00000003-A0F0-475A-B377-F40F690A21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Outubro'!$C$14:$E$14</c:f>
              <c:strCache>
                <c:ptCount val="3"/>
                <c:pt idx="0">
                  <c:v>Admitidos</c:v>
                </c:pt>
                <c:pt idx="1">
                  <c:v>Desligados</c:v>
                </c:pt>
                <c:pt idx="2">
                  <c:v>Saldo</c:v>
                </c:pt>
              </c:strCache>
            </c:strRef>
          </c:cat>
          <c:val>
            <c:numRef>
              <c:f>'Mov. Outubro'!$K$10:$M$10</c:f>
              <c:numCache>
                <c:formatCode>#,##0_ ;[Red]\-#,##0\ </c:formatCode>
                <c:ptCount val="3"/>
                <c:pt idx="0">
                  <c:v>14794</c:v>
                </c:pt>
                <c:pt idx="1">
                  <c:v>15449</c:v>
                </c:pt>
                <c:pt idx="2">
                  <c:v>-655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F0-475A-B377-F40F690A21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840192"/>
        <c:axId val="40854272"/>
      </c:barChart>
      <c:catAx>
        <c:axId val="408401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40854272"/>
        <c:crosses val="autoZero"/>
        <c:auto val="1"/>
        <c:lblAlgn val="ctr"/>
        <c:lblOffset val="100"/>
        <c:noMultiLvlLbl val="0"/>
      </c:catAx>
      <c:valAx>
        <c:axId val="4085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0840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accent3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u="none" strike="noStrike" baseline="0">
                <a:solidFill>
                  <a:schemeClr val="tx1"/>
                </a:solidFill>
                <a:effectLst/>
              </a:rPr>
              <a:t>Evolução mensal do estoque total de empregos formais celetistas (com ajuste)</a:t>
            </a:r>
            <a:r>
              <a:rPr lang="en-US" sz="2000" b="1">
                <a:solidFill>
                  <a:schemeClr val="tx1"/>
                </a:solidFill>
              </a:rPr>
              <a:t>, </a:t>
            </a:r>
            <a:r>
              <a:rPr lang="en-US" sz="2000" b="1">
                <a:solidFill>
                  <a:sysClr val="windowText" lastClr="000000"/>
                </a:solidFill>
              </a:rPr>
              <a:t>Rio Grande, Outubro de 2018 a Outubro de 2019.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8915391621129316E-2"/>
          <c:y val="0.15615681003584228"/>
          <c:w val="0.89795163934426225"/>
          <c:h val="0.728460394265233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'Mov. Mensal Total'!$L$4</c:f>
              <c:strCache>
                <c:ptCount val="1"/>
                <c:pt idx="0">
                  <c:v>ESTOQUE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woPt" dir="t"/>
            </a:scene3d>
            <a:sp3d prstMaterial="matte">
              <a:bevelT w="127000" h="63500"/>
            </a:sp3d>
          </c:spPr>
          <c:invertIfNegative val="0"/>
          <c:dLbls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t" anchorCtr="0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'Mov. Mensal Total'!$B$6:$B$18</c:f>
              <c:numCache>
                <c:formatCode>mmm\-yy</c:formatCode>
                <c:ptCount val="13"/>
                <c:pt idx="0">
                  <c:v>43374</c:v>
                </c:pt>
                <c:pt idx="1">
                  <c:v>43405</c:v>
                </c:pt>
                <c:pt idx="2">
                  <c:v>43435</c:v>
                </c:pt>
                <c:pt idx="3">
                  <c:v>43466</c:v>
                </c:pt>
                <c:pt idx="4">
                  <c:v>43497</c:v>
                </c:pt>
                <c:pt idx="5">
                  <c:v>43525</c:v>
                </c:pt>
                <c:pt idx="6">
                  <c:v>43556</c:v>
                </c:pt>
                <c:pt idx="7">
                  <c:v>43586</c:v>
                </c:pt>
                <c:pt idx="8">
                  <c:v>43617</c:v>
                </c:pt>
                <c:pt idx="9">
                  <c:v>43647</c:v>
                </c:pt>
                <c:pt idx="10">
                  <c:v>43678</c:v>
                </c:pt>
                <c:pt idx="11">
                  <c:v>43709</c:v>
                </c:pt>
                <c:pt idx="12">
                  <c:v>43739</c:v>
                </c:pt>
              </c:numCache>
            </c:numRef>
          </c:cat>
          <c:val>
            <c:numRef>
              <c:f>'Mov. Mensal Total'!$L$6:$L$18</c:f>
              <c:numCache>
                <c:formatCode>#,##0_ ;[Red]\-#,##0\ </c:formatCode>
                <c:ptCount val="13"/>
                <c:pt idx="0">
                  <c:v>38383</c:v>
                </c:pt>
                <c:pt idx="1">
                  <c:v>38721</c:v>
                </c:pt>
                <c:pt idx="2">
                  <c:v>38644</c:v>
                </c:pt>
                <c:pt idx="3">
                  <c:v>38509</c:v>
                </c:pt>
                <c:pt idx="4">
                  <c:v>38424</c:v>
                </c:pt>
                <c:pt idx="5">
                  <c:v>38304</c:v>
                </c:pt>
                <c:pt idx="6">
                  <c:v>38136</c:v>
                </c:pt>
                <c:pt idx="7">
                  <c:v>38104</c:v>
                </c:pt>
                <c:pt idx="8">
                  <c:v>37983</c:v>
                </c:pt>
                <c:pt idx="9">
                  <c:v>37887</c:v>
                </c:pt>
                <c:pt idx="10">
                  <c:v>37794</c:v>
                </c:pt>
                <c:pt idx="11">
                  <c:v>37730</c:v>
                </c:pt>
                <c:pt idx="12">
                  <c:v>37728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BD-443E-98B6-0048DEE065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40897152"/>
        <c:axId val="40964864"/>
      </c:barChart>
      <c:dateAx>
        <c:axId val="4089715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0964864"/>
        <c:crosses val="autoZero"/>
        <c:auto val="1"/>
        <c:lblOffset val="100"/>
        <c:baseTimeUnit val="months"/>
      </c:dateAx>
      <c:valAx>
        <c:axId val="4096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089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glow" dir="t">
        <a:rot lat="0" lon="0" rev="4800000"/>
      </a:lightRig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ysClr val="windowText" lastClr="000000"/>
                </a:solidFill>
              </a:rPr>
              <a:t>Movimentação setorial do emprego formal celetista, admitidos, desligados e saldo, Rio Grande, Outubro  2019.</a:t>
            </a:r>
          </a:p>
        </c:rich>
      </c:tx>
      <c:layout>
        <c:manualLayout>
          <c:xMode val="edge"/>
          <c:yMode val="edge"/>
          <c:x val="0.11024158510889859"/>
          <c:y val="1.6304955168418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5080438828308051E-2"/>
          <c:y val="0.16976643742317046"/>
          <c:w val="0.91582830496703349"/>
          <c:h val="0.63406344086021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'Mov. Outubro'!$C$4</c:f>
              <c:strCache>
                <c:ptCount val="1"/>
                <c:pt idx="0">
                  <c:v>Admitidos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glow" dir="t">
                <a:rot lat="0" lon="0" rev="4800000"/>
              </a:lightRig>
            </a:scene3d>
            <a:sp3d prstMaterial="matte"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glow" dir="t">
                  <a:rot lat="0" lon="0" rev="4800000"/>
                </a:lightRig>
              </a:scene3d>
              <a:sp3d prstMaterial="matte">
                <a:bevelT/>
              </a:sp3d>
            </c:spPr>
            <c:extLst>
              <c:ext xmlns:c16="http://schemas.microsoft.com/office/drawing/2014/chart" uri="{C3380CC4-5D6E-409C-BE32-E72D297353CC}">
                <c16:uniqueId val="{00000000-959F-4812-B237-96130362BF1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Outubro'!$C$5:$C$9</c:f>
              <c:numCache>
                <c:formatCode>#,##0_ ;[Red]\-#,##0\ </c:formatCode>
                <c:ptCount val="5"/>
                <c:pt idx="0">
                  <c:v>185</c:v>
                </c:pt>
                <c:pt idx="1">
                  <c:v>126</c:v>
                </c:pt>
                <c:pt idx="2">
                  <c:v>383</c:v>
                </c:pt>
                <c:pt idx="3">
                  <c:v>364</c:v>
                </c:pt>
                <c:pt idx="4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E8-4293-ADFB-B7118E993224}"/>
            </c:ext>
          </c:extLst>
        </c:ser>
        <c:ser>
          <c:idx val="1"/>
          <c:order val="1"/>
          <c:tx>
            <c:strRef>
              <c:f>'Mov. Outubro'!$D$4</c:f>
              <c:strCache>
                <c:ptCount val="1"/>
                <c:pt idx="0">
                  <c:v>Desligados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woPt" dir="t"/>
            </a:scene3d>
            <a:sp3d prstMaterial="matte"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Outubro'!$D$5:$D$9</c:f>
              <c:numCache>
                <c:formatCode>#,##0_ ;[Red]\-#,##0\ </c:formatCode>
                <c:ptCount val="5"/>
                <c:pt idx="0">
                  <c:v>176</c:v>
                </c:pt>
                <c:pt idx="1">
                  <c:v>137</c:v>
                </c:pt>
                <c:pt idx="2">
                  <c:v>304</c:v>
                </c:pt>
                <c:pt idx="3">
                  <c:v>440</c:v>
                </c:pt>
                <c:pt idx="4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E8-4293-ADFB-B7118E993224}"/>
            </c:ext>
          </c:extLst>
        </c:ser>
        <c:ser>
          <c:idx val="2"/>
          <c:order val="2"/>
          <c:tx>
            <c:strRef>
              <c:f>'Mov. Outubro'!$E$4</c:f>
              <c:strCache>
                <c:ptCount val="1"/>
                <c:pt idx="0">
                  <c:v>Saldo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balanced" dir="t"/>
            </a:scene3d>
            <a:sp3d prstMaterial="matte"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'Mov. Outubro'!$B$5:$B$9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'Mov. Outubro'!$E$5:$E$9</c:f>
              <c:numCache>
                <c:formatCode>#,##0_ ;[Red]\-#,##0\ </c:formatCode>
                <c:ptCount val="5"/>
                <c:pt idx="0">
                  <c:v>9</c:v>
                </c:pt>
                <c:pt idx="1">
                  <c:v>-11</c:v>
                </c:pt>
                <c:pt idx="2">
                  <c:v>79</c:v>
                </c:pt>
                <c:pt idx="3">
                  <c:v>-76</c:v>
                </c:pt>
                <c:pt idx="4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E8-4293-ADFB-B7118E9932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361152"/>
        <c:axId val="69809664"/>
      </c:barChart>
      <c:catAx>
        <c:axId val="59361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809664"/>
        <c:crosses val="autoZero"/>
        <c:auto val="1"/>
        <c:lblAlgn val="ctr"/>
        <c:lblOffset val="1000"/>
        <c:noMultiLvlLbl val="0"/>
      </c:catAx>
      <c:valAx>
        <c:axId val="69809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_ ;[Red]\-#,##0\ 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936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243181979402455"/>
          <c:y val="0.12986598733981783"/>
          <c:w val="0.19428770491803279"/>
          <c:h val="0.2539628569156128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 prstMaterial="matte">
      <a:bevelT w="127000" h="63500"/>
    </a:sp3d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000"/>
            </a:pPr>
            <a:r>
              <a:rPr lang="pt-BR" sz="2000" b="1" i="0" baseline="0">
                <a:effectLst/>
              </a:rPr>
              <a:t>Saldos mais elevados (positivos e negativos) de movimentação do emprego formal celetista segundo os subsetores da atividade econômica, Rio Grande, Outubro de 2019.</a:t>
            </a:r>
            <a:endParaRPr lang="pt-BR" sz="2000">
              <a:effectLst/>
            </a:endParaRPr>
          </a:p>
        </c:rich>
      </c:tx>
      <c:layout>
        <c:manualLayout>
          <c:xMode val="edge"/>
          <c:yMode val="edge"/>
          <c:x val="0.13003734061930786"/>
          <c:y val="1.70912186379928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D4C-4707-A318-289C4C27DD2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D4C-4707-A318-289C4C27DD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('Subsetor IBGE'!$B$19,'Subsetor IBGE'!$B$16,'Subsetor IBGE'!$B$20,'Subsetor IBGE'!$B$22,'Subsetor IBGE'!$B$13)</c:f>
              <c:strCache>
                <c:ptCount val="5"/>
                <c:pt idx="0">
                  <c:v>Comércio varejista</c:v>
                </c:pt>
                <c:pt idx="1">
                  <c:v>Indústria de produtos alimentícios, bebidas e álcool etílico</c:v>
                </c:pt>
                <c:pt idx="2">
                  <c:v>Comércio atacadista</c:v>
                </c:pt>
                <c:pt idx="3">
                  <c:v>Com. e adm. de imóveis, valores mobiliários, serv. técnico...</c:v>
                </c:pt>
                <c:pt idx="4">
                  <c:v>Ind. química de produtos farmacêuticos, veterinários, perfumaria</c:v>
                </c:pt>
              </c:strCache>
            </c:strRef>
          </c:cat>
          <c:val>
            <c:numRef>
              <c:f>('Subsetor IBGE'!$E$19,'Subsetor IBGE'!$E$16,'Subsetor IBGE'!$E$20,'Subsetor IBGE'!$E$22,'Subsetor IBGE'!$E$13)</c:f>
              <c:numCache>
                <c:formatCode>#,##0_ ;[Red]\-#,##0\ </c:formatCode>
                <c:ptCount val="5"/>
                <c:pt idx="0">
                  <c:v>99</c:v>
                </c:pt>
                <c:pt idx="1">
                  <c:v>49</c:v>
                </c:pt>
                <c:pt idx="2">
                  <c:v>-20</c:v>
                </c:pt>
                <c:pt idx="3">
                  <c:v>-48</c:v>
                </c:pt>
                <c:pt idx="4">
                  <c:v>-50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4C-4707-A318-289C4C27DD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9962368"/>
        <c:axId val="69982848"/>
      </c:barChart>
      <c:catAx>
        <c:axId val="69962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2000"/>
            </a:pPr>
            <a:endParaRPr lang="pt-BR"/>
          </a:p>
        </c:txPr>
        <c:crossAx val="69982848"/>
        <c:crosses val="autoZero"/>
        <c:auto val="1"/>
        <c:lblAlgn val="ctr"/>
        <c:lblOffset val="100"/>
        <c:noMultiLvlLbl val="0"/>
      </c:catAx>
      <c:valAx>
        <c:axId val="69982848"/>
        <c:scaling>
          <c:orientation val="minMax"/>
        </c:scaling>
        <c:delete val="0"/>
        <c:axPos val="l"/>
        <c:majorGridlines/>
        <c:numFmt formatCode="#,##0_ ;[Red]\-#,##0\ 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6996236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 algn="ctr">
              <a:defRPr sz="2000"/>
            </a:pPr>
            <a:r>
              <a:rPr lang="en-US" sz="2000" dirty="0" err="1"/>
              <a:t>Estoque</a:t>
            </a:r>
            <a:r>
              <a:rPr lang="en-US" sz="2000" dirty="0"/>
              <a:t> e </a:t>
            </a:r>
            <a:r>
              <a:rPr lang="en-US" sz="2000" dirty="0" err="1"/>
              <a:t>participação</a:t>
            </a:r>
            <a:r>
              <a:rPr lang="en-US" sz="2000" dirty="0"/>
              <a:t> (%) no </a:t>
            </a:r>
            <a:r>
              <a:rPr lang="en-US" sz="2000" dirty="0" err="1"/>
              <a:t>emprego</a:t>
            </a:r>
            <a:r>
              <a:rPr lang="en-US" sz="2000" dirty="0"/>
              <a:t> formal </a:t>
            </a:r>
            <a:r>
              <a:rPr lang="en-US" sz="2000" dirty="0" err="1"/>
              <a:t>celetista</a:t>
            </a:r>
            <a:r>
              <a:rPr lang="en-US" sz="2000" dirty="0"/>
              <a:t> </a:t>
            </a:r>
            <a:r>
              <a:rPr lang="en-US" sz="2000" dirty="0" err="1"/>
              <a:t>segundo</a:t>
            </a:r>
            <a:r>
              <a:rPr lang="en-US" sz="2000" dirty="0"/>
              <a:t> o </a:t>
            </a:r>
            <a:r>
              <a:rPr lang="en-US" sz="2000" dirty="0" err="1"/>
              <a:t>setor</a:t>
            </a:r>
            <a:r>
              <a:rPr lang="en-US" sz="2000" dirty="0"/>
              <a:t> da </a:t>
            </a:r>
            <a:r>
              <a:rPr lang="en-US" sz="2000" dirty="0" err="1"/>
              <a:t>atividade</a:t>
            </a:r>
            <a:r>
              <a:rPr lang="en-US" sz="2000" dirty="0"/>
              <a:t> </a:t>
            </a:r>
            <a:r>
              <a:rPr lang="en-US" sz="2000" dirty="0" err="1"/>
              <a:t>econômica</a:t>
            </a:r>
            <a:r>
              <a:rPr lang="en-US" sz="2000" dirty="0"/>
              <a:t>, Rio Grande, </a:t>
            </a:r>
            <a:r>
              <a:rPr lang="en-US" sz="2000" dirty="0" err="1"/>
              <a:t>Outubro</a:t>
            </a:r>
            <a:r>
              <a:rPr lang="en-US" sz="2000" baseline="0" dirty="0"/>
              <a:t> 2019</a:t>
            </a:r>
            <a:r>
              <a:rPr lang="en-US" sz="2000" dirty="0"/>
              <a:t>.</a:t>
            </a:r>
          </a:p>
        </c:rich>
      </c:tx>
      <c:layout>
        <c:manualLayout>
          <c:xMode val="edge"/>
          <c:yMode val="edge"/>
          <c:x val="0.10639253187613844"/>
          <c:y val="2.73118279569892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103880792757936"/>
          <c:y val="0.25840904502321826"/>
          <c:w val="0.42462511470154368"/>
          <c:h val="0.69840109936630135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C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1F3-4DCF-A041-BDF6C69EFF54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1F3-4DCF-A041-BDF6C69EFF5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1F3-4DCF-A041-BDF6C69EFF54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046C-44D6-ABFE-9FE4BB31051D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046C-44D6-ABFE-9FE4BB3105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/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'Part. Setorial'!$B$4:$B$8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'Part. Setorial'!$C$4:$C$8</c:f>
              <c:numCache>
                <c:formatCode>#,##0</c:formatCode>
                <c:ptCount val="5"/>
                <c:pt idx="0">
                  <c:v>7162</c:v>
                </c:pt>
                <c:pt idx="1">
                  <c:v>2269</c:v>
                </c:pt>
                <c:pt idx="2">
                  <c:v>9090</c:v>
                </c:pt>
                <c:pt idx="3">
                  <c:v>18149</c:v>
                </c:pt>
                <c:pt idx="4">
                  <c:v>1061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FC-4BFE-AC08-7FD37AEF3A3E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'Part. Setorial'!$B$4:$B$8</c:f>
              <c:strCache>
                <c:ptCount val="5"/>
                <c:pt idx="0">
                  <c:v>Indústria</c:v>
                </c:pt>
                <c:pt idx="1">
                  <c:v>Construção Civil</c:v>
                </c:pt>
                <c:pt idx="2">
                  <c:v>Comércio</c:v>
                </c:pt>
                <c:pt idx="3">
                  <c:v>Serviços</c:v>
                </c:pt>
                <c:pt idx="4">
                  <c:v>Agropecuária</c:v>
                </c:pt>
              </c:strCache>
            </c:strRef>
          </c:cat>
          <c:val>
            <c:numRef>
              <c:f>'Part. Setorial'!$D$4:$D$8</c:f>
              <c:numCache>
                <c:formatCode>0.0%</c:formatCode>
                <c:ptCount val="5"/>
                <c:pt idx="0">
                  <c:v>0.18981739153481222</c:v>
                </c:pt>
                <c:pt idx="1">
                  <c:v>6.0136227505234424E-2</c:v>
                </c:pt>
                <c:pt idx="2">
                  <c:v>0.24091595770056451</c:v>
                </c:pt>
                <c:pt idx="3">
                  <c:v>0.48101030982481247</c:v>
                </c:pt>
                <c:pt idx="4">
                  <c:v>2.8120113434576342E-2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FC-4BFE-AC08-7FD37AEF3A3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405701275045528"/>
          <c:y val="0.28198409014437853"/>
          <c:w val="0.2742775956284153"/>
          <c:h val="0.53883306322632452"/>
        </c:manualLayout>
      </c:layout>
      <c:overlay val="0"/>
      <c:txPr>
        <a:bodyPr rot="0" vert="horz"/>
        <a:lstStyle/>
        <a:p>
          <a:pPr>
            <a:defRPr sz="2400"/>
          </a:pPr>
          <a:endParaRPr lang="pt-BR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91A0A-B3C8-445F-809B-C96D15FD34E6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C383-D2FC-481C-8103-8E2AD79FE0C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34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6816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2332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233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549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9851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4313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431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5718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640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086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580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5128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79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650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16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164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92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6C383-D2FC-481C-8103-8E2AD79FE0C9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98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663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11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952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9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193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27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6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8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62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67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944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C766B90-8CB3-40BB-98A7-8FA071C04B7D}" type="datetimeFigureOut">
              <a:rPr lang="pt-BR" smtClean="0"/>
              <a:pPr/>
              <a:t>27/11/2019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49013CA-5A43-49B4-A69F-774E83AB0E6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191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9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0.xml"/><Relationship Id="rId4" Type="http://schemas.microsoft.com/office/2007/relationships/hdphoto" Target="../media/hdphoto2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1.xml"/><Relationship Id="rId4" Type="http://schemas.microsoft.com/office/2007/relationships/hdphoto" Target="../media/hdphoto2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EA4A6-52FD-462D-9FED-061BEF1F6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154" y="1362808"/>
            <a:ext cx="10315854" cy="3105222"/>
          </a:xfrm>
        </p:spPr>
        <p:txBody>
          <a:bodyPr/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7200" dirty="0"/>
              <a:t>Boletim Informativo nº 10</a:t>
            </a:r>
            <a:br>
              <a:rPr lang="pt-BR" sz="5400" dirty="0"/>
            </a:br>
            <a:r>
              <a:rPr lang="pt-BR" sz="5400" dirty="0"/>
              <a:t>outubro DE 2019</a:t>
            </a:r>
            <a:br>
              <a:rPr lang="pt-BR" sz="3600" dirty="0"/>
            </a:br>
            <a:r>
              <a:rPr lang="pt-BR" sz="4400" dirty="0"/>
              <a:t>A conjuntura do emprego em Rio </a:t>
            </a:r>
            <a:r>
              <a:rPr lang="pt-BR" sz="4400" dirty="0" err="1"/>
              <a:t>Grande-RS</a:t>
            </a:r>
            <a:endParaRPr lang="pt-B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53A23C-BCC6-4FDE-A599-C402C7C2C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155" y="4468031"/>
            <a:ext cx="10218198" cy="210144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2600" b="1" dirty="0"/>
              <a:t>Observatório Social do Trabalho</a:t>
            </a:r>
          </a:p>
          <a:p>
            <a:pPr algn="ctr"/>
            <a:r>
              <a:rPr lang="pt-BR" sz="2600" b="1" dirty="0"/>
              <a:t>Instituto de Filosofia, Sociologia e Política (IFISP)</a:t>
            </a:r>
          </a:p>
          <a:p>
            <a:pPr algn="ctr"/>
            <a:r>
              <a:rPr lang="pt-BR" sz="2600" b="1" dirty="0"/>
              <a:t>Universidade Federal de Pelotas (</a:t>
            </a:r>
            <a:r>
              <a:rPr lang="pt-BR" sz="2600" b="1" dirty="0" err="1"/>
              <a:t>UFPel</a:t>
            </a:r>
            <a:r>
              <a:rPr lang="pt-BR" sz="2600" b="1" dirty="0"/>
              <a:t>)</a:t>
            </a:r>
          </a:p>
          <a:p>
            <a:endParaRPr lang="pt-BR" dirty="0"/>
          </a:p>
          <a:p>
            <a:pPr algn="ctr"/>
            <a:r>
              <a:rPr lang="pt-BR" dirty="0"/>
              <a:t>Pelotas, Novembro de 2019.</a:t>
            </a:r>
          </a:p>
        </p:txBody>
      </p:sp>
    </p:spTree>
    <p:extLst>
      <p:ext uri="{BB962C8B-B14F-4D97-AF65-F5344CB8AC3E}">
        <p14:creationId xmlns:p14="http://schemas.microsoft.com/office/powerpoint/2010/main" val="98269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CaixaDeTexto 12"/>
          <p:cNvSpPr txBox="1"/>
          <p:nvPr/>
        </p:nvSpPr>
        <p:spPr>
          <a:xfrm>
            <a:off x="4249614" y="620167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CAGED Estatístico.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BC070F5-0C0E-4BE0-BA11-A7D44CCDA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050490"/>
              </p:ext>
            </p:extLst>
          </p:nvPr>
        </p:nvGraphicFramePr>
        <p:xfrm>
          <a:off x="606000" y="621672"/>
          <a:ext cx="10980000" cy="55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3754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35" y="0"/>
            <a:ext cx="11879033" cy="1118585"/>
          </a:xfrm>
        </p:spPr>
        <p:txBody>
          <a:bodyPr>
            <a:normAutofit fontScale="90000"/>
          </a:bodyPr>
          <a:lstStyle/>
          <a:p>
            <a:r>
              <a:rPr lang="pt-BR" dirty="0"/>
              <a:t>A conjuntura setorial do emprego em OUTUBRO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35" y="1237129"/>
            <a:ext cx="11879033" cy="540571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t-BR" sz="2600" dirty="0"/>
              <a:t>	O desempenho negativo (-2 vínculos) do mercado formal de trabalho de Rio Grande, em outubro, foi puxado principalmente pelo saldo do setor de serviços (-76 vínculos). A construção civil (-11 vínculo) e a agropecuária (-3 vínculos) também apresentaram saldos negativos. O comércio (+79 vínculos) e a indústria (+9 vínculos) registraram saldos positivos.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t-BR" sz="2600" dirty="0"/>
              <a:t>	Em termos de subsetores da atividade econômica (IBGE), conforme as 25 categorias existentes, constata-se que o subsetor da indústria química apresentou o saldo negativo mais elevado, -50 vínculos, seguido dos subsetores de comércio e administração de imóveis, valores mobiliários e serv. técnicos (-48 vínculos) e de comércio atacadista (-20 vínculos). O subsetor do comércio varejista apresentou o saldo positivo mais elevado, de +99 vínculos, seguido do subsetor da indústria de produtos alimentícios, bebidas e álcool etílico (+49 vínculos).</a:t>
            </a:r>
          </a:p>
        </p:txBody>
      </p:sp>
    </p:spTree>
    <p:extLst>
      <p:ext uri="{BB962C8B-B14F-4D97-AF65-F5344CB8AC3E}">
        <p14:creationId xmlns:p14="http://schemas.microsoft.com/office/powerpoint/2010/main" val="281864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17CD54E-63A8-4D77-A15F-4D0C929FEF2E}"/>
              </a:ext>
            </a:extLst>
          </p:cNvPr>
          <p:cNvSpPr txBox="1"/>
          <p:nvPr/>
        </p:nvSpPr>
        <p:spPr>
          <a:xfrm>
            <a:off x="4249614" y="6276889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Evolução do Emprego do CAGED.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2B46B7-E132-45FB-8DE4-E76E6E4E08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98169"/>
              </p:ext>
            </p:extLst>
          </p:nvPr>
        </p:nvGraphicFramePr>
        <p:xfrm>
          <a:off x="606000" y="638998"/>
          <a:ext cx="10980000" cy="563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7338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17CD54E-63A8-4D77-A15F-4D0C929FEF2E}"/>
              </a:ext>
            </a:extLst>
          </p:cNvPr>
          <p:cNvSpPr txBox="1"/>
          <p:nvPr/>
        </p:nvSpPr>
        <p:spPr>
          <a:xfrm>
            <a:off x="4249614" y="6271915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Evolução do Emprego do CAGED.</a:t>
            </a: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6776365"/>
              </p:ext>
            </p:extLst>
          </p:nvPr>
        </p:nvGraphicFramePr>
        <p:xfrm>
          <a:off x="606000" y="638998"/>
          <a:ext cx="10980000" cy="5632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8943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aixaDeTexto 4"/>
          <p:cNvSpPr txBox="1"/>
          <p:nvPr/>
        </p:nvSpPr>
        <p:spPr>
          <a:xfrm>
            <a:off x="4249614" y="6276889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CAGED Estabelecimento.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CF07D56-0E1F-466B-825C-E4F49844C9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486309"/>
              </p:ext>
            </p:extLst>
          </p:nvPr>
        </p:nvGraphicFramePr>
        <p:xfrm>
          <a:off x="606000" y="638998"/>
          <a:ext cx="10980000" cy="563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59207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5537C-BA99-4C4D-BDE8-FD15E4511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1" y="223417"/>
            <a:ext cx="11842086" cy="1237830"/>
          </a:xfrm>
        </p:spPr>
        <p:txBody>
          <a:bodyPr>
            <a:normAutofit fontScale="90000"/>
          </a:bodyPr>
          <a:lstStyle/>
          <a:p>
            <a:r>
              <a:rPr lang="pt-BR" dirty="0"/>
              <a:t>A conjuntura setorial do emprego No acumulado do ano e no período de doze meses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19235A-DDEF-4CC3-8475-C9D078CFA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31576"/>
            <a:ext cx="11842087" cy="500300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t-BR" sz="2800" dirty="0"/>
              <a:t>	No acumulado do ano, o desempenho negativo (-916 vínculos) foi puxado, sobretudo, pelo setor de serviços e pelo comércio, que apresentaram saldos de -491 e -448 vínculos, respectivamente. Os setores da indústria (-124 vínculos) e da agropecuária (-31 vínculos) também apresentaram saldos negativos. O setor da construção civil (+178 vínculos) foi o único a registrar saldo positivo. 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pt-BR" sz="2800" dirty="0"/>
              <a:t>	No período de doze meses, o desempenho negativo (-655 vínculos) foi puxado pela indústria (-581 vínculos) e pelos serviços      (-538 vínculos). A agropecuária (-83 vínculos) também apresentou saldo negativo. A construção civil e o comércio registraram saldos positivos, de +528 e +19 vínculos, respectivamente.</a:t>
            </a:r>
          </a:p>
        </p:txBody>
      </p:sp>
    </p:spTree>
    <p:extLst>
      <p:ext uri="{BB962C8B-B14F-4D97-AF65-F5344CB8AC3E}">
        <p14:creationId xmlns:p14="http://schemas.microsoft.com/office/powerpoint/2010/main" val="2366986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A00600C-9F27-4C1F-A884-E6CCA61333CD}"/>
              </a:ext>
            </a:extLst>
          </p:cNvPr>
          <p:cNvSpPr txBox="1"/>
          <p:nvPr/>
        </p:nvSpPr>
        <p:spPr>
          <a:xfrm>
            <a:off x="4208555" y="6301236"/>
            <a:ext cx="377489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/>
              <a:t>Fonte: Evolução do Emprego do CAGED.</a:t>
            </a:r>
            <a:endParaRPr lang="pt-BR" sz="1100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E158548A-8CF7-4C3D-A873-ECD21C9B86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105757"/>
              </p:ext>
            </p:extLst>
          </p:nvPr>
        </p:nvGraphicFramePr>
        <p:xfrm>
          <a:off x="605999" y="638999"/>
          <a:ext cx="10980000" cy="566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88825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A00600C-9F27-4C1F-A884-E6CCA61333CD}"/>
              </a:ext>
            </a:extLst>
          </p:cNvPr>
          <p:cNvSpPr txBox="1"/>
          <p:nvPr/>
        </p:nvSpPr>
        <p:spPr>
          <a:xfrm>
            <a:off x="4249614" y="6276889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Evolução do Emprego do CAGED.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823B222E-F0D7-4C8F-B135-A9C8B74E7B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0956805"/>
              </p:ext>
            </p:extLst>
          </p:nvPr>
        </p:nvGraphicFramePr>
        <p:xfrm>
          <a:off x="627528" y="638998"/>
          <a:ext cx="10958471" cy="5637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21339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766C6-9D7E-4138-A566-139E4AC7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5" y="337352"/>
            <a:ext cx="11487705" cy="1207364"/>
          </a:xfrm>
        </p:spPr>
        <p:txBody>
          <a:bodyPr/>
          <a:lstStyle/>
          <a:p>
            <a:r>
              <a:rPr lang="pt-BR" dirty="0"/>
              <a:t>Nota metodológica: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4401CD-0F63-4132-8341-EE548B36E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" y="1642369"/>
            <a:ext cx="11416683" cy="47467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200" dirty="0"/>
              <a:t>	 Os dados do CADASTRO GERAL DE EMPREGADOS E DESEMPREGADOS (CAGED) referem-se apenas às movimentações (admissões e desligamentos) dos empregos formais celetistas registrados, declarados pelos estabelecimentos à Secretaria do Trabalho do Ministério da  Economia, estando excluídos os empregos públicos estatutários e os empregos e ocupações informais. É importante sublinhar, ainda, que estes dados estão sujeitos a ajustes, tendo em vista as declarações realizadas fora do prazo regular (mês imediatamente após à movimentação). Dados coletados em 24/11/2019.</a:t>
            </a:r>
          </a:p>
        </p:txBody>
      </p:sp>
    </p:spTree>
    <p:extLst>
      <p:ext uri="{BB962C8B-B14F-4D97-AF65-F5344CB8AC3E}">
        <p14:creationId xmlns:p14="http://schemas.microsoft.com/office/powerpoint/2010/main" val="415319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8C361-A35E-423C-899A-D133D05C5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819" y="97655"/>
            <a:ext cx="11310152" cy="1242874"/>
          </a:xfrm>
        </p:spPr>
        <p:txBody>
          <a:bodyPr/>
          <a:lstStyle/>
          <a:p>
            <a:r>
              <a:rPr lang="pt-BR" dirty="0"/>
              <a:t>Ficha técnica: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2F7130-4294-4163-9768-3D5854B93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340529"/>
            <a:ext cx="11656381" cy="5282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000" b="1" dirty="0"/>
              <a:t>OBSERVATÓRIO SOCIAL DO TRABALHO (IFISP/UFPEL)</a:t>
            </a:r>
          </a:p>
          <a:p>
            <a:pPr marL="0" indent="0">
              <a:buNone/>
            </a:pPr>
            <a:r>
              <a:rPr lang="pt-BR" sz="2300" dirty="0"/>
              <a:t>Coordenador:</a:t>
            </a:r>
          </a:p>
          <a:p>
            <a:pPr marL="0" indent="0">
              <a:buNone/>
            </a:pPr>
            <a:r>
              <a:rPr lang="pt-BR" sz="2300" dirty="0"/>
              <a:t>Prof. Francisco E. </a:t>
            </a:r>
            <a:r>
              <a:rPr lang="pt-BR" sz="2300" dirty="0" err="1"/>
              <a:t>Beckenkamp</a:t>
            </a:r>
            <a:r>
              <a:rPr lang="pt-BR" sz="2300" dirty="0"/>
              <a:t> Vargas</a:t>
            </a:r>
          </a:p>
          <a:p>
            <a:pPr marL="0" indent="0">
              <a:buNone/>
            </a:pPr>
            <a:endParaRPr lang="pt-BR" sz="2300" dirty="0"/>
          </a:p>
          <a:p>
            <a:pPr marL="0" indent="0">
              <a:buNone/>
            </a:pPr>
            <a:r>
              <a:rPr lang="pt-BR" sz="2300" dirty="0"/>
              <a:t>Bolsistas:</a:t>
            </a:r>
          </a:p>
          <a:p>
            <a:pPr marL="0" indent="0">
              <a:buNone/>
            </a:pPr>
            <a:r>
              <a:rPr lang="pt-BR" sz="2300" dirty="0"/>
              <a:t>Rafaella </a:t>
            </a:r>
            <a:r>
              <a:rPr lang="pt-BR" sz="2300" dirty="0" err="1"/>
              <a:t>Egues</a:t>
            </a:r>
            <a:r>
              <a:rPr lang="pt-BR" sz="2300" dirty="0"/>
              <a:t> da Rosa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dirty="0"/>
              <a:t>Portal na internet: </a:t>
            </a:r>
            <a:r>
              <a:rPr lang="pt-BR" sz="2400" dirty="0">
                <a:hlinkClick r:id="rId3"/>
              </a:rPr>
              <a:t>http://wp.ufpel.edu.br/observatoriosocial</a:t>
            </a:r>
            <a:endParaRPr lang="pt-BR" sz="2400" dirty="0"/>
          </a:p>
          <a:p>
            <a:pPr marL="0" indent="0">
              <a:buNone/>
            </a:pPr>
            <a:r>
              <a:rPr lang="pt-BR" dirty="0"/>
              <a:t>Acordo de cooperação e apoio: Ministério do Trabalho (</a:t>
            </a:r>
            <a:r>
              <a:rPr lang="pt-BR" dirty="0" err="1"/>
              <a:t>MTb</a:t>
            </a:r>
            <a:r>
              <a:rPr lang="pt-BR" dirty="0"/>
              <a:t>)/Observatório Nacional do Mercado de Trabalho	</a:t>
            </a:r>
          </a:p>
        </p:txBody>
      </p:sp>
    </p:spTree>
    <p:extLst>
      <p:ext uri="{BB962C8B-B14F-4D97-AF65-F5344CB8AC3E}">
        <p14:creationId xmlns:p14="http://schemas.microsoft.com/office/powerpoint/2010/main" val="186820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241179"/>
            <a:ext cx="11815482" cy="1040774"/>
          </a:xfrm>
        </p:spPr>
        <p:txBody>
          <a:bodyPr>
            <a:noAutofit/>
          </a:bodyPr>
          <a:lstStyle/>
          <a:p>
            <a:r>
              <a:rPr lang="pt-BR" dirty="0"/>
              <a:t>A conjuntura do emprego em OUTUBRO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5" y="1443318"/>
            <a:ext cx="11815482" cy="541468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000" dirty="0"/>
              <a:t>	Segundo o Cadastro Geral de Empregados e Desempregados (CAGED) da Secretaria do Trabalho do Ministério da  Economia, no mês de outubro de 2019 ocorreram, em Rio Grande, 1.104 admissões e 1.106 desligamentos, resultando em um saldo de -2 vínculos formais de emprego celetista. Com isso, a taxa de variação do emprego formal foi de    -0,01%, com o estoque passando de 37.730 vínculos, em setembro de 2019, para 37.728 em outubro de 2019. O saldo do mês de outubro de 2019, apesar de negativo, foi superior ao saldo de setembro de 2019 (-64 vínculos) e inferior  ao saldo do mês de outubro do ano anterior (+370 vínculos).</a:t>
            </a:r>
          </a:p>
        </p:txBody>
      </p:sp>
    </p:spTree>
    <p:extLst>
      <p:ext uri="{BB962C8B-B14F-4D97-AF65-F5344CB8AC3E}">
        <p14:creationId xmlns:p14="http://schemas.microsoft.com/office/powerpoint/2010/main" val="158116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9766C6-9D7E-4138-A566-139E4AC7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5" y="239697"/>
            <a:ext cx="11487705" cy="1038687"/>
          </a:xfrm>
        </p:spPr>
        <p:txBody>
          <a:bodyPr/>
          <a:lstStyle/>
          <a:p>
            <a:pPr algn="ctr"/>
            <a:r>
              <a:rPr lang="pt-BR" dirty="0"/>
              <a:t>anexo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176921"/>
              </p:ext>
            </p:extLst>
          </p:nvPr>
        </p:nvGraphicFramePr>
        <p:xfrm>
          <a:off x="173423" y="4764405"/>
          <a:ext cx="11887198" cy="98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84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5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2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7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50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31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FONTE: MTE-CADASTRO GERAL DE EMPREGADOS E DESEMPREGADOS, LEI 4.923/65.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6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* A variação mensal do emprego toma como referência o estoque do mês anterior.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68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** Resultados acrescidos dos ajustes; a variação relativa toma como referência os estoques do mês atual e do mês de dezembro do ano t-1, ambos com ajustes. 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68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*** Resultados acrescidos dos ajustes; a variação relativa toma como referência os estoques do  mês atual e do mesmo mês do ano anterior, ambos com ajustes.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058204"/>
              </p:ext>
            </p:extLst>
          </p:nvPr>
        </p:nvGraphicFramePr>
        <p:xfrm>
          <a:off x="173423" y="1198175"/>
          <a:ext cx="11887199" cy="35662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4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91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2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05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05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05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2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855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1825">
                <a:tc gridSpan="13"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Movimentação setorial do emprego formal celetista, admitidos, desligados e saldo, Rio </a:t>
                      </a:r>
                      <a:r>
                        <a:rPr lang="pt-BR" sz="1600" b="1" u="none" strike="noStrike" dirty="0" err="1">
                          <a:effectLst/>
                        </a:rPr>
                        <a:t>Grande-RS</a:t>
                      </a:r>
                      <a:r>
                        <a:rPr lang="pt-BR" sz="1600" b="1" u="none" strike="noStrike" dirty="0">
                          <a:effectLst/>
                        </a:rPr>
                        <a:t>, Outubro 2019, Acumulado do Ano e Período de Doze Meses.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2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IBGE Setor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OUTUBRO*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ACUMULADO NO ANO **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PERÍODO DE DOZE MESES ***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73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Admitidos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Desligados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Saldo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Var.(%)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Admitidos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Desligados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Saldo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Var.(%)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Admitidos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Desligados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Saldo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Var.(%)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Extrat. mineral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2,13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17,07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14,29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Indúst. de transf.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175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0,13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2.141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2.256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-115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-1,68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2.456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3.022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-566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-7,76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Serv. Ind. de Util.Pública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-0,27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-16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-4,11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-21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-5,33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</a:rPr>
                        <a:t>Construção Civil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-11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-0,48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1.405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1.227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8,49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2.014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1.486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528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30,24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Comércio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383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304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0,88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3.113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3.561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-448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-4,70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4.236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4.217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0,21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Servicos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364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440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-76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-0,42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4.665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5.156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-491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-2,67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5.573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6.111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-538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-2,92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54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Admin. Pública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0,00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0,00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0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0,00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2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</a:rPr>
                        <a:t>Agropecuária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46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49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-0,28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427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458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-31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-2,83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494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577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-83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-7,24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2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1.104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1.106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-2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-0,01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11.771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12.687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-916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-2,37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>
                          <a:effectLst/>
                        </a:rPr>
                        <a:t>14.794 </a:t>
                      </a:r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15.449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-655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-1,71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4727601-1DA4-4A2F-B7EC-617BDABD69C9}"/>
              </a:ext>
            </a:extLst>
          </p:cNvPr>
          <p:cNvSpPr txBox="1"/>
          <p:nvPr/>
        </p:nvSpPr>
        <p:spPr>
          <a:xfrm>
            <a:off x="4249614" y="6311150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Evolução do Emprego do CAGED.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B36081D-E5AA-4473-87AE-27979E2F9B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1071439"/>
              </p:ext>
            </p:extLst>
          </p:nvPr>
        </p:nvGraphicFramePr>
        <p:xfrm>
          <a:off x="605999" y="638999"/>
          <a:ext cx="10980000" cy="56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8675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CaixaDeTexto 9"/>
          <p:cNvSpPr txBox="1"/>
          <p:nvPr/>
        </p:nvSpPr>
        <p:spPr>
          <a:xfrm>
            <a:off x="4249614" y="6276481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CAGED Estatístico.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58CD0BD1-3B9F-4AD4-B37F-3288A7E1A9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050226"/>
              </p:ext>
            </p:extLst>
          </p:nvPr>
        </p:nvGraphicFramePr>
        <p:xfrm>
          <a:off x="605999" y="636494"/>
          <a:ext cx="10980000" cy="5639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1153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CaixaDeTexto 9"/>
          <p:cNvSpPr txBox="1"/>
          <p:nvPr/>
        </p:nvSpPr>
        <p:spPr>
          <a:xfrm>
            <a:off x="3880337" y="6282625"/>
            <a:ext cx="4431323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050" dirty="0"/>
              <a:t>Fonte: CAGED Estatístico.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417A50CD-EC6C-4D85-AACD-DAC490E4AE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228760"/>
              </p:ext>
            </p:extLst>
          </p:nvPr>
        </p:nvGraphicFramePr>
        <p:xfrm>
          <a:off x="605999" y="638998"/>
          <a:ext cx="10980000" cy="564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98206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65" y="161366"/>
            <a:ext cx="11815482" cy="1228164"/>
          </a:xfrm>
        </p:spPr>
        <p:txBody>
          <a:bodyPr>
            <a:noAutofit/>
          </a:bodyPr>
          <a:lstStyle/>
          <a:p>
            <a:r>
              <a:rPr lang="pt-BR" sz="4800" dirty="0"/>
              <a:t>A conjuntura do emprego no acumulado do ano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5" y="1515036"/>
            <a:ext cx="11815482" cy="5181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800" dirty="0"/>
              <a:t>	No acumulado do ano, ocorreram, em Rio Grande, 11.771 admissões e 12.687 desligamentos, o que resultou em um saldo de -916 vínculos formais de emprego. Nesse período, o estoque passou de 38.644 vínculos, em dezembro de 2018, para 37.728 vínculos em outubro de 2019, o que corresponde a uma taxa de variação de -2,37%. Esse desempenho é muito inferior àquele observado no mesmo período do ano passado, quando o saldo, sem ajuste, foi de +1.499 vínculos (+3,63%).</a:t>
            </a:r>
          </a:p>
        </p:txBody>
      </p:sp>
    </p:spTree>
    <p:extLst>
      <p:ext uri="{BB962C8B-B14F-4D97-AF65-F5344CB8AC3E}">
        <p14:creationId xmlns:p14="http://schemas.microsoft.com/office/powerpoint/2010/main" val="408735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926462A-1EAF-440E-B66E-DD1FC4221EB3}"/>
              </a:ext>
            </a:extLst>
          </p:cNvPr>
          <p:cNvSpPr txBox="1"/>
          <p:nvPr/>
        </p:nvSpPr>
        <p:spPr>
          <a:xfrm>
            <a:off x="4514310" y="631943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Evolução do Emprego do CAGED.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E8E48C3-2705-40CD-9735-4F34BF134D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287822"/>
              </p:ext>
            </p:extLst>
          </p:nvPr>
        </p:nvGraphicFramePr>
        <p:xfrm>
          <a:off x="605999" y="638999"/>
          <a:ext cx="10980000" cy="5680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5062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A8C89-D749-4BFC-AD5B-BCBFC4638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95" y="257176"/>
            <a:ext cx="11755530" cy="1078565"/>
          </a:xfrm>
        </p:spPr>
        <p:txBody>
          <a:bodyPr>
            <a:noAutofit/>
          </a:bodyPr>
          <a:lstStyle/>
          <a:p>
            <a:r>
              <a:rPr lang="pt-BR" sz="4600" dirty="0"/>
              <a:t>A conjuntura do emprego no período de doze meses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86DC5-A589-49D2-9205-50D5DD892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294" y="1470212"/>
            <a:ext cx="11755531" cy="50990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3600" dirty="0"/>
              <a:t>	</a:t>
            </a:r>
            <a:r>
              <a:rPr lang="pt-BR" sz="3300" dirty="0"/>
              <a:t>No período de doze meses, ocorreram, em Rio Grande, 14.794 admissões e 15.449 desligamentos, o que resultou em um saldo de -655 vínculos formais de emprego. Nesse período, o estoque passou de 38.383 vínculos formais de emprego, em outubro de 2018, para 37.728 em outubro de 2019, uma taxa de variação de -1,71%.</a:t>
            </a:r>
          </a:p>
        </p:txBody>
      </p:sp>
    </p:spTree>
    <p:extLst>
      <p:ext uri="{BB962C8B-B14F-4D97-AF65-F5344CB8AC3E}">
        <p14:creationId xmlns:p14="http://schemas.microsoft.com/office/powerpoint/2010/main" val="2907498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C5EC292-991E-4C8F-9F55-D72971A4BB9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0B7573-D2CD-4589-B099-E8254726ACC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3" cstate="print">
              <a:alphaModFix amt="5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926462A-1EAF-440E-B66E-DD1FC4221EB3}"/>
              </a:ext>
            </a:extLst>
          </p:cNvPr>
          <p:cNvSpPr txBox="1"/>
          <p:nvPr/>
        </p:nvSpPr>
        <p:spPr>
          <a:xfrm>
            <a:off x="4524925" y="6319432"/>
            <a:ext cx="369277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Fonte: Evolução do Emprego do CAGED.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04FE19E-D19D-4311-B7D4-675BFFCAC8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034560"/>
              </p:ext>
            </p:extLst>
          </p:nvPr>
        </p:nvGraphicFramePr>
        <p:xfrm>
          <a:off x="606000" y="618565"/>
          <a:ext cx="10980000" cy="5700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23472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ira">
  <a:themeElements>
    <a:clrScheme name="Tipo de Madei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ira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i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TM03090434[[fn=Tipo de Madeira]]</Template>
  <TotalTime>0</TotalTime>
  <Words>1499</Words>
  <Application>Microsoft Office PowerPoint</Application>
  <PresentationFormat>Widescreen</PresentationFormat>
  <Paragraphs>232</Paragraphs>
  <Slides>20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6" baseType="lpstr">
      <vt:lpstr>Calibri</vt:lpstr>
      <vt:lpstr>Rockwell</vt:lpstr>
      <vt:lpstr>Rockwell Condensed</vt:lpstr>
      <vt:lpstr>SansSerif</vt:lpstr>
      <vt:lpstr>Wingdings</vt:lpstr>
      <vt:lpstr>Tipo de Madeira</vt:lpstr>
      <vt:lpstr>Boletim Informativo nº 10 outubro DE 2019 A conjuntura do emprego em Rio Grande-RS</vt:lpstr>
      <vt:lpstr>A conjuntura do emprego em OUTUBRO</vt:lpstr>
      <vt:lpstr>Apresentação do PowerPoint</vt:lpstr>
      <vt:lpstr>Apresentação do PowerPoint</vt:lpstr>
      <vt:lpstr>Apresentação do PowerPoint</vt:lpstr>
      <vt:lpstr>A conjuntura do emprego no acumulado do ano</vt:lpstr>
      <vt:lpstr>Apresentação do PowerPoint</vt:lpstr>
      <vt:lpstr>A conjuntura do emprego no período de doze meses</vt:lpstr>
      <vt:lpstr>Apresentação do PowerPoint</vt:lpstr>
      <vt:lpstr>Apresentação do PowerPoint</vt:lpstr>
      <vt:lpstr>A conjuntura setorial do emprego em OUTUBRO</vt:lpstr>
      <vt:lpstr>Apresentação do PowerPoint</vt:lpstr>
      <vt:lpstr>Apresentação do PowerPoint</vt:lpstr>
      <vt:lpstr>Apresentação do PowerPoint</vt:lpstr>
      <vt:lpstr>A conjuntura setorial do emprego No acumulado do ano e no período de doze meses</vt:lpstr>
      <vt:lpstr>Apresentação do PowerPoint</vt:lpstr>
      <vt:lpstr>Apresentação do PowerPoint</vt:lpstr>
      <vt:lpstr>Nota metodológica:</vt:lpstr>
      <vt:lpstr>Ficha técnica:</vt:lpstr>
      <vt:lpstr>anexo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2018-01-27T01:43:35Z</dcterms:created>
  <dcterms:modified xsi:type="dcterms:W3CDTF">2019-11-27T14:06:12Z</dcterms:modified>
  <cp:contentStatus/>
</cp:coreProperties>
</file>