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Lst>
  <p:sldIdLst>
    <p:sldId id="256" r:id="rId3"/>
    <p:sldId id="257" r:id="rId4"/>
    <p:sldId id="258" r:id="rId5"/>
    <p:sldId id="261" r:id="rId6"/>
    <p:sldId id="290" r:id="rId7"/>
    <p:sldId id="260" r:id="rId8"/>
    <p:sldId id="351" r:id="rId9"/>
    <p:sldId id="262" r:id="rId10"/>
    <p:sldId id="263" r:id="rId11"/>
    <p:sldId id="264" r:id="rId12"/>
    <p:sldId id="265" r:id="rId13"/>
    <p:sldId id="352" r:id="rId14"/>
    <p:sldId id="266" r:id="rId15"/>
    <p:sldId id="267" r:id="rId16"/>
    <p:sldId id="268" r:id="rId17"/>
    <p:sldId id="348" r:id="rId18"/>
    <p:sldId id="269" r:id="rId19"/>
    <p:sldId id="270" r:id="rId20"/>
    <p:sldId id="259" r:id="rId21"/>
    <p:sldId id="291" r:id="rId22"/>
    <p:sldId id="292" r:id="rId23"/>
    <p:sldId id="294" r:id="rId24"/>
    <p:sldId id="296" r:id="rId25"/>
    <p:sldId id="349" r:id="rId26"/>
    <p:sldId id="350" r:id="rId27"/>
    <p:sldId id="297" r:id="rId28"/>
    <p:sldId id="298" r:id="rId29"/>
    <p:sldId id="271" r:id="rId30"/>
    <p:sldId id="272" r:id="rId31"/>
    <p:sldId id="273" r:id="rId32"/>
    <p:sldId id="274" r:id="rId33"/>
    <p:sldId id="275" r:id="rId34"/>
    <p:sldId id="276" r:id="rId35"/>
  </p:sldIdLst>
  <p:sldSz cx="9144000" cy="6858000" type="screen4x3"/>
  <p:notesSz cx="7559675" cy="10691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8" d="100"/>
          <a:sy n="68" d="100"/>
        </p:scale>
        <p:origin x="12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6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t-BR" sz="3200" b="0" strike="noStrike" spc="-1">
              <a:latin typeface="Arial"/>
            </a:endParaRPr>
          </a:p>
        </p:txBody>
      </p:sp>
      <p:sp>
        <p:nvSpPr>
          <p:cNvPr id="6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7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
        <p:nvSpPr>
          <p:cNvPr id="7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7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t-BR" sz="3200" b="0" strike="noStrike" spc="-1">
              <a:latin typeface="Arial"/>
            </a:endParaRPr>
          </a:p>
        </p:txBody>
      </p:sp>
      <p:sp>
        <p:nvSpPr>
          <p:cNvPr id="7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t-BR" sz="3200" b="0" strike="noStrike" spc="-1">
              <a:latin typeface="Arial"/>
            </a:endParaRPr>
          </a:p>
        </p:txBody>
      </p:sp>
      <p:sp>
        <p:nvSpPr>
          <p:cNvPr id="7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t-BR" sz="3200" b="0" strike="noStrike" spc="-1">
              <a:latin typeface="Arial"/>
            </a:endParaRPr>
          </a:p>
        </p:txBody>
      </p:sp>
      <p:sp>
        <p:nvSpPr>
          <p:cNvPr id="7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t-BR" sz="3200" b="0" strike="noStrike" spc="-1">
              <a:latin typeface="Arial"/>
            </a:endParaRPr>
          </a:p>
        </p:txBody>
      </p:sp>
      <p:sp>
        <p:nvSpPr>
          <p:cNvPr id="7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t-BR" sz="3200" b="0" strike="noStrike" spc="-1">
              <a:latin typeface="Arial"/>
            </a:endParaRPr>
          </a:p>
        </p:txBody>
      </p:sp>
      <p:sp>
        <p:nvSpPr>
          <p:cNvPr id="7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cxnSp>
        <p:nvCxnSpPr>
          <p:cNvPr id="4" name="Conector reto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9" name="Subtítu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a:t>Clique para editar o estilo do subtítulo mestre</a:t>
            </a:r>
            <a:endParaRPr lang="en-US"/>
          </a:p>
        </p:txBody>
      </p:sp>
      <p:sp>
        <p:nvSpPr>
          <p:cNvPr id="28" name="Título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pt-BR"/>
              <a:t>Clique para editar o estilo do título mestre</a:t>
            </a:r>
            <a:endParaRPr lang="en-US"/>
          </a:p>
        </p:txBody>
      </p:sp>
      <p:sp>
        <p:nvSpPr>
          <p:cNvPr id="7" name="Espaço Reservado para Data 1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726142-6219-4CEC-9BD3-6B876C13D1AB}"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8" name="Espaço Reservado para Número de Slide 15"/>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0B70340-5834-492B-BA65-A111C6CA4A86}"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
        <p:nvSpPr>
          <p:cNvPr id="10" name="Espaço Reservado para Rodapé 16"/>
          <p:cNvSpPr>
            <a:spLocks noGrp="1"/>
          </p:cNvSpPr>
          <p:nvPr>
            <p:ph type="ftr"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Tree>
    <p:extLst>
      <p:ext uri="{BB962C8B-B14F-4D97-AF65-F5344CB8AC3E}">
        <p14:creationId xmlns:p14="http://schemas.microsoft.com/office/powerpoint/2010/main" val="143939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9" name="Espaço Reservado para Conteúdo 8"/>
          <p:cNvSpPr>
            <a:spLocks noGrp="1"/>
          </p:cNvSpPr>
          <p:nvPr>
            <p:ph idx="1"/>
          </p:nvPr>
        </p:nvSpPr>
        <p:spPr>
          <a:xfrm>
            <a:off x="457200" y="1524000"/>
            <a:ext cx="8229600" cy="45720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7" name="Título 16"/>
          <p:cNvSpPr>
            <a:spLocks noGrp="1"/>
          </p:cNvSpPr>
          <p:nvPr>
            <p:ph type="title"/>
          </p:nvPr>
        </p:nvSpPr>
        <p:spPr/>
        <p:txBody>
          <a:bodyPr rtlCol="0"/>
          <a:lstStyle/>
          <a:p>
            <a:r>
              <a:rPr lang="pt-BR"/>
              <a:t>Clique para editar o estilo do título mestre</a:t>
            </a:r>
            <a:endParaRPr lang="en-US"/>
          </a:p>
        </p:txBody>
      </p:sp>
      <p:sp>
        <p:nvSpPr>
          <p:cNvPr id="4"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141FA3-5545-4DA3-B3EF-529C3922A817}"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5"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6"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3A01E685-27F6-4C48-8A52-136E488083D9}"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760095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cxnSp>
        <p:nvCxnSpPr>
          <p:cNvPr id="4" name="Conector reto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9EE0A2-7779-4DDA-9681-E2CCF00F9CB6}"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6" name="Espaço Reservado para Rodapé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7" name="Espaço Reservado para Número de Slide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6630243-5264-461C-A0CE-BF7904002F55}"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85799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11" name="Espaço Reservado para Conteúdo 10"/>
          <p:cNvSpPr>
            <a:spLocks noGrp="1"/>
          </p:cNvSpPr>
          <p:nvPr>
            <p:ph sz="half" idx="1"/>
          </p:nvPr>
        </p:nvSpPr>
        <p:spPr>
          <a:xfrm>
            <a:off x="457200" y="1524000"/>
            <a:ext cx="4059936" cy="45720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3" name="Espaço Reservado para Conteúdo 12"/>
          <p:cNvSpPr>
            <a:spLocks noGrp="1"/>
          </p:cNvSpPr>
          <p:nvPr>
            <p:ph sz="half" idx="2"/>
          </p:nvPr>
        </p:nvSpPr>
        <p:spPr>
          <a:xfrm>
            <a:off x="4648200" y="1524000"/>
            <a:ext cx="4059936" cy="45720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58DFE5-2C5A-4C7F-9D72-2C16442F6E1C}"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6"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7"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E9301D1-88DC-4AD2-8EEC-33C6827F0391}"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371669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cxnSp>
        <p:nvCxnSpPr>
          <p:cNvPr id="7" name="Conector reto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Espaço Reservado para Tex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32" name="Espaço Reservado para Conteúdo 31"/>
          <p:cNvSpPr>
            <a:spLocks noGrp="1"/>
          </p:cNvSpPr>
          <p:nvPr>
            <p:ph sz="half" idx="2"/>
          </p:nvPr>
        </p:nvSpPr>
        <p:spPr>
          <a:xfrm>
            <a:off x="457200" y="2201896"/>
            <a:ext cx="4038600" cy="3913632"/>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34" name="Espaço Reservado para Conteúdo 33"/>
          <p:cNvSpPr>
            <a:spLocks noGrp="1"/>
          </p:cNvSpPr>
          <p:nvPr>
            <p:ph sz="quarter" idx="4"/>
          </p:nvPr>
        </p:nvSpPr>
        <p:spPr>
          <a:xfrm>
            <a:off x="4649788" y="2201896"/>
            <a:ext cx="4038600" cy="3913632"/>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2" name="Título 1"/>
          <p:cNvSpPr>
            <a:spLocks noGrp="1"/>
          </p:cNvSpPr>
          <p:nvPr>
            <p:ph type="title"/>
          </p:nvPr>
        </p:nvSpPr>
        <p:spPr>
          <a:xfrm>
            <a:off x="457200" y="155448"/>
            <a:ext cx="8229600" cy="1143000"/>
          </a:xfrm>
        </p:spPr>
        <p:txBody>
          <a:bodyPr/>
          <a:lstStyle>
            <a:lvl1pPr>
              <a:defRPr/>
            </a:lvl1pPr>
          </a:lstStyle>
          <a:p>
            <a:r>
              <a:rPr lang="pt-BR"/>
              <a:t>Clique para editar o estilo do título mestre</a:t>
            </a:r>
            <a:endParaRPr lang="en-US"/>
          </a:p>
        </p:txBody>
      </p:sp>
      <p:sp>
        <p:nvSpPr>
          <p:cNvPr id="12" name="Espaço Reservado para Tex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9" name="Espaço Reservado para Número de Slide 8"/>
          <p:cNvSpPr>
            <a:spLocks noGrp="1"/>
          </p:cNvSpPr>
          <p:nvPr>
            <p:ph type="sldNum"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BB7FE58-8742-40AB-ADE4-CE542503F82B}"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
        <p:nvSpPr>
          <p:cNvPr id="10" name="Espaço Reservado para Rodapé 7"/>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11" name="Espaço Reservado para Data 6"/>
          <p:cNvSpPr>
            <a:spLocks noGrp="1"/>
          </p:cNvSpPr>
          <p:nvPr>
            <p:ph type="dt" sz="half"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A07C6F-BE96-43FD-A058-D4DC027B4630}"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Tree>
    <p:extLst>
      <p:ext uri="{BB962C8B-B14F-4D97-AF65-F5344CB8AC3E}">
        <p14:creationId xmlns:p14="http://schemas.microsoft.com/office/powerpoint/2010/main" val="1063418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2A38D6-DEDA-47E2-B757-41B596132998}"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4"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5"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E0E6935-E421-4E36-A5D2-1D01BA99F426}"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3813840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282BE1-12C4-47B6-91ED-F89C4B459DD1}"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3"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4"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2C19708-A50E-455A-A146-42AA0C0F6FDB}"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343110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4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9" name="Espaço Reservado para Conteúdo 28"/>
          <p:cNvSpPr>
            <a:spLocks noGrp="1"/>
          </p:cNvSpPr>
          <p:nvPr>
            <p:ph sz="quarter" idx="1"/>
          </p:nvPr>
        </p:nvSpPr>
        <p:spPr>
          <a:xfrm>
            <a:off x="457200" y="457200"/>
            <a:ext cx="6248400" cy="57150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3" name="Espaço Reservado para Texto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pt-BR"/>
              <a:t>Clique para editar os estilos do texto mestre</a:t>
            </a:r>
          </a:p>
        </p:txBody>
      </p:sp>
      <p:sp>
        <p:nvSpPr>
          <p:cNvPr id="31" name="Título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t-BR"/>
              <a:t>Clique para editar o estilo do título mestre</a:t>
            </a:r>
            <a:endParaRPr lang="en-US"/>
          </a:p>
        </p:txBody>
      </p:sp>
      <p:sp>
        <p:nvSpPr>
          <p:cNvPr id="5"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DA73E28-6919-4EED-A8A0-8081F6870F53}"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6"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7"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E50B23A-7D40-401C-ADFA-B9ADEA58ED2D}"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204102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t-BR"/>
              <a:t>Clique para editar o estilo do título mestre</a:t>
            </a:r>
            <a:endParaRPr lang="en-US"/>
          </a:p>
        </p:txBody>
      </p:sp>
      <p:sp>
        <p:nvSpPr>
          <p:cNvPr id="3" name="Espaço Reservado para Imagem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pt-BR" noProof="0" dirty="0"/>
              <a:t>Clique no ícone para adicionar uma imagem</a:t>
            </a:r>
            <a:endParaRPr lang="en-US" noProof="0" dirty="0"/>
          </a:p>
        </p:txBody>
      </p:sp>
      <p:sp>
        <p:nvSpPr>
          <p:cNvPr id="4" name="Espaço Reservado para Texto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pt-BR"/>
              <a:t>Clique para editar os estilos do texto mestre</a:t>
            </a:r>
          </a:p>
        </p:txBody>
      </p:sp>
      <p:sp>
        <p:nvSpPr>
          <p:cNvPr id="5"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2E0AAC-094B-40E3-A81B-E2BE7C6B665D}"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6"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7"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5890ABB-1B23-4CB0-ACB8-8AA3E5625198}"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2077851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7289F0-E08C-4DB2-B3B8-6A3C50442DEA}"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5"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6"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37CE1C11-A243-45D9-8E95-C9A1E2A598F9}"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2170092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2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5C6E91-7162-42DA-A656-658A317D0252}"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5" name="Espaço Reservado para Rodapé 9"/>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6" name="Espaço Reservado para Número de Slide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404455A-FB76-48ED-88CC-065D1D88CAC8}"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3209298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ítulo, clip-art e text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lIns="64291" tIns="32146" rIns="64291" bIns="32146"/>
          <a:lstStyle/>
          <a:p>
            <a:r>
              <a:rPr lang="pt-BR"/>
              <a:t>Clique para editar o estilo do título mestre</a:t>
            </a:r>
          </a:p>
        </p:txBody>
      </p:sp>
      <p:sp>
        <p:nvSpPr>
          <p:cNvPr id="3" name="Espaço Reservado para Clip-art 2"/>
          <p:cNvSpPr>
            <a:spLocks noGrp="1"/>
          </p:cNvSpPr>
          <p:nvPr>
            <p:ph type="clipArt" sz="half" idx="1"/>
          </p:nvPr>
        </p:nvSpPr>
        <p:spPr>
          <a:xfrm>
            <a:off x="685800" y="1981200"/>
            <a:ext cx="3810000" cy="4114800"/>
          </a:xfrm>
        </p:spPr>
        <p:txBody>
          <a:bodyPr/>
          <a:lstStyle/>
          <a:p>
            <a:pPr lvl="0"/>
            <a:endParaRPr lang="pt-BR" noProof="0">
              <a:sym typeface="Palatino" pitchFamily="-84" charset="0"/>
            </a:endParaRPr>
          </a:p>
        </p:txBody>
      </p:sp>
      <p:sp>
        <p:nvSpPr>
          <p:cNvPr id="4" name="Espaço Reservado para Texto 3"/>
          <p:cNvSpPr>
            <a:spLocks noGrp="1"/>
          </p:cNvSpPr>
          <p:nvPr>
            <p:ph type="body"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xfrm>
            <a:off x="685800" y="6248400"/>
            <a:ext cx="1905000" cy="457200"/>
          </a:xfrm>
        </p:spPr>
        <p:txBody>
          <a:bodyPr lIns="91435" tIns="45718" rIns="91435" bIns="45718"/>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6" name="Rectangle 5"/>
          <p:cNvSpPr>
            <a:spLocks noGrp="1" noChangeArrowheads="1"/>
          </p:cNvSpPr>
          <p:nvPr>
            <p:ph type="ftr" sz="quarter" idx="11"/>
          </p:nvPr>
        </p:nvSpPr>
        <p:spPr>
          <a:xfrm>
            <a:off x="3124200" y="6248400"/>
            <a:ext cx="2895600" cy="457200"/>
          </a:xfrm>
        </p:spPr>
        <p:txBody>
          <a:bodyPr lIns="91435" tIns="45718" rIns="91435" bIns="45718"/>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7" name="Rectangle 6"/>
          <p:cNvSpPr>
            <a:spLocks noGrp="1" noChangeArrowheads="1"/>
          </p:cNvSpPr>
          <p:nvPr>
            <p:ph type="sldNum" sz="quarter" idx="12"/>
          </p:nvPr>
        </p:nvSpPr>
        <p:spPr>
          <a:xfrm>
            <a:off x="6553200" y="6248400"/>
            <a:ext cx="1905000" cy="457200"/>
          </a:xfrm>
        </p:spPr>
        <p:txBody>
          <a:bodyPr lIns="91435" tIns="45718" rIns="91435" bIns="45718"/>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7FDF56A-7F71-4588-9576-91D2B0585E84}"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500338743"/>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4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4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5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
        <p:nvSpPr>
          <p:cNvPr id="5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5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5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5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t-BR" sz="4400" b="0" strike="noStrike" spc="-1">
              <a:latin typeface="Arial"/>
            </a:endParaRPr>
          </a:p>
        </p:txBody>
      </p:sp>
      <p:sp>
        <p:nvSpPr>
          <p:cNvPr id="6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pt-BR" sz="4400" b="0" strike="noStrike" spc="-1">
                <a:latin typeface="Arial"/>
              </a:rPr>
              <a:t>Clique para editar o formato do texto do título</a:t>
            </a:r>
          </a:p>
        </p:txBody>
      </p:sp>
      <p:sp>
        <p:nvSpPr>
          <p:cNvPr id="42"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32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Espaço Reservado para Texto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
        <p:nvSpPr>
          <p:cNvPr id="24" name="Espaço Reservado para Data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58B7B4-C0BF-4B0E-8D04-5641E8BEA7E5}" type="datetimeFigureOut">
              <a:rPr kumimoji="0" lang="pt-BR" sz="1200" b="0" i="0" u="none" strike="noStrike" kern="1200" cap="none" spc="0" normalizeH="0" baseline="0" noProof="0">
                <a:ln>
                  <a:noFill/>
                </a:ln>
                <a:solidFill>
                  <a:srgbClr val="444D26"/>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27/09/2022</a:t>
            </a:fld>
            <a:endParaRPr kumimoji="0" lang="pt-BR" sz="1200" b="0" i="0" u="none" strike="noStrike" kern="1200" cap="none" spc="0" normalizeH="0" baseline="0" noProof="0" dirty="0">
              <a:ln>
                <a:noFill/>
              </a:ln>
              <a:solidFill>
                <a:srgbClr val="444D26"/>
              </a:solidFill>
              <a:effectLst/>
              <a:uLnTx/>
              <a:uFillTx/>
              <a:latin typeface="Constantia"/>
              <a:ea typeface="+mn-ea"/>
              <a:cs typeface="+mn-cs"/>
            </a:endParaRPr>
          </a:p>
        </p:txBody>
      </p:sp>
      <p:sp>
        <p:nvSpPr>
          <p:cNvPr id="10" name="Espaço Reservado para Rodapé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srgbClr val="444D26"/>
              </a:solidFill>
              <a:effectLst/>
              <a:uLnTx/>
              <a:uFillTx/>
              <a:latin typeface="Constantia"/>
              <a:ea typeface="+mn-ea"/>
              <a:cs typeface="+mn-cs"/>
            </a:endParaRPr>
          </a:p>
        </p:txBody>
      </p:sp>
      <p:sp>
        <p:nvSpPr>
          <p:cNvPr id="22" name="Espaço Reservado para Número de Slid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Constantia" panose="02030602050306030303"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D445A43-3DA9-401B-B7A2-1168007893D4}" type="slidenum">
              <a:rPr kumimoji="0" lang="pt-BR" altLang="pt-BR" sz="1600" b="0" i="0" u="none" strike="noStrike" kern="1200" cap="none" spc="0" normalizeH="0" baseline="0" noProof="0" smtClean="0">
                <a:ln>
                  <a:noFill/>
                </a:ln>
                <a:solidFill>
                  <a:srgbClr val="444D26"/>
                </a:solidFill>
                <a:effectLst/>
                <a:uLnTx/>
                <a:uFillTx/>
                <a:latin typeface="Constantia" panose="02030602050306030303" pitchFamily="18"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‹nº›</a:t>
            </a:fld>
            <a:endParaRPr kumimoji="0" lang="pt-BR" altLang="pt-BR" sz="1600" b="0" i="0" u="none" strike="noStrike" kern="1200" cap="none" spc="0" normalizeH="0" baseline="0" noProof="0">
              <a:ln>
                <a:noFill/>
              </a:ln>
              <a:solidFill>
                <a:srgbClr val="444D26"/>
              </a:solidFill>
              <a:effectLst/>
              <a:uLnTx/>
              <a:uFillTx/>
              <a:latin typeface="Constantia" panose="02030602050306030303" pitchFamily="18" charset="0"/>
              <a:ea typeface="+mn-ea"/>
              <a:cs typeface="Arial" panose="020B0604020202020204" pitchFamily="34" charset="0"/>
            </a:endParaRPr>
          </a:p>
        </p:txBody>
      </p:sp>
      <p:sp>
        <p:nvSpPr>
          <p:cNvPr id="5" name="Espaço Reservado para Títu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pt-BR"/>
              <a:t>Clique para editar o estilo do título mestre</a:t>
            </a:r>
            <a:endParaRPr lang="en-US"/>
          </a:p>
        </p:txBody>
      </p:sp>
    </p:spTree>
    <p:extLst>
      <p:ext uri="{BB962C8B-B14F-4D97-AF65-F5344CB8AC3E}">
        <p14:creationId xmlns:p14="http://schemas.microsoft.com/office/powerpoint/2010/main" val="18859181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9" name="CustomShape 1"/>
          <p:cNvSpPr/>
          <p:nvPr/>
        </p:nvSpPr>
        <p:spPr>
          <a:xfrm>
            <a:off x="754774" y="5232975"/>
            <a:ext cx="7634452" cy="7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0000"/>
              </a:lnSpc>
              <a:spcBef>
                <a:spcPts val="598"/>
              </a:spcBef>
            </a:pPr>
            <a:r>
              <a:rPr lang="pt-BR" sz="2000" b="0" strike="noStrike" spc="-1" dirty="0">
                <a:solidFill>
                  <a:srgbClr val="E3DED1"/>
                </a:solidFill>
                <a:latin typeface="Constantia"/>
              </a:rPr>
              <a:t>Caiuá Cardoso Al-Alam</a:t>
            </a:r>
          </a:p>
          <a:p>
            <a:pPr algn="ctr">
              <a:lnSpc>
                <a:spcPct val="80000"/>
              </a:lnSpc>
              <a:spcBef>
                <a:spcPts val="598"/>
              </a:spcBef>
            </a:pPr>
            <a:r>
              <a:rPr lang="pt-BR" sz="2000" spc="-1" dirty="0">
                <a:solidFill>
                  <a:srgbClr val="E3DED1"/>
                </a:solidFill>
                <a:latin typeface="Constantia"/>
              </a:rPr>
              <a:t>Professor da Universidade Federal do Pampa, campus Jaguarão</a:t>
            </a:r>
            <a:endParaRPr lang="pt-BR" sz="2000" b="0" strike="noStrike" spc="-1" dirty="0">
              <a:latin typeface="Arial"/>
            </a:endParaRPr>
          </a:p>
        </p:txBody>
      </p:sp>
      <p:pic>
        <p:nvPicPr>
          <p:cNvPr id="80" name="Rectangle 2"/>
          <p:cNvPicPr/>
          <p:nvPr/>
        </p:nvPicPr>
        <p:blipFill>
          <a:blip r:embed="rId3"/>
          <a:stretch/>
        </p:blipFill>
        <p:spPr>
          <a:xfrm>
            <a:off x="4741682" y="705786"/>
            <a:ext cx="3835273" cy="3598262"/>
          </a:xfrm>
          <a:prstGeom prst="rect">
            <a:avLst/>
          </a:prstGeom>
          <a:ln>
            <a:noFill/>
          </a:ln>
        </p:spPr>
      </p:pic>
      <p:pic>
        <p:nvPicPr>
          <p:cNvPr id="81" name="Picture 6"/>
          <p:cNvPicPr/>
          <p:nvPr/>
        </p:nvPicPr>
        <p:blipFill>
          <a:blip r:embed="rId4"/>
          <a:stretch/>
        </p:blipFill>
        <p:spPr>
          <a:xfrm>
            <a:off x="1085342" y="1081053"/>
            <a:ext cx="3316977" cy="3598263"/>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457200" y="1523880"/>
            <a:ext cx="8229240" cy="4571640"/>
          </a:xfrm>
          <a:prstGeom prst="rect">
            <a:avLst/>
          </a:prstGeom>
          <a:noFill/>
          <a:ln>
            <a:noFill/>
          </a:ln>
        </p:spPr>
        <p:style>
          <a:lnRef idx="0">
            <a:scrgbClr r="0" g="0" b="0"/>
          </a:lnRef>
          <a:fillRef idx="0">
            <a:scrgbClr r="0" g="0" b="0"/>
          </a:fillRef>
          <a:effectRef idx="0">
            <a:scrgbClr r="0" g="0" b="0"/>
          </a:effectRef>
          <a:fontRef idx="minor"/>
        </p:style>
      </p:sp>
      <p:sp>
        <p:nvSpPr>
          <p:cNvPr id="104" name="CustomShape 2"/>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pic>
        <p:nvPicPr>
          <p:cNvPr id="105" name="Picture 2"/>
          <p:cNvPicPr/>
          <p:nvPr/>
        </p:nvPicPr>
        <p:blipFill>
          <a:blip r:embed="rId2"/>
          <a:stretch/>
        </p:blipFill>
        <p:spPr>
          <a:xfrm>
            <a:off x="-12600" y="1285920"/>
            <a:ext cx="9156240" cy="37144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457200" y="1523880"/>
            <a:ext cx="8229240" cy="4571640"/>
          </a:xfrm>
          <a:prstGeom prst="rect">
            <a:avLst/>
          </a:prstGeom>
          <a:noFill/>
          <a:ln>
            <a:noFill/>
          </a:ln>
        </p:spPr>
        <p:style>
          <a:lnRef idx="0">
            <a:scrgbClr r="0" g="0" b="0"/>
          </a:lnRef>
          <a:fillRef idx="0">
            <a:scrgbClr r="0" g="0" b="0"/>
          </a:fillRef>
          <a:effectRef idx="0">
            <a:scrgbClr r="0" g="0" b="0"/>
          </a:effectRef>
          <a:fontRef idx="minor"/>
        </p:style>
      </p:sp>
      <p:sp>
        <p:nvSpPr>
          <p:cNvPr id="107" name="CustomShape 2"/>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pic>
        <p:nvPicPr>
          <p:cNvPr id="2" name="Imagem 1">
            <a:extLst>
              <a:ext uri="{FF2B5EF4-FFF2-40B4-BE49-F238E27FC236}">
                <a16:creationId xmlns:a16="http://schemas.microsoft.com/office/drawing/2014/main" id="{F2B89B20-507E-4CD4-A061-E8E95507076E}"/>
              </a:ext>
            </a:extLst>
          </p:cNvPr>
          <p:cNvPicPr>
            <a:picLocks noChangeAspect="1"/>
          </p:cNvPicPr>
          <p:nvPr/>
        </p:nvPicPr>
        <p:blipFill>
          <a:blip r:embed="rId2"/>
          <a:stretch>
            <a:fillRect/>
          </a:stretch>
        </p:blipFill>
        <p:spPr>
          <a:xfrm>
            <a:off x="1772239" y="0"/>
            <a:ext cx="5458120" cy="6858000"/>
          </a:xfrm>
          <a:prstGeom prst="rect">
            <a:avLst/>
          </a:prstGeom>
        </p:spPr>
      </p:pic>
      <p:sp>
        <p:nvSpPr>
          <p:cNvPr id="109" name="CustomShape 3"/>
          <p:cNvSpPr/>
          <p:nvPr/>
        </p:nvSpPr>
        <p:spPr>
          <a:xfrm>
            <a:off x="1913640" y="1743958"/>
            <a:ext cx="1593131" cy="4184881"/>
          </a:xfrm>
          <a:prstGeom prst="rect">
            <a:avLst/>
          </a:prstGeom>
          <a:noFill/>
          <a:ln w="38160">
            <a:solidFill>
              <a:srgbClr val="FF0000"/>
            </a:solidFill>
            <a:miter/>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FB864-8351-4EFD-908C-72DC3181EC8F}"/>
              </a:ext>
            </a:extLst>
          </p:cNvPr>
          <p:cNvSpPr>
            <a:spLocks noGrp="1"/>
          </p:cNvSpPr>
          <p:nvPr>
            <p:ph type="title"/>
          </p:nvPr>
        </p:nvSpPr>
        <p:spPr/>
        <p:txBody>
          <a:bodyPr/>
          <a:lstStyle/>
          <a:p>
            <a:endParaRPr lang="pt-BR"/>
          </a:p>
        </p:txBody>
      </p:sp>
      <p:sp>
        <p:nvSpPr>
          <p:cNvPr id="3" name="Subtítulo 2">
            <a:extLst>
              <a:ext uri="{FF2B5EF4-FFF2-40B4-BE49-F238E27FC236}">
                <a16:creationId xmlns:a16="http://schemas.microsoft.com/office/drawing/2014/main" id="{29F756CB-EB71-4465-B8CC-E5EC20AF1AD9}"/>
              </a:ext>
            </a:extLst>
          </p:cNvPr>
          <p:cNvSpPr>
            <a:spLocks noGrp="1"/>
          </p:cNvSpPr>
          <p:nvPr>
            <p:ph type="subTitle"/>
          </p:nvPr>
        </p:nvSpPr>
        <p:spPr/>
        <p:txBody>
          <a:bodyPr/>
          <a:lstStyle/>
          <a:p>
            <a:endParaRPr lang="pt-BR"/>
          </a:p>
        </p:txBody>
      </p:sp>
      <p:pic>
        <p:nvPicPr>
          <p:cNvPr id="4" name="Imagem 3">
            <a:extLst>
              <a:ext uri="{FF2B5EF4-FFF2-40B4-BE49-F238E27FC236}">
                <a16:creationId xmlns:a16="http://schemas.microsoft.com/office/drawing/2014/main" id="{437804BB-804B-4B39-94B0-B2497629E137}"/>
              </a:ext>
            </a:extLst>
          </p:cNvPr>
          <p:cNvPicPr>
            <a:picLocks noChangeAspect="1"/>
          </p:cNvPicPr>
          <p:nvPr/>
        </p:nvPicPr>
        <p:blipFill>
          <a:blip r:embed="rId2"/>
          <a:stretch>
            <a:fillRect/>
          </a:stretch>
        </p:blipFill>
        <p:spPr>
          <a:xfrm>
            <a:off x="0" y="995299"/>
            <a:ext cx="9144000" cy="4867401"/>
          </a:xfrm>
          <a:prstGeom prst="rect">
            <a:avLst/>
          </a:prstGeom>
        </p:spPr>
      </p:pic>
    </p:spTree>
    <p:extLst>
      <p:ext uri="{BB962C8B-B14F-4D97-AF65-F5344CB8AC3E}">
        <p14:creationId xmlns:p14="http://schemas.microsoft.com/office/powerpoint/2010/main" val="2591680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0" y="801278"/>
            <a:ext cx="4537689" cy="59775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72880" indent="-272520" algn="just">
              <a:spcBef>
                <a:spcPts val="598"/>
              </a:spcBef>
              <a:buClr>
                <a:srgbClr val="9F2936"/>
              </a:buClr>
              <a:buSzPct val="85000"/>
              <a:buFont typeface="Wingdings 2" charset="2"/>
              <a:buChar char=""/>
            </a:pPr>
            <a:r>
              <a:rPr lang="pt-BR" sz="2000" dirty="0">
                <a:solidFill>
                  <a:schemeClr val="bg1"/>
                </a:solidFill>
              </a:rPr>
              <a:t>Campo Negro: Complexa rede social da população negra, composta por escravizados/as, libertos/as, extremamente perseguida pelas elites escravistas, “no qual as ações dos variados agentes históricos envolvidos tinham lógicas próprias, entrecruzando interesses, solidariedades, tensões e conflitos” (GOMES, 2006, p. 53).</a:t>
            </a:r>
          </a:p>
          <a:p>
            <a:pPr marL="360" algn="just">
              <a:spcBef>
                <a:spcPts val="598"/>
              </a:spcBef>
              <a:buClr>
                <a:srgbClr val="9F2936"/>
              </a:buClr>
              <a:buSzPct val="85000"/>
            </a:pPr>
            <a:r>
              <a:rPr lang="pt-BR" sz="1100" dirty="0">
                <a:solidFill>
                  <a:schemeClr val="bg1"/>
                </a:solidFill>
              </a:rPr>
              <a:t>GOMES, Flávio dos Santos. Histórias de quilombolas: Mocambos e comunidades de senzalas no Rio de Janeiro, século XIX. São Paulo: Companhia das Letras, 2006.</a:t>
            </a:r>
          </a:p>
          <a:p>
            <a:pPr marL="272880" indent="-272520" algn="just">
              <a:lnSpc>
                <a:spcPct val="100000"/>
              </a:lnSpc>
              <a:spcBef>
                <a:spcPts val="598"/>
              </a:spcBef>
              <a:buClr>
                <a:srgbClr val="9F2936"/>
              </a:buClr>
              <a:buSzPct val="85000"/>
              <a:buFont typeface="Wingdings 2" charset="2"/>
              <a:buChar char=""/>
            </a:pPr>
            <a:r>
              <a:rPr lang="pt-BR" sz="2000" b="0" strike="noStrike" spc="-1" dirty="0">
                <a:solidFill>
                  <a:schemeClr val="bg1"/>
                </a:solidFill>
              </a:rPr>
              <a:t>Crime de desordem e de vagar fora de hora nas ruas X experiências de sociabilidade e estratégias de resistência.</a:t>
            </a:r>
          </a:p>
          <a:p>
            <a:pPr marL="272880" indent="-272520" algn="just">
              <a:lnSpc>
                <a:spcPct val="100000"/>
              </a:lnSpc>
              <a:spcBef>
                <a:spcPts val="598"/>
              </a:spcBef>
              <a:buClr>
                <a:srgbClr val="9F2936"/>
              </a:buClr>
              <a:buSzPct val="85000"/>
              <a:buFont typeface="Wingdings 2" charset="2"/>
              <a:buChar char=""/>
            </a:pPr>
            <a:r>
              <a:rPr lang="pt-BR" sz="2000" b="0" strike="noStrike" spc="-1" dirty="0">
                <a:solidFill>
                  <a:schemeClr val="bg1"/>
                </a:solidFill>
              </a:rPr>
              <a:t>Quilombo do Manoel Padeiro (1834-35).</a:t>
            </a:r>
          </a:p>
        </p:txBody>
      </p:sp>
      <p:pic>
        <p:nvPicPr>
          <p:cNvPr id="111" name="Título 1"/>
          <p:cNvPicPr/>
          <p:nvPr/>
        </p:nvPicPr>
        <p:blipFill>
          <a:blip r:embed="rId2"/>
          <a:stretch/>
        </p:blipFill>
        <p:spPr>
          <a:xfrm>
            <a:off x="450720" y="79200"/>
            <a:ext cx="8242200" cy="722078"/>
          </a:xfrm>
          <a:prstGeom prst="rect">
            <a:avLst/>
          </a:prstGeom>
          <a:ln>
            <a:noFill/>
          </a:ln>
        </p:spPr>
      </p:pic>
      <p:pic>
        <p:nvPicPr>
          <p:cNvPr id="112" name="Picture 2"/>
          <p:cNvPicPr/>
          <p:nvPr/>
        </p:nvPicPr>
        <p:blipFill>
          <a:blip r:embed="rId3"/>
          <a:stretch/>
        </p:blipFill>
        <p:spPr>
          <a:xfrm>
            <a:off x="4537689" y="1502079"/>
            <a:ext cx="4606311" cy="4049247"/>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m 1"/>
          <p:cNvPicPr/>
          <p:nvPr/>
        </p:nvPicPr>
        <p:blipFill>
          <a:blip r:embed="rId2"/>
          <a:stretch/>
        </p:blipFill>
        <p:spPr>
          <a:xfrm>
            <a:off x="1857240" y="4680"/>
            <a:ext cx="5562360" cy="6852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3"/>
          <p:cNvPicPr/>
          <p:nvPr/>
        </p:nvPicPr>
        <p:blipFill>
          <a:blip r:embed="rId2"/>
          <a:stretch/>
        </p:blipFill>
        <p:spPr>
          <a:xfrm>
            <a:off x="0" y="0"/>
            <a:ext cx="9143640" cy="68814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Imagem Online 2"/>
          <p:cNvSpPr>
            <a:spLocks noGrp="1"/>
          </p:cNvSpPr>
          <p:nvPr>
            <p:ph type="clipArt" sz="half" idx="1"/>
          </p:nvPr>
        </p:nvSpPr>
        <p:spPr/>
      </p:sp>
      <p:sp>
        <p:nvSpPr>
          <p:cNvPr id="4" name="Espaço Reservado para Texto 3"/>
          <p:cNvSpPr>
            <a:spLocks noGrp="1"/>
          </p:cNvSpPr>
          <p:nvPr>
            <p:ph type="body" sz="half" idx="2"/>
          </p:nvPr>
        </p:nvSpPr>
        <p:spPr/>
        <p:txBody>
          <a:bodyPr/>
          <a:lstStyle/>
          <a:p>
            <a:endParaRPr lang="pt-BR"/>
          </a:p>
        </p:txBody>
      </p:sp>
      <p:pic>
        <p:nvPicPr>
          <p:cNvPr id="5" name="Imagem 4"/>
          <p:cNvPicPr>
            <a:picLocks noChangeAspect="1"/>
          </p:cNvPicPr>
          <p:nvPr/>
        </p:nvPicPr>
        <p:blipFill>
          <a:blip r:embed="rId2"/>
          <a:stretch>
            <a:fillRect/>
          </a:stretch>
        </p:blipFill>
        <p:spPr>
          <a:xfrm>
            <a:off x="6183" y="0"/>
            <a:ext cx="9155762" cy="6858000"/>
          </a:xfrm>
          <a:prstGeom prst="rect">
            <a:avLst/>
          </a:prstGeom>
        </p:spPr>
      </p:pic>
    </p:spTree>
    <p:extLst>
      <p:ext uri="{BB962C8B-B14F-4D97-AF65-F5344CB8AC3E}">
        <p14:creationId xmlns:p14="http://schemas.microsoft.com/office/powerpoint/2010/main" val="1476000341"/>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2"/>
          <p:cNvPicPr/>
          <p:nvPr/>
        </p:nvPicPr>
        <p:blipFill>
          <a:blip r:embed="rId2"/>
          <a:stretch/>
        </p:blipFill>
        <p:spPr>
          <a:xfrm>
            <a:off x="9360" y="-20520"/>
            <a:ext cx="9048600" cy="68781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358219" y="360000"/>
            <a:ext cx="8465270" cy="615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5640" algn="just">
              <a:lnSpc>
                <a:spcPct val="90000"/>
              </a:lnSpc>
              <a:spcBef>
                <a:spcPts val="1001"/>
              </a:spcBef>
              <a:buClr>
                <a:srgbClr val="000000"/>
              </a:buClr>
              <a:buSzPct val="45000"/>
              <a:buFont typeface="Wingdings" charset="2"/>
              <a:buChar char=""/>
            </a:pPr>
            <a:r>
              <a:rPr lang="pt-BR" spc="-1" dirty="0">
                <a:solidFill>
                  <a:schemeClr val="bg1"/>
                </a:solidFill>
              </a:rPr>
              <a:t>Simão Vergara era preto, forro e em um processo disse ser da Costa [da África] e no outro de Angola e Congo. Tinha uma taverna na Boa Vista há 12 anos, remontando então por volta de 1823, a qual gerenciava junto com sua esposa, a também preta e forra Tereza Vieira da Cunha. </a:t>
            </a:r>
            <a:endParaRPr lang="pt-BR" b="0" strike="noStrike" spc="-1" dirty="0">
              <a:solidFill>
                <a:schemeClr val="bg1"/>
              </a:solidFill>
            </a:endParaRPr>
          </a:p>
          <a:p>
            <a:pPr marL="216000" indent="-215640" algn="just">
              <a:lnSpc>
                <a:spcPct val="90000"/>
              </a:lnSpc>
              <a:spcBef>
                <a:spcPts val="1001"/>
              </a:spcBef>
              <a:buClr>
                <a:srgbClr val="000000"/>
              </a:buClr>
              <a:buSzPct val="45000"/>
              <a:buFont typeface="Wingdings" charset="2"/>
              <a:buChar char=""/>
            </a:pPr>
            <a:r>
              <a:rPr lang="pt-BR" b="0" strike="noStrike" spc="-1" dirty="0">
                <a:solidFill>
                  <a:schemeClr val="bg1"/>
                </a:solidFill>
              </a:rPr>
              <a:t>Tereza</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Nasceu em 1782.</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Do Congo, forra (de 1830-50 as mulheres africanas eram as que mais se alforriavam).</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Compra da tasca (taverna, armazém e casa de pasto, de aluguel de quartos) na Boa Vista como elemento importante para os libertos.</a:t>
            </a:r>
          </a:p>
          <a:p>
            <a:pPr marL="216000"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Padeiro:</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Fornecia-lhes informações e víveres, compartilhava </a:t>
            </a:r>
            <a:r>
              <a:rPr lang="pt-BR" b="0" strike="noStrike" spc="-1" dirty="0" err="1">
                <a:solidFill>
                  <a:schemeClr val="bg1"/>
                </a:solidFill>
              </a:rPr>
              <a:t>africanidades</a:t>
            </a:r>
            <a:r>
              <a:rPr lang="pt-BR" b="0" strike="noStrike" spc="-1" dirty="0">
                <a:solidFill>
                  <a:schemeClr val="bg1"/>
                </a:solidFill>
              </a:rPr>
              <a:t> e anseios de liberdade.</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Ela e seu marido Simão Vergara gerenciavam uma tasca nas proximidades das charqueadas.</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Negociavam farinha, cominho, melado, cachaça, pólvora, informações.</a:t>
            </a:r>
          </a:p>
          <a:p>
            <a:pPr marL="432000" lvl="1" indent="-215640" algn="just">
              <a:lnSpc>
                <a:spcPct val="90000"/>
              </a:lnSpc>
              <a:spcBef>
                <a:spcPts val="499"/>
              </a:spcBef>
              <a:buClr>
                <a:srgbClr val="000000"/>
              </a:buClr>
              <a:buSzPct val="45000"/>
              <a:buFont typeface="Wingdings" charset="2"/>
              <a:buChar char=""/>
            </a:pPr>
            <a:r>
              <a:rPr lang="pt-BR" b="0" strike="noStrike" spc="-1" dirty="0">
                <a:solidFill>
                  <a:schemeClr val="bg1"/>
                </a:solidFill>
              </a:rPr>
              <a:t>Poliglota: banto, espanhol e português. </a:t>
            </a:r>
          </a:p>
          <a:p>
            <a:pPr marL="216000" indent="-215640" algn="just">
              <a:lnSpc>
                <a:spcPct val="90000"/>
              </a:lnSpc>
              <a:spcBef>
                <a:spcPts val="1001"/>
              </a:spcBef>
              <a:buClr>
                <a:srgbClr val="000000"/>
              </a:buClr>
              <a:buSzPct val="45000"/>
              <a:buFont typeface="Wingdings" charset="2"/>
              <a:buChar char=""/>
            </a:pPr>
            <a:r>
              <a:rPr lang="pt-BR" b="0" strike="noStrike" spc="-1" dirty="0">
                <a:solidFill>
                  <a:schemeClr val="bg1"/>
                </a:solidFill>
              </a:rPr>
              <a:t>Família escravizada = </a:t>
            </a:r>
            <a:r>
              <a:rPr lang="pt-BR" b="0" strike="noStrike" spc="-1" dirty="0" err="1">
                <a:solidFill>
                  <a:schemeClr val="bg1"/>
                </a:solidFill>
              </a:rPr>
              <a:t>Matrifocalidade</a:t>
            </a:r>
            <a:endParaRPr lang="pt-BR" b="0" strike="noStrike" spc="-1" dirty="0">
              <a:solidFill>
                <a:schemeClr val="bg1"/>
              </a:solidFill>
            </a:endParaRPr>
          </a:p>
          <a:p>
            <a:pPr marL="216000" indent="-215640" algn="just">
              <a:lnSpc>
                <a:spcPct val="90000"/>
              </a:lnSpc>
              <a:spcBef>
                <a:spcPts val="1001"/>
              </a:spcBef>
              <a:buClr>
                <a:srgbClr val="000000"/>
              </a:buClr>
              <a:buSzPct val="45000"/>
              <a:buFont typeface="Wingdings" charset="2"/>
              <a:buChar char=""/>
            </a:pPr>
            <a:r>
              <a:rPr lang="pt-BR" b="0" strike="noStrike" spc="-1" dirty="0">
                <a:solidFill>
                  <a:schemeClr val="bg1"/>
                </a:solidFill>
              </a:rPr>
              <a:t>Clementina </a:t>
            </a:r>
            <a:r>
              <a:rPr lang="pt-BR" b="0" strike="noStrike" spc="-1" dirty="0" err="1">
                <a:solidFill>
                  <a:schemeClr val="bg1"/>
                </a:solidFill>
              </a:rPr>
              <a:t>Cassange</a:t>
            </a:r>
            <a:r>
              <a:rPr lang="pt-BR" b="0" strike="noStrike" spc="-1" dirty="0">
                <a:solidFill>
                  <a:schemeClr val="bg1"/>
                </a:solidFill>
              </a:rPr>
              <a:t> depois Clementina Maria da Conceição (1849 = assume associativismo da Irmandade Nossa Senhora da Conceição): Agostinha (1856) e Francisco (1843).</a:t>
            </a:r>
          </a:p>
          <a:p>
            <a:pPr>
              <a:lnSpc>
                <a:spcPct val="100000"/>
              </a:lnSpc>
            </a:pPr>
            <a:endParaRPr lang="pt-BR"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CustomShape 1"/>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pic>
        <p:nvPicPr>
          <p:cNvPr id="88" name="Picture 2"/>
          <p:cNvPicPr/>
          <p:nvPr/>
        </p:nvPicPr>
        <p:blipFill>
          <a:blip r:embed="rId2"/>
          <a:stretch/>
        </p:blipFill>
        <p:spPr>
          <a:xfrm>
            <a:off x="0" y="0"/>
            <a:ext cx="9126000" cy="6857640"/>
          </a:xfrm>
          <a:prstGeom prst="rect">
            <a:avLst/>
          </a:prstGeom>
          <a:ln>
            <a:noFill/>
          </a:ln>
        </p:spPr>
      </p:pic>
      <p:sp>
        <p:nvSpPr>
          <p:cNvPr id="2" name="CaixaDeTexto 1">
            <a:extLst>
              <a:ext uri="{FF2B5EF4-FFF2-40B4-BE49-F238E27FC236}">
                <a16:creationId xmlns:a16="http://schemas.microsoft.com/office/drawing/2014/main" id="{DB434CCF-801B-457C-9DFD-9105BD6FEFB2}"/>
              </a:ext>
            </a:extLst>
          </p:cNvPr>
          <p:cNvSpPr txBox="1"/>
          <p:nvPr/>
        </p:nvSpPr>
        <p:spPr>
          <a:xfrm>
            <a:off x="301657" y="909215"/>
            <a:ext cx="8710367" cy="461665"/>
          </a:xfrm>
          <a:prstGeom prst="rect">
            <a:avLst/>
          </a:prstGeom>
          <a:noFill/>
        </p:spPr>
        <p:txBody>
          <a:bodyPr wrap="square" rtlCol="0">
            <a:spAutoFit/>
          </a:bodyPr>
          <a:lstStyle/>
          <a:p>
            <a:pPr algn="ctr"/>
            <a:r>
              <a:rPr lang="pt-BR" sz="2400" b="1" dirty="0"/>
              <a:t>SOPAPO: Referência da encruzilhada da diáspora africana</a:t>
            </a:r>
          </a:p>
        </p:txBody>
      </p:sp>
    </p:spTree>
    <p:extLst>
      <p:ext uri="{BB962C8B-B14F-4D97-AF65-F5344CB8AC3E}">
        <p14:creationId xmlns:p14="http://schemas.microsoft.com/office/powerpoint/2010/main" val="128873915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457200" y="1523880"/>
            <a:ext cx="8229240" cy="4571640"/>
          </a:xfrm>
          <a:prstGeom prst="rect">
            <a:avLst/>
          </a:prstGeom>
          <a:noFill/>
          <a:ln>
            <a:noFill/>
          </a:ln>
        </p:spPr>
        <p:style>
          <a:lnRef idx="0">
            <a:scrgbClr r="0" g="0" b="0"/>
          </a:lnRef>
          <a:fillRef idx="0">
            <a:scrgbClr r="0" g="0" b="0"/>
          </a:fillRef>
          <a:effectRef idx="0">
            <a:scrgbClr r="0" g="0" b="0"/>
          </a:effectRef>
          <a:fontRef idx="minor"/>
        </p:style>
      </p:sp>
      <p:sp>
        <p:nvSpPr>
          <p:cNvPr id="83" name="CustomShape 2"/>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pic>
        <p:nvPicPr>
          <p:cNvPr id="84" name="Picture 4"/>
          <p:cNvPicPr/>
          <p:nvPr/>
        </p:nvPicPr>
        <p:blipFill>
          <a:blip r:embed="rId2"/>
          <a:stretch/>
        </p:blipFill>
        <p:spPr>
          <a:xfrm>
            <a:off x="0" y="-20520"/>
            <a:ext cx="9143640" cy="68828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6E270CE5-0CB9-4B15-A06B-FC1E188701A0}"/>
              </a:ext>
            </a:extLst>
          </p:cNvPr>
          <p:cNvSpPr>
            <a:spLocks noGrp="1"/>
          </p:cNvSpPr>
          <p:nvPr>
            <p:ph type="subTitle"/>
          </p:nvPr>
        </p:nvSpPr>
        <p:spPr>
          <a:xfrm>
            <a:off x="457200" y="273600"/>
            <a:ext cx="8229240" cy="6240322"/>
          </a:xfrm>
        </p:spPr>
        <p:txBody>
          <a:bodyPr/>
          <a:lstStyle/>
          <a:p>
            <a:pPr algn="just"/>
            <a:r>
              <a:rPr lang="pt-BR" sz="2000" dirty="0">
                <a:solidFill>
                  <a:schemeClr val="bg1"/>
                </a:solidFill>
                <a:latin typeface="+mn-lt"/>
              </a:rPr>
              <a:t>Carl Friedrich Gustav </a:t>
            </a:r>
            <a:r>
              <a:rPr lang="pt-BR" sz="2000" dirty="0" err="1">
                <a:solidFill>
                  <a:schemeClr val="bg1"/>
                </a:solidFill>
                <a:latin typeface="+mn-lt"/>
              </a:rPr>
              <a:t>Seidler</a:t>
            </a:r>
            <a:r>
              <a:rPr lang="pt-BR" sz="2000" dirty="0">
                <a:solidFill>
                  <a:schemeClr val="bg1"/>
                </a:solidFill>
                <a:latin typeface="+mn-lt"/>
              </a:rPr>
              <a:t>  (suíço-alemão ) em 1827, em viagem pela Província que, enfrentando tempos difíceis com companheiros de viagem de barco, por causa de ventos fortes, atracaram de urgência, pernoitando “Perto da boca do Sangrador, que ligava os dois lagos, dos Patos e Mirim”, o Canal São Gonçalo. </a:t>
            </a:r>
          </a:p>
          <a:p>
            <a:pPr algn="just"/>
            <a:endParaRPr lang="pt-BR" sz="2000" dirty="0">
              <a:solidFill>
                <a:schemeClr val="bg1"/>
              </a:solidFill>
              <a:latin typeface="+mn-lt"/>
            </a:endParaRPr>
          </a:p>
          <a:p>
            <a:pPr algn="just"/>
            <a:r>
              <a:rPr lang="pt-BR" sz="2000" dirty="0">
                <a:solidFill>
                  <a:schemeClr val="bg1"/>
                </a:solidFill>
                <a:latin typeface="+mn-lt"/>
              </a:rPr>
              <a:t>Durante o dia saíram a caminhar e foram recebidos em uma “[...] pobre venda de uma família de negros, ainda mais pobre, onde quando muito aos domingos e dias de festa aparecia gente” (SEIDLER, 2003, p. 316). Foram recebidos com alegria e tiveram insistência para que ficassem pois no lugar ocorreria uma festividade de casamento durante a tarde.  </a:t>
            </a:r>
          </a:p>
          <a:p>
            <a:pPr algn="just"/>
            <a:endParaRPr lang="pt-BR" sz="2000" dirty="0">
              <a:solidFill>
                <a:schemeClr val="bg1"/>
              </a:solidFill>
              <a:latin typeface="+mn-lt"/>
            </a:endParaRPr>
          </a:p>
          <a:p>
            <a:pPr algn="just"/>
            <a:endParaRPr lang="pt-BR" sz="2000" dirty="0">
              <a:solidFill>
                <a:schemeClr val="bg1"/>
              </a:solidFill>
              <a:latin typeface="+mn-lt"/>
            </a:endParaRPr>
          </a:p>
          <a:p>
            <a:pPr algn="just"/>
            <a:r>
              <a:rPr lang="pt-BR" sz="2000" dirty="0">
                <a:solidFill>
                  <a:schemeClr val="bg1"/>
                </a:solidFill>
                <a:latin typeface="+mn-lt"/>
              </a:rPr>
              <a:t>“Mal era meio-dia, surgiram os esperados hóspedes, na maioria negros e mulatos, em geral enfeitados de trapos multicores e toda espécie de bugigangas, além disso trazendo máscaras negras, de papel, que aplicavam ao rosto, apenas com aberturas para os olhos e o nariz. Dois homens fortes carregavam um grosso pedaço de tronco oco, revestido de couro, no qual logo um deles entrou a bater com os pés como num tambor” (SEIDLER, 2008, p. 316).</a:t>
            </a:r>
            <a:endParaRPr lang="pt-BR" dirty="0"/>
          </a:p>
        </p:txBody>
      </p:sp>
    </p:spTree>
    <p:extLst>
      <p:ext uri="{BB962C8B-B14F-4D97-AF65-F5344CB8AC3E}">
        <p14:creationId xmlns:p14="http://schemas.microsoft.com/office/powerpoint/2010/main" val="45236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54A5AA3E-B3CB-422E-B49A-44345F9345F0}"/>
              </a:ext>
            </a:extLst>
          </p:cNvPr>
          <p:cNvSpPr>
            <a:spLocks noGrp="1"/>
          </p:cNvSpPr>
          <p:nvPr>
            <p:ph type="subTitle"/>
          </p:nvPr>
        </p:nvSpPr>
        <p:spPr>
          <a:xfrm>
            <a:off x="457200" y="273599"/>
            <a:ext cx="8229240" cy="6325163"/>
          </a:xfrm>
        </p:spPr>
        <p:txBody>
          <a:bodyPr/>
          <a:lstStyle/>
          <a:p>
            <a:pPr algn="just"/>
            <a:r>
              <a:rPr lang="pt-BR" sz="1800" dirty="0">
                <a:solidFill>
                  <a:schemeClr val="bg1"/>
                </a:solidFill>
                <a:latin typeface="+mn-lt"/>
              </a:rPr>
              <a:t>O francês Nicolau </a:t>
            </a:r>
            <a:r>
              <a:rPr lang="pt-BR" sz="1800" dirty="0" err="1">
                <a:solidFill>
                  <a:schemeClr val="bg1"/>
                </a:solidFill>
                <a:latin typeface="+mn-lt"/>
              </a:rPr>
              <a:t>Dreys</a:t>
            </a:r>
            <a:r>
              <a:rPr lang="pt-BR" sz="1800" dirty="0">
                <a:solidFill>
                  <a:schemeClr val="bg1"/>
                </a:solidFill>
                <a:latin typeface="+mn-lt"/>
              </a:rPr>
              <a:t>, publicou em sua “Notícia Descritiva da Província do Rio Grande de São Pedro do Sul”, provavelmente realizado entre 1818-28, mas publicado em 1839, algumas reflexões sobre a cidade de Pelotas. Dizia ele em relação aos escravizados nas charqueadas que:</a:t>
            </a:r>
          </a:p>
          <a:p>
            <a:pPr algn="just"/>
            <a:endParaRPr lang="pt-BR" sz="1800" dirty="0">
              <a:solidFill>
                <a:schemeClr val="bg1"/>
              </a:solidFill>
              <a:latin typeface="+mn-lt"/>
            </a:endParaRPr>
          </a:p>
          <a:p>
            <a:pPr algn="just"/>
            <a:r>
              <a:rPr lang="pt-BR" sz="1800" dirty="0">
                <a:solidFill>
                  <a:schemeClr val="bg1"/>
                </a:solidFill>
                <a:latin typeface="+mn-lt"/>
              </a:rPr>
              <a:t> “[...] tão pouco cansados ficam os negros que não é raridade vê-los consagrar a seus batuques as horas de repouso que decorrem desde o fim do dia até o instante da noite em que a voz do capataz se faz ouvir”. </a:t>
            </a:r>
          </a:p>
          <a:p>
            <a:pPr algn="just"/>
            <a:endParaRPr lang="pt-BR" sz="1800" dirty="0">
              <a:latin typeface="+mn-lt"/>
            </a:endParaRPr>
          </a:p>
          <a:p>
            <a:pPr lvl="0" algn="just"/>
            <a:r>
              <a:rPr lang="pt-BR" sz="1800" dirty="0">
                <a:solidFill>
                  <a:prstClr val="white"/>
                </a:solidFill>
                <a:latin typeface="+mn-lt"/>
              </a:rPr>
              <a:t>Entre 1834 e 1835, a história do quilombo de Manoel Padeiro. Os moradores ouviam os tambores no meio do mato, cercados de pavor, como num aviso da presença da revolta escravizada, e quando Manoel Padeiro buscava integrar novos indivíduos para a empreitada na Serra dos Tapes, os chamava para conversar e depois tocar tambor (AL-ALAM, MOREIRA, PINTO, 2020).</a:t>
            </a:r>
          </a:p>
          <a:p>
            <a:pPr lvl="0" algn="just"/>
            <a:endParaRPr lang="pt-BR" sz="1800" dirty="0">
              <a:solidFill>
                <a:prstClr val="white"/>
              </a:solidFill>
              <a:latin typeface="+mn-lt"/>
            </a:endParaRPr>
          </a:p>
          <a:p>
            <a:pPr lvl="0" algn="just"/>
            <a:r>
              <a:rPr lang="pt-BR" sz="1800" dirty="0">
                <a:solidFill>
                  <a:prstClr val="white"/>
                </a:solidFill>
                <a:latin typeface="+mn-lt"/>
              </a:rPr>
              <a:t>Sobre tambores rufando e amedrontando as elites das cidades, é exemplar o caso do “curandeiro” Joaquim Mina em 1871, narrado por Paulo Moreira. Joaquim foi preso por supostamente tentar envenenar desafetos de uma família branca em Porto Alegre. Durante o julgamento, foi registrado que enquanto os jurados estavam reunidos definindo a sorte de Joaquim, os vereadores de POA disseram ouvir os tambores rufando na cidade. A comunidade negra dava seu recado com o rufar dos seus tambores.  Joaquim fora inocentado posteriormente pelo tribunal (MOREIRA, 2004).</a:t>
            </a:r>
          </a:p>
          <a:p>
            <a:pPr lvl="0" algn="just"/>
            <a:r>
              <a:rPr lang="pt-BR" sz="1000" dirty="0">
                <a:solidFill>
                  <a:prstClr val="white"/>
                </a:solidFill>
                <a:latin typeface="+mn-lt"/>
              </a:rPr>
              <a:t>MOREIRA, Paulo Roberto </a:t>
            </a:r>
            <a:r>
              <a:rPr lang="pt-BR" sz="1000" dirty="0" err="1">
                <a:solidFill>
                  <a:prstClr val="white"/>
                </a:solidFill>
                <a:latin typeface="+mn-lt"/>
              </a:rPr>
              <a:t>Staudt</a:t>
            </a:r>
            <a:r>
              <a:rPr lang="pt-BR" sz="1000" dirty="0">
                <a:solidFill>
                  <a:prstClr val="white"/>
                </a:solidFill>
                <a:latin typeface="+mn-lt"/>
              </a:rPr>
              <a:t>. “Feiticeiros, venenos e batuques: religiosidade negra no espaço urbano (Porto Alegre - século XIX)”, in: GRIJÓ, Luiz Alberto; KUHN, Fábio; GUAZZELLI, César A. Barcellos; NEUMANN, Eduardo Santos Neumann (</a:t>
            </a:r>
            <a:r>
              <a:rPr lang="pt-BR" sz="1000" dirty="0" err="1">
                <a:solidFill>
                  <a:prstClr val="white"/>
                </a:solidFill>
                <a:latin typeface="+mn-lt"/>
              </a:rPr>
              <a:t>Orgs</a:t>
            </a:r>
            <a:r>
              <a:rPr lang="pt-BR" sz="1000" dirty="0">
                <a:solidFill>
                  <a:prstClr val="white"/>
                </a:solidFill>
                <a:latin typeface="+mn-lt"/>
              </a:rPr>
              <a:t>.). Capítulos de História do Rio Grande do Sul. Porto Alegre: Ed UFRGS, 2004. p. 147- 177.</a:t>
            </a:r>
          </a:p>
        </p:txBody>
      </p:sp>
    </p:spTree>
    <p:extLst>
      <p:ext uri="{BB962C8B-B14F-4D97-AF65-F5344CB8AC3E}">
        <p14:creationId xmlns:p14="http://schemas.microsoft.com/office/powerpoint/2010/main" val="1029176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B0CC552-AD7A-41A6-8571-B4232BC0C831}"/>
              </a:ext>
            </a:extLst>
          </p:cNvPr>
          <p:cNvSpPr>
            <a:spLocks noGrp="1"/>
          </p:cNvSpPr>
          <p:nvPr>
            <p:ph type="subTitle"/>
          </p:nvPr>
        </p:nvSpPr>
        <p:spPr>
          <a:xfrm>
            <a:off x="457380" y="348792"/>
            <a:ext cx="8229240" cy="6240543"/>
          </a:xfrm>
        </p:spPr>
        <p:txBody>
          <a:bodyPr/>
          <a:lstStyle/>
          <a:p>
            <a:pPr algn="just"/>
            <a:r>
              <a:rPr lang="pt-BR" sz="2000" dirty="0" err="1">
                <a:solidFill>
                  <a:schemeClr val="bg1"/>
                </a:solidFill>
                <a:latin typeface="+mn-lt"/>
              </a:rPr>
              <a:t>Jovani</a:t>
            </a:r>
            <a:r>
              <a:rPr lang="pt-BR" sz="2000" dirty="0">
                <a:solidFill>
                  <a:schemeClr val="bg1"/>
                </a:solidFill>
                <a:latin typeface="+mn-lt"/>
              </a:rPr>
              <a:t> Scherer, em sua dissertação de mestrado trouxe informações valiosas (diria sensacionais!) sobre um documento de inventário, de 1859, de uma mulher negra livre em Rio Grande chamada Balbina Maria da Conceição. Balbina deixou para seus herdeiros, alguns bens de raiz, como pequenas moradias em paredes de tijolos e pau-a-pique, mas legaria um objeto ainda mais valioso: “um tambor de negros de nação”! (SCHERER, 2008, p. 174). </a:t>
            </a:r>
          </a:p>
          <a:p>
            <a:pPr algn="just"/>
            <a:endParaRPr lang="pt-BR" sz="1800" dirty="0">
              <a:solidFill>
                <a:schemeClr val="bg1"/>
              </a:solidFill>
              <a:latin typeface="+mn-lt"/>
            </a:endParaRPr>
          </a:p>
          <a:p>
            <a:pPr algn="just"/>
            <a:r>
              <a:rPr lang="pt-BR" sz="1100" dirty="0">
                <a:solidFill>
                  <a:schemeClr val="bg1"/>
                </a:solidFill>
                <a:latin typeface="+mn-lt"/>
              </a:rPr>
              <a:t>SCHERER, </a:t>
            </a:r>
            <a:r>
              <a:rPr lang="pt-BR" sz="1100" dirty="0" err="1">
                <a:solidFill>
                  <a:schemeClr val="bg1"/>
                </a:solidFill>
                <a:latin typeface="+mn-lt"/>
              </a:rPr>
              <a:t>Jovani</a:t>
            </a:r>
            <a:r>
              <a:rPr lang="pt-BR" sz="1100" dirty="0">
                <a:solidFill>
                  <a:schemeClr val="bg1"/>
                </a:solidFill>
                <a:latin typeface="+mn-lt"/>
              </a:rPr>
              <a:t> de Souza. Experiências de busca da liberdade: alforria e comunidade africana em Rio Grande, séc. XIX. São Leopoldo: UNISINOS, 2008 (Dissertação de Mestrado).</a:t>
            </a:r>
          </a:p>
          <a:p>
            <a:pPr algn="just"/>
            <a:endParaRPr lang="pt-BR" sz="1100" dirty="0">
              <a:solidFill>
                <a:schemeClr val="bg1"/>
              </a:solidFill>
              <a:latin typeface="+mn-lt"/>
            </a:endParaRPr>
          </a:p>
          <a:p>
            <a:pPr algn="just"/>
            <a:endParaRPr lang="pt-BR" sz="1100" dirty="0">
              <a:solidFill>
                <a:schemeClr val="bg1"/>
              </a:solidFill>
              <a:latin typeface="+mn-lt"/>
            </a:endParaRPr>
          </a:p>
          <a:p>
            <a:pPr algn="just"/>
            <a:r>
              <a:rPr lang="pt-BR" sz="2000" dirty="0">
                <a:solidFill>
                  <a:schemeClr val="bg1"/>
                </a:solidFill>
              </a:rPr>
              <a:t>A linha mais antiga do culto afro-religioso que chamamos de Batuque, teria se originado justamente em Rio Grande, a tradição </a:t>
            </a:r>
            <a:r>
              <a:rPr lang="pt-BR" sz="2000" dirty="0" err="1">
                <a:solidFill>
                  <a:schemeClr val="bg1"/>
                </a:solidFill>
              </a:rPr>
              <a:t>Oyó</a:t>
            </a:r>
            <a:r>
              <a:rPr lang="pt-BR" sz="2000" dirty="0">
                <a:solidFill>
                  <a:schemeClr val="bg1"/>
                </a:solidFill>
              </a:rPr>
              <a:t> (ORO, 2002). Daí se dispersou para outros territórios, como Porto Alegre. Em Pelotas, a região do Porto e da Várzea, concentrava (e se mantém até hoje) um número expressivo de casas de Batuque durante o século XIX (MELLO, 1994), e dentro do aspecto das conexões do mundo do trabalho na perspectiva atlântica, existem indícios inclusive de ligações do mercado de produtos do uso afro-religioso, conectando Pelotas a Salvador (MOREIRA, AL-ALAM, 2003).</a:t>
            </a:r>
          </a:p>
          <a:p>
            <a:pPr algn="just"/>
            <a:endParaRPr lang="pt-BR" sz="1800" dirty="0">
              <a:solidFill>
                <a:schemeClr val="bg1"/>
              </a:solidFill>
            </a:endParaRPr>
          </a:p>
          <a:p>
            <a:pPr algn="just"/>
            <a:r>
              <a:rPr lang="pt-BR" sz="1100" dirty="0">
                <a:solidFill>
                  <a:schemeClr val="bg1"/>
                </a:solidFill>
                <a:latin typeface="+mn-lt"/>
              </a:rPr>
              <a:t>MELLO, Marco </a:t>
            </a:r>
            <a:r>
              <a:rPr lang="pt-BR" sz="1100" dirty="0" err="1">
                <a:solidFill>
                  <a:schemeClr val="bg1"/>
                </a:solidFill>
                <a:latin typeface="+mn-lt"/>
              </a:rPr>
              <a:t>Antonio</a:t>
            </a:r>
            <a:r>
              <a:rPr lang="pt-BR" sz="1100" dirty="0">
                <a:solidFill>
                  <a:schemeClr val="bg1"/>
                </a:solidFill>
                <a:latin typeface="+mn-lt"/>
              </a:rPr>
              <a:t> Lírio de. Reviras, batuques e carnavais: a cultura de resistência dos escravos em Pelotas, Pelotas: Universitária </a:t>
            </a:r>
            <a:r>
              <a:rPr lang="pt-BR" sz="1100" dirty="0" err="1">
                <a:solidFill>
                  <a:schemeClr val="bg1"/>
                </a:solidFill>
                <a:latin typeface="+mn-lt"/>
              </a:rPr>
              <a:t>UFPel</a:t>
            </a:r>
            <a:r>
              <a:rPr lang="pt-BR" sz="1100" dirty="0">
                <a:solidFill>
                  <a:schemeClr val="bg1"/>
                </a:solidFill>
                <a:latin typeface="+mn-lt"/>
              </a:rPr>
              <a:t>, 1994.</a:t>
            </a:r>
          </a:p>
          <a:p>
            <a:pPr algn="just"/>
            <a:r>
              <a:rPr lang="pt-BR" sz="1100" dirty="0">
                <a:solidFill>
                  <a:schemeClr val="bg1"/>
                </a:solidFill>
                <a:latin typeface="+mn-lt"/>
              </a:rPr>
              <a:t>MOREIRA, Paulo Roberto </a:t>
            </a:r>
            <a:r>
              <a:rPr lang="pt-BR" sz="1100" dirty="0" err="1">
                <a:solidFill>
                  <a:schemeClr val="bg1"/>
                </a:solidFill>
                <a:latin typeface="+mn-lt"/>
              </a:rPr>
              <a:t>Staudt</a:t>
            </a:r>
            <a:r>
              <a:rPr lang="pt-BR" sz="1100" dirty="0">
                <a:solidFill>
                  <a:schemeClr val="bg1"/>
                </a:solidFill>
                <a:latin typeface="+mn-lt"/>
              </a:rPr>
              <a:t>; AL-ALAM, Caiuá Cardoso; PINTO, Natália Garcia. Os </a:t>
            </a:r>
            <a:r>
              <a:rPr lang="pt-BR" sz="1100" dirty="0" err="1">
                <a:solidFill>
                  <a:schemeClr val="bg1"/>
                </a:solidFill>
                <a:latin typeface="+mn-lt"/>
              </a:rPr>
              <a:t>Calhambolas</a:t>
            </a:r>
            <a:r>
              <a:rPr lang="pt-BR" sz="1100" dirty="0">
                <a:solidFill>
                  <a:schemeClr val="bg1"/>
                </a:solidFill>
                <a:latin typeface="+mn-lt"/>
              </a:rPr>
              <a:t> do General Manoel Padeiro: práticas quilombolas na Serra dos Tapes (RS, Pelotas, 1835). 2ª Ed. São Leopoldo: OIKOS, 2020.</a:t>
            </a:r>
          </a:p>
        </p:txBody>
      </p:sp>
    </p:spTree>
    <p:extLst>
      <p:ext uri="{BB962C8B-B14F-4D97-AF65-F5344CB8AC3E}">
        <p14:creationId xmlns:p14="http://schemas.microsoft.com/office/powerpoint/2010/main" val="2323579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A5C3D07-E567-43A2-9D93-33F2E2EBB227}"/>
              </a:ext>
            </a:extLst>
          </p:cNvPr>
          <p:cNvSpPr>
            <a:spLocks noGrp="1"/>
          </p:cNvSpPr>
          <p:nvPr>
            <p:ph type="subTitle"/>
          </p:nvPr>
        </p:nvSpPr>
        <p:spPr>
          <a:xfrm>
            <a:off x="457200" y="273600"/>
            <a:ext cx="8229240" cy="6051786"/>
          </a:xfrm>
        </p:spPr>
        <p:txBody>
          <a:bodyPr/>
          <a:lstStyle/>
          <a:p>
            <a:pPr algn="just"/>
            <a:r>
              <a:rPr lang="pt-BR" sz="1800" dirty="0">
                <a:solidFill>
                  <a:schemeClr val="bg1"/>
                </a:solidFill>
                <a:latin typeface="+mn-lt"/>
              </a:rPr>
              <a:t>Segundo Mario Maia (2008), o Sopapo não era uma singularidade de Pelotas, e era utilizado e referenciado assim também em Rio Grande, Bagé e Porto Alegre.</a:t>
            </a:r>
          </a:p>
          <a:p>
            <a:pPr algn="just"/>
            <a:endParaRPr lang="pt-BR" sz="1800" dirty="0">
              <a:solidFill>
                <a:schemeClr val="bg1"/>
              </a:solidFill>
              <a:latin typeface="+mn-lt"/>
            </a:endParaRPr>
          </a:p>
          <a:p>
            <a:pPr algn="just"/>
            <a:r>
              <a:rPr lang="pt-BR" sz="1800" dirty="0">
                <a:solidFill>
                  <a:schemeClr val="bg1"/>
                </a:solidFill>
                <a:latin typeface="+mn-lt"/>
              </a:rPr>
              <a:t>No final da década de 1990 e inícios dos anos 2000, o Sopapo, nas mãos e ideias de Gilberto Amaro do Nascimento (o Giba </a:t>
            </a:r>
            <a:r>
              <a:rPr lang="pt-BR" sz="1800" dirty="0" err="1">
                <a:solidFill>
                  <a:schemeClr val="bg1"/>
                </a:solidFill>
                <a:latin typeface="+mn-lt"/>
              </a:rPr>
              <a:t>Giba</a:t>
            </a:r>
            <a:r>
              <a:rPr lang="pt-BR" sz="1800" dirty="0">
                <a:solidFill>
                  <a:schemeClr val="bg1"/>
                </a:solidFill>
                <a:latin typeface="+mn-lt"/>
              </a:rPr>
              <a:t>) e seu </a:t>
            </a:r>
            <a:r>
              <a:rPr lang="pt-BR" sz="1800" dirty="0" err="1">
                <a:solidFill>
                  <a:schemeClr val="bg1"/>
                </a:solidFill>
                <a:latin typeface="+mn-lt"/>
              </a:rPr>
              <a:t>Cabobu</a:t>
            </a:r>
            <a:r>
              <a:rPr lang="pt-BR" sz="1800" dirty="0">
                <a:solidFill>
                  <a:schemeClr val="bg1"/>
                </a:solidFill>
                <a:latin typeface="+mn-lt"/>
              </a:rPr>
              <a:t>, foi monumentalizado, celebrado ao Rio Grande do Sul. O </a:t>
            </a:r>
            <a:r>
              <a:rPr lang="pt-BR" sz="1800" dirty="0" err="1">
                <a:solidFill>
                  <a:schemeClr val="bg1"/>
                </a:solidFill>
                <a:latin typeface="+mn-lt"/>
              </a:rPr>
              <a:t>Cabobu</a:t>
            </a:r>
            <a:r>
              <a:rPr lang="pt-BR" sz="1800" dirty="0">
                <a:solidFill>
                  <a:schemeClr val="bg1"/>
                </a:solidFill>
                <a:latin typeface="+mn-lt"/>
              </a:rPr>
              <a:t> foi uma festividade singular realizada em Pelotas nos anos de 2000 e 2001. Mario Maia entende o </a:t>
            </a:r>
            <a:r>
              <a:rPr lang="pt-BR" sz="1800" dirty="0" err="1">
                <a:solidFill>
                  <a:schemeClr val="bg1"/>
                </a:solidFill>
                <a:latin typeface="+mn-lt"/>
              </a:rPr>
              <a:t>Cabobu</a:t>
            </a:r>
            <a:r>
              <a:rPr lang="pt-BR" sz="1800" dirty="0">
                <a:solidFill>
                  <a:schemeClr val="bg1"/>
                </a:solidFill>
                <a:latin typeface="+mn-lt"/>
              </a:rPr>
              <a:t> como um processo de reinvenção de uma tradição percussiva, de fato, Giba </a:t>
            </a:r>
            <a:r>
              <a:rPr lang="pt-BR" sz="1800" dirty="0" err="1">
                <a:solidFill>
                  <a:schemeClr val="bg1"/>
                </a:solidFill>
                <a:latin typeface="+mn-lt"/>
              </a:rPr>
              <a:t>Giba</a:t>
            </a:r>
            <a:r>
              <a:rPr lang="pt-BR" sz="1800" dirty="0">
                <a:solidFill>
                  <a:schemeClr val="bg1"/>
                </a:solidFill>
                <a:latin typeface="+mn-lt"/>
              </a:rPr>
              <a:t> retomava a trajetória do atabaque-rei e o referenciava como elemento central da celebração de uma identidade afro-sul-rio-grandense. </a:t>
            </a:r>
          </a:p>
          <a:p>
            <a:pPr algn="just"/>
            <a:r>
              <a:rPr lang="pt-BR" sz="1800" dirty="0">
                <a:solidFill>
                  <a:schemeClr val="bg1"/>
                </a:solidFill>
                <a:latin typeface="+mn-lt"/>
              </a:rPr>
              <a:t>A palavra Ca-Bo-</a:t>
            </a:r>
            <a:r>
              <a:rPr lang="pt-BR" sz="1800" dirty="0" err="1">
                <a:solidFill>
                  <a:schemeClr val="bg1"/>
                </a:solidFill>
                <a:latin typeface="+mn-lt"/>
              </a:rPr>
              <a:t>Bu</a:t>
            </a:r>
            <a:r>
              <a:rPr lang="pt-BR" sz="1800" dirty="0">
                <a:solidFill>
                  <a:schemeClr val="bg1"/>
                </a:solidFill>
                <a:latin typeface="+mn-lt"/>
              </a:rPr>
              <a:t>, faz alusão a três homens referências na levada do atabaque-rei: </a:t>
            </a:r>
            <a:r>
              <a:rPr lang="pt-BR" sz="1800" dirty="0" err="1">
                <a:solidFill>
                  <a:schemeClr val="bg1"/>
                </a:solidFill>
                <a:latin typeface="+mn-lt"/>
              </a:rPr>
              <a:t>Cacaio</a:t>
            </a:r>
            <a:r>
              <a:rPr lang="pt-BR" sz="1800" dirty="0">
                <a:solidFill>
                  <a:schemeClr val="bg1"/>
                </a:solidFill>
                <a:latin typeface="+mn-lt"/>
              </a:rPr>
              <a:t>, Boto e Bucha. </a:t>
            </a:r>
            <a:r>
              <a:rPr lang="pt-BR" sz="1800" dirty="0" err="1">
                <a:solidFill>
                  <a:schemeClr val="bg1"/>
                </a:solidFill>
                <a:latin typeface="+mn-lt"/>
              </a:rPr>
              <a:t>Buxa</a:t>
            </a:r>
            <a:r>
              <a:rPr lang="pt-BR" sz="1800" dirty="0">
                <a:solidFill>
                  <a:schemeClr val="bg1"/>
                </a:solidFill>
                <a:latin typeface="+mn-lt"/>
              </a:rPr>
              <a:t> compôs o quadro da Academia do Samba no carnaval de Pelotas e tanto </a:t>
            </a:r>
            <a:r>
              <a:rPr lang="pt-BR" sz="1800" dirty="0" err="1">
                <a:solidFill>
                  <a:schemeClr val="bg1"/>
                </a:solidFill>
                <a:latin typeface="+mn-lt"/>
              </a:rPr>
              <a:t>Cacaio</a:t>
            </a:r>
            <a:r>
              <a:rPr lang="pt-BR" sz="1800" dirty="0">
                <a:solidFill>
                  <a:schemeClr val="bg1"/>
                </a:solidFill>
                <a:latin typeface="+mn-lt"/>
              </a:rPr>
              <a:t> como Boto, a General Telles (MAIA, 2008, p. 189).</a:t>
            </a:r>
          </a:p>
          <a:p>
            <a:pPr algn="just"/>
            <a:r>
              <a:rPr lang="pt-BR" sz="1800" dirty="0">
                <a:solidFill>
                  <a:schemeClr val="bg1"/>
                </a:solidFill>
                <a:latin typeface="+mn-lt"/>
              </a:rPr>
              <a:t>Como preparação para a festividade do </a:t>
            </a:r>
            <a:r>
              <a:rPr lang="pt-BR" sz="1800" dirty="0" err="1">
                <a:solidFill>
                  <a:schemeClr val="bg1"/>
                </a:solidFill>
                <a:latin typeface="+mn-lt"/>
              </a:rPr>
              <a:t>Cabobu</a:t>
            </a:r>
            <a:r>
              <a:rPr lang="pt-BR" sz="1800" dirty="0">
                <a:solidFill>
                  <a:schemeClr val="bg1"/>
                </a:solidFill>
                <a:latin typeface="+mn-lt"/>
              </a:rPr>
              <a:t>, foi realizada uma oficina de construção do Sopapo, em que cerca de 40 deles foram construídos no ano de 1999 e distribuídos pelos músicos que participaram do Festival nos dias 11, 12 e 13 de fevereiro de 2000 (MAIA, 2008, p. 114). Estes 40 tambores fizeram parte do cortejo que abriu o Festival no primeiro dia, tendo na frente Giba </a:t>
            </a:r>
            <a:r>
              <a:rPr lang="pt-BR" sz="1800" dirty="0" err="1">
                <a:solidFill>
                  <a:schemeClr val="bg1"/>
                </a:solidFill>
                <a:latin typeface="+mn-lt"/>
              </a:rPr>
              <a:t>Giba</a:t>
            </a:r>
            <a:r>
              <a:rPr lang="pt-BR" sz="1800" dirty="0">
                <a:solidFill>
                  <a:schemeClr val="bg1"/>
                </a:solidFill>
                <a:latin typeface="+mn-lt"/>
              </a:rPr>
              <a:t> e Mestre Batista. </a:t>
            </a:r>
          </a:p>
          <a:p>
            <a:pPr algn="just"/>
            <a:endParaRPr lang="pt-BR" sz="1400" dirty="0">
              <a:solidFill>
                <a:schemeClr val="bg1"/>
              </a:solidFill>
              <a:latin typeface="+mn-lt"/>
            </a:endParaRPr>
          </a:p>
          <a:p>
            <a:pPr algn="just"/>
            <a:r>
              <a:rPr lang="pt-BR" sz="1100" dirty="0">
                <a:solidFill>
                  <a:schemeClr val="bg1"/>
                </a:solidFill>
                <a:latin typeface="+mn-lt"/>
              </a:rPr>
              <a:t>MAIA, Mario de Souza. O Sopapo e o </a:t>
            </a:r>
            <a:r>
              <a:rPr lang="pt-BR" sz="1100" dirty="0" err="1">
                <a:solidFill>
                  <a:schemeClr val="bg1"/>
                </a:solidFill>
                <a:latin typeface="+mn-lt"/>
              </a:rPr>
              <a:t>Cabobu</a:t>
            </a:r>
            <a:r>
              <a:rPr lang="pt-BR" sz="1100" dirty="0">
                <a:solidFill>
                  <a:schemeClr val="bg1"/>
                </a:solidFill>
                <a:latin typeface="+mn-lt"/>
              </a:rPr>
              <a:t>: etnografia de uma tradição </a:t>
            </a:r>
            <a:r>
              <a:rPr lang="pt-BR" sz="1100" dirty="0" err="1">
                <a:solidFill>
                  <a:schemeClr val="bg1"/>
                </a:solidFill>
                <a:latin typeface="+mn-lt"/>
              </a:rPr>
              <a:t>percurssiva</a:t>
            </a:r>
            <a:r>
              <a:rPr lang="pt-BR" sz="1100" dirty="0">
                <a:solidFill>
                  <a:schemeClr val="bg1"/>
                </a:solidFill>
                <a:latin typeface="+mn-lt"/>
              </a:rPr>
              <a:t> no extremo sul do Brasil. Porto Alegre: UFRGS, 2008. (Tese de Doutorado).</a:t>
            </a:r>
          </a:p>
        </p:txBody>
      </p:sp>
    </p:spTree>
    <p:extLst>
      <p:ext uri="{BB962C8B-B14F-4D97-AF65-F5344CB8AC3E}">
        <p14:creationId xmlns:p14="http://schemas.microsoft.com/office/powerpoint/2010/main" val="217643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9E4657-5E5B-4CDD-BAB0-EF487A0FABDC}"/>
              </a:ext>
            </a:extLst>
          </p:cNvPr>
          <p:cNvSpPr>
            <a:spLocks noGrp="1"/>
          </p:cNvSpPr>
          <p:nvPr>
            <p:ph type="title"/>
          </p:nvPr>
        </p:nvSpPr>
        <p:spPr/>
        <p:txBody>
          <a:bodyPr/>
          <a:lstStyle/>
          <a:p>
            <a:endParaRPr lang="pt-BR"/>
          </a:p>
        </p:txBody>
      </p:sp>
      <p:sp>
        <p:nvSpPr>
          <p:cNvPr id="3" name="Subtítulo 2">
            <a:extLst>
              <a:ext uri="{FF2B5EF4-FFF2-40B4-BE49-F238E27FC236}">
                <a16:creationId xmlns:a16="http://schemas.microsoft.com/office/drawing/2014/main" id="{F4E5D739-A5CF-4805-8083-468519AD5CC6}"/>
              </a:ext>
            </a:extLst>
          </p:cNvPr>
          <p:cNvSpPr>
            <a:spLocks noGrp="1"/>
          </p:cNvSpPr>
          <p:nvPr>
            <p:ph type="subTitle"/>
          </p:nvPr>
        </p:nvSpPr>
        <p:spPr/>
        <p:txBody>
          <a:bodyPr/>
          <a:lstStyle/>
          <a:p>
            <a:endParaRPr lang="pt-BR"/>
          </a:p>
        </p:txBody>
      </p:sp>
      <p:pic>
        <p:nvPicPr>
          <p:cNvPr id="4" name="Imagem 3">
            <a:extLst>
              <a:ext uri="{FF2B5EF4-FFF2-40B4-BE49-F238E27FC236}">
                <a16:creationId xmlns:a16="http://schemas.microsoft.com/office/drawing/2014/main" id="{782E2146-A8ED-49A6-9372-4DB279762936}"/>
              </a:ext>
            </a:extLst>
          </p:cNvPr>
          <p:cNvPicPr>
            <a:picLocks noChangeAspect="1"/>
          </p:cNvPicPr>
          <p:nvPr/>
        </p:nvPicPr>
        <p:blipFill>
          <a:blip r:embed="rId2"/>
          <a:stretch>
            <a:fillRect/>
          </a:stretch>
        </p:blipFill>
        <p:spPr>
          <a:xfrm>
            <a:off x="51604" y="538034"/>
            <a:ext cx="4100660" cy="5781931"/>
          </a:xfrm>
          <a:prstGeom prst="rect">
            <a:avLst/>
          </a:prstGeom>
        </p:spPr>
      </p:pic>
      <p:pic>
        <p:nvPicPr>
          <p:cNvPr id="5" name="Imagem 4">
            <a:extLst>
              <a:ext uri="{FF2B5EF4-FFF2-40B4-BE49-F238E27FC236}">
                <a16:creationId xmlns:a16="http://schemas.microsoft.com/office/drawing/2014/main" id="{D40E2A55-3F03-4823-B088-75B60E7EF498}"/>
              </a:ext>
            </a:extLst>
          </p:cNvPr>
          <p:cNvPicPr>
            <a:picLocks noChangeAspect="1"/>
          </p:cNvPicPr>
          <p:nvPr/>
        </p:nvPicPr>
        <p:blipFill>
          <a:blip r:embed="rId3"/>
          <a:stretch>
            <a:fillRect/>
          </a:stretch>
        </p:blipFill>
        <p:spPr>
          <a:xfrm>
            <a:off x="4152264" y="0"/>
            <a:ext cx="4991736" cy="3743802"/>
          </a:xfrm>
          <a:prstGeom prst="rect">
            <a:avLst/>
          </a:prstGeom>
        </p:spPr>
      </p:pic>
      <p:pic>
        <p:nvPicPr>
          <p:cNvPr id="6" name="Imagem 5">
            <a:extLst>
              <a:ext uri="{FF2B5EF4-FFF2-40B4-BE49-F238E27FC236}">
                <a16:creationId xmlns:a16="http://schemas.microsoft.com/office/drawing/2014/main" id="{EAAF4FB7-822E-4723-AAB2-E77C9B086654}"/>
              </a:ext>
            </a:extLst>
          </p:cNvPr>
          <p:cNvPicPr>
            <a:picLocks noChangeAspect="1"/>
          </p:cNvPicPr>
          <p:nvPr/>
        </p:nvPicPr>
        <p:blipFill>
          <a:blip r:embed="rId4"/>
          <a:stretch>
            <a:fillRect/>
          </a:stretch>
        </p:blipFill>
        <p:spPr>
          <a:xfrm>
            <a:off x="4343220" y="3743802"/>
            <a:ext cx="4572000" cy="3135086"/>
          </a:xfrm>
          <a:prstGeom prst="rect">
            <a:avLst/>
          </a:prstGeom>
        </p:spPr>
      </p:pic>
    </p:spTree>
    <p:extLst>
      <p:ext uri="{BB962C8B-B14F-4D97-AF65-F5344CB8AC3E}">
        <p14:creationId xmlns:p14="http://schemas.microsoft.com/office/powerpoint/2010/main" val="3591905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659EC8-08FF-46CD-B629-1A023CECCDB2}"/>
              </a:ext>
            </a:extLst>
          </p:cNvPr>
          <p:cNvSpPr>
            <a:spLocks noGrp="1"/>
          </p:cNvSpPr>
          <p:nvPr>
            <p:ph type="title"/>
          </p:nvPr>
        </p:nvSpPr>
        <p:spPr/>
        <p:txBody>
          <a:bodyPr/>
          <a:lstStyle/>
          <a:p>
            <a:endParaRPr lang="pt-BR"/>
          </a:p>
        </p:txBody>
      </p:sp>
      <p:sp>
        <p:nvSpPr>
          <p:cNvPr id="3" name="Subtítulo 2">
            <a:extLst>
              <a:ext uri="{FF2B5EF4-FFF2-40B4-BE49-F238E27FC236}">
                <a16:creationId xmlns:a16="http://schemas.microsoft.com/office/drawing/2014/main" id="{81AED513-0B58-47EE-8F05-98DCDAF50F5B}"/>
              </a:ext>
            </a:extLst>
          </p:cNvPr>
          <p:cNvSpPr>
            <a:spLocks noGrp="1"/>
          </p:cNvSpPr>
          <p:nvPr>
            <p:ph type="subTitle"/>
          </p:nvPr>
        </p:nvSpPr>
        <p:spPr>
          <a:xfrm>
            <a:off x="84841" y="6353666"/>
            <a:ext cx="8795208" cy="455632"/>
          </a:xfrm>
        </p:spPr>
        <p:txBody>
          <a:bodyPr>
            <a:normAutofit fontScale="92500"/>
          </a:bodyPr>
          <a:lstStyle/>
          <a:p>
            <a:r>
              <a:rPr lang="pt-BR" dirty="0">
                <a:solidFill>
                  <a:schemeClr val="bg1"/>
                </a:solidFill>
              </a:rPr>
              <a:t>Fotos Associação Ponto de Cultura Quilombo do Sopapo</a:t>
            </a:r>
          </a:p>
        </p:txBody>
      </p:sp>
      <p:pic>
        <p:nvPicPr>
          <p:cNvPr id="4" name="Imagem 3">
            <a:extLst>
              <a:ext uri="{FF2B5EF4-FFF2-40B4-BE49-F238E27FC236}">
                <a16:creationId xmlns:a16="http://schemas.microsoft.com/office/drawing/2014/main" id="{797E048C-F0C2-4CB7-B64D-492665202842}"/>
              </a:ext>
            </a:extLst>
          </p:cNvPr>
          <p:cNvPicPr>
            <a:picLocks noChangeAspect="1"/>
          </p:cNvPicPr>
          <p:nvPr/>
        </p:nvPicPr>
        <p:blipFill>
          <a:blip r:embed="rId2"/>
          <a:stretch>
            <a:fillRect/>
          </a:stretch>
        </p:blipFill>
        <p:spPr>
          <a:xfrm>
            <a:off x="556181" y="48702"/>
            <a:ext cx="8323868" cy="6242901"/>
          </a:xfrm>
          <a:prstGeom prst="rect">
            <a:avLst/>
          </a:prstGeom>
        </p:spPr>
      </p:pic>
    </p:spTree>
    <p:extLst>
      <p:ext uri="{BB962C8B-B14F-4D97-AF65-F5344CB8AC3E}">
        <p14:creationId xmlns:p14="http://schemas.microsoft.com/office/powerpoint/2010/main" val="3993829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89DB291-80F3-464F-8490-C7BF7E917414}"/>
              </a:ext>
            </a:extLst>
          </p:cNvPr>
          <p:cNvSpPr>
            <a:spLocks noGrp="1"/>
          </p:cNvSpPr>
          <p:nvPr>
            <p:ph type="subTitle"/>
          </p:nvPr>
        </p:nvSpPr>
        <p:spPr>
          <a:xfrm>
            <a:off x="457200" y="424206"/>
            <a:ext cx="8229240" cy="6004874"/>
          </a:xfrm>
        </p:spPr>
        <p:txBody>
          <a:bodyPr>
            <a:normAutofit fontScale="40000" lnSpcReduction="20000"/>
          </a:bodyPr>
          <a:lstStyle/>
          <a:p>
            <a:pPr algn="just"/>
            <a:r>
              <a:rPr lang="pt-BR" sz="4200" dirty="0">
                <a:solidFill>
                  <a:schemeClr val="bg1"/>
                </a:solidFill>
              </a:rPr>
              <a:t>Mario Maia, nos chama atenção para o fato de que o cortejo fazia alusão a um trecho da obra de Fernando Osório que retratava, em memória de Tomás Costa durante o século XIX, as tradições africanas na cidade. Diz o trecho de Fernando Osório, a partir das cartas de Tomás Costa:</a:t>
            </a:r>
          </a:p>
          <a:p>
            <a:pPr algn="just"/>
            <a:endParaRPr lang="pt-BR" sz="4200" dirty="0">
              <a:solidFill>
                <a:schemeClr val="bg1"/>
              </a:solidFill>
            </a:endParaRPr>
          </a:p>
          <a:p>
            <a:pPr algn="just">
              <a:lnSpc>
                <a:spcPct val="120000"/>
              </a:lnSpc>
            </a:pPr>
            <a:r>
              <a:rPr lang="pt-BR" sz="4200" dirty="0">
                <a:solidFill>
                  <a:schemeClr val="bg1"/>
                </a:solidFill>
              </a:rPr>
              <a:t>“[...] todos os domingos e dias santos, do meio-dia à noite, exibia-se publicamente em danças e cantigas usadas entre os gentios. O ponto dessa reunião era sempre à grande sombra de cinco de nossas frondosas figueiras, dispostas em amplo círculo que indicava o traço de um antiquíssimo curral, oferecendo, por essa amplitude, franca área e todas as condições para a diversão. Essa localidade é além do arroio Santa Bárbara, à esquerda da ponte da rua Riachuelo, entre a Manduca Rodrigues e o referido arroio. À hora acima indicada, do centro da cidade partia o grande grupo de africanos, cantando em altas vozes, ao som de rudes tambores, chocalhos, guizos e de estranhos instrumentos feitos de grandes </a:t>
            </a:r>
            <a:r>
              <a:rPr lang="pt-BR" sz="4200" dirty="0" err="1">
                <a:solidFill>
                  <a:schemeClr val="bg1"/>
                </a:solidFill>
              </a:rPr>
              <a:t>porongos</a:t>
            </a:r>
            <a:r>
              <a:rPr lang="pt-BR" sz="4200" dirty="0">
                <a:solidFill>
                  <a:schemeClr val="bg1"/>
                </a:solidFill>
              </a:rPr>
              <a:t>, revestidos de elevado número de contas, búzios, pequenos caramujos e miçangas. O vestuário era esquisitíssimo, constituído de tangas, turbantes, capacetes, mantos, tudo das mais vivas e variadas cores. À frente, vestido no mesmo estilo, seguia o Rei, por todos acompanhado até o lugar do batuque (candomblé, como eles denominavam). Todo esse cerimonial era também executado nos velórios, assim como nos enterros até o defunto baixar à sepultura” (OSÓRIO, 1962, p. 154).</a:t>
            </a:r>
          </a:p>
          <a:p>
            <a:endParaRPr lang="pt-BR" dirty="0"/>
          </a:p>
        </p:txBody>
      </p:sp>
      <p:sp>
        <p:nvSpPr>
          <p:cNvPr id="3" name="Subtítulo 2">
            <a:extLst>
              <a:ext uri="{FF2B5EF4-FFF2-40B4-BE49-F238E27FC236}">
                <a16:creationId xmlns:a16="http://schemas.microsoft.com/office/drawing/2014/main" id="{C773FE9F-0524-4497-AD7E-3BFD0B4B03CB}"/>
              </a:ext>
            </a:extLst>
          </p:cNvPr>
          <p:cNvSpPr>
            <a:spLocks noGrp="1"/>
          </p:cNvSpPr>
          <p:nvPr>
            <p:ph type="subTitle"/>
          </p:nvPr>
        </p:nvSpPr>
        <p:spPr/>
        <p:txBody>
          <a:bodyPr/>
          <a:lstStyle/>
          <a:p>
            <a:r>
              <a:rPr lang="pt-BR" dirty="0"/>
              <a:t> </a:t>
            </a:r>
          </a:p>
          <a:p>
            <a:endParaRPr lang="pt-BR" dirty="0"/>
          </a:p>
        </p:txBody>
      </p:sp>
    </p:spTree>
    <p:extLst>
      <p:ext uri="{BB962C8B-B14F-4D97-AF65-F5344CB8AC3E}">
        <p14:creationId xmlns:p14="http://schemas.microsoft.com/office/powerpoint/2010/main" val="2760052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Users\Caiuá\Documents\backup\caiua_pc\caiua\Documentos\backup_09\Minhas imagens\baronesa\teatro no Museu da Baronesa - Erich Macias 023.JPG">
            <a:extLst>
              <a:ext uri="{FF2B5EF4-FFF2-40B4-BE49-F238E27FC236}">
                <a16:creationId xmlns:a16="http://schemas.microsoft.com/office/drawing/2014/main" id="{B434F93B-C3F9-4167-B9FD-E404964372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73600"/>
            <a:ext cx="8229240" cy="6310800"/>
          </a:xfrm>
          <a:prstGeom prst="rect">
            <a:avLst/>
          </a:prstGeom>
          <a:noFill/>
          <a:ln>
            <a:noFill/>
          </a:ln>
        </p:spPr>
      </p:pic>
    </p:spTree>
    <p:extLst>
      <p:ext uri="{BB962C8B-B14F-4D97-AF65-F5344CB8AC3E}">
        <p14:creationId xmlns:p14="http://schemas.microsoft.com/office/powerpoint/2010/main" val="3108959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285480" y="1500120"/>
            <a:ext cx="4071600" cy="457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272880" indent="-272520" algn="just">
              <a:lnSpc>
                <a:spcPct val="120000"/>
              </a:lnSpc>
              <a:spcBef>
                <a:spcPts val="598"/>
              </a:spcBef>
              <a:buClr>
                <a:srgbClr val="9F2936"/>
              </a:buClr>
              <a:buSzPct val="85000"/>
              <a:buFont typeface="Wingdings 2" charset="2"/>
              <a:buChar char=""/>
            </a:pPr>
            <a:r>
              <a:rPr lang="pt-BR" sz="2400" b="0" strike="noStrike" spc="-1">
                <a:solidFill>
                  <a:srgbClr val="FFFFFF"/>
                </a:solidFill>
                <a:latin typeface="Constantia"/>
              </a:rPr>
              <a:t>O nascimento da Casa de Correção de Pelotas (1832).</a:t>
            </a:r>
            <a:endParaRPr lang="pt-BR" sz="2400" b="0" strike="noStrike" spc="-1">
              <a:latin typeface="Arial"/>
            </a:endParaRPr>
          </a:p>
          <a:p>
            <a:pPr marL="272880" indent="-272520" algn="just">
              <a:lnSpc>
                <a:spcPct val="120000"/>
              </a:lnSpc>
              <a:spcBef>
                <a:spcPts val="598"/>
              </a:spcBef>
              <a:buClr>
                <a:srgbClr val="9F2936"/>
              </a:buClr>
              <a:buSzPct val="85000"/>
              <a:buFont typeface="Wingdings 2" charset="2"/>
              <a:buChar char=""/>
            </a:pPr>
            <a:r>
              <a:rPr lang="pt-BR" sz="2400" b="0" strike="noStrike" spc="-1">
                <a:solidFill>
                  <a:srgbClr val="FFFFFF"/>
                </a:solidFill>
                <a:latin typeface="Constantia"/>
              </a:rPr>
              <a:t>Sociedade Defensora da Liberdade e Independência Nacional = Corte.</a:t>
            </a:r>
            <a:endParaRPr lang="pt-BR" sz="2400" b="0" strike="noStrike" spc="-1">
              <a:latin typeface="Arial"/>
            </a:endParaRPr>
          </a:p>
          <a:p>
            <a:pPr marL="272880" indent="-272520" algn="just">
              <a:lnSpc>
                <a:spcPct val="120000"/>
              </a:lnSpc>
              <a:spcBef>
                <a:spcPts val="598"/>
              </a:spcBef>
              <a:buClr>
                <a:srgbClr val="9F2936"/>
              </a:buClr>
              <a:buSzPct val="85000"/>
              <a:buFont typeface="Wingdings 2" charset="2"/>
              <a:buChar char=""/>
            </a:pPr>
            <a:r>
              <a:rPr lang="pt-BR" sz="2400" b="0" strike="noStrike" spc="-1">
                <a:solidFill>
                  <a:srgbClr val="FFFFFF"/>
                </a:solidFill>
                <a:latin typeface="Constantia"/>
              </a:rPr>
              <a:t>Instalada na beira do Santa Bárbara: local de sociabilidade de pessoas escravoizadas, tidos vadios e Correção.</a:t>
            </a:r>
            <a:endParaRPr lang="pt-BR" sz="2400" b="0" strike="noStrike" spc="-1">
              <a:latin typeface="Arial"/>
            </a:endParaRPr>
          </a:p>
        </p:txBody>
      </p:sp>
      <p:pic>
        <p:nvPicPr>
          <p:cNvPr id="118" name="Rectangle 2"/>
          <p:cNvPicPr/>
          <p:nvPr/>
        </p:nvPicPr>
        <p:blipFill>
          <a:blip r:embed="rId2"/>
          <a:stretch/>
        </p:blipFill>
        <p:spPr>
          <a:xfrm>
            <a:off x="328680" y="281160"/>
            <a:ext cx="8461080" cy="639360"/>
          </a:xfrm>
          <a:prstGeom prst="rect">
            <a:avLst/>
          </a:prstGeom>
          <a:ln>
            <a:noFill/>
          </a:ln>
        </p:spPr>
      </p:pic>
      <p:sp>
        <p:nvSpPr>
          <p:cNvPr id="119" name="CustomShape 2"/>
          <p:cNvSpPr/>
          <p:nvPr/>
        </p:nvSpPr>
        <p:spPr>
          <a:xfrm>
            <a:off x="2367000" y="2057400"/>
            <a:ext cx="9143640" cy="360"/>
          </a:xfrm>
          <a:prstGeom prst="rect">
            <a:avLst/>
          </a:prstGeom>
          <a:noFill/>
          <a:ln>
            <a:noFill/>
          </a:ln>
        </p:spPr>
        <p:style>
          <a:lnRef idx="0">
            <a:scrgbClr r="0" g="0" b="0"/>
          </a:lnRef>
          <a:fillRef idx="0">
            <a:scrgbClr r="0" g="0" b="0"/>
          </a:fillRef>
          <a:effectRef idx="0">
            <a:scrgbClr r="0" g="0" b="0"/>
          </a:effectRef>
          <a:fontRef idx="minor"/>
        </p:style>
      </p:sp>
      <p:sp>
        <p:nvSpPr>
          <p:cNvPr id="120" name="CustomShape 3"/>
          <p:cNvSpPr/>
          <p:nvPr/>
        </p:nvSpPr>
        <p:spPr>
          <a:xfrm>
            <a:off x="2476440" y="2233440"/>
            <a:ext cx="9143640" cy="360"/>
          </a:xfrm>
          <a:prstGeom prst="rect">
            <a:avLst/>
          </a:prstGeom>
          <a:noFill/>
          <a:ln>
            <a:noFill/>
          </a:ln>
        </p:spPr>
        <p:style>
          <a:lnRef idx="0">
            <a:scrgbClr r="0" g="0" b="0"/>
          </a:lnRef>
          <a:fillRef idx="0">
            <a:scrgbClr r="0" g="0" b="0"/>
          </a:fillRef>
          <a:effectRef idx="0">
            <a:scrgbClr r="0" g="0" b="0"/>
          </a:effectRef>
          <a:fontRef idx="minor"/>
        </p:style>
      </p:sp>
      <p:pic>
        <p:nvPicPr>
          <p:cNvPr id="121" name="Picture 6"/>
          <p:cNvPicPr/>
          <p:nvPr/>
        </p:nvPicPr>
        <p:blipFill>
          <a:blip r:embed="rId3"/>
          <a:stretch/>
        </p:blipFill>
        <p:spPr>
          <a:xfrm>
            <a:off x="4572000" y="1000080"/>
            <a:ext cx="4190760" cy="2390400"/>
          </a:xfrm>
          <a:prstGeom prst="rect">
            <a:avLst/>
          </a:prstGeom>
          <a:ln>
            <a:noFill/>
          </a:ln>
        </p:spPr>
      </p:pic>
      <p:pic>
        <p:nvPicPr>
          <p:cNvPr id="122" name="Picture 9"/>
          <p:cNvPicPr/>
          <p:nvPr/>
        </p:nvPicPr>
        <p:blipFill>
          <a:blip r:embed="rId4"/>
          <a:stretch/>
        </p:blipFill>
        <p:spPr>
          <a:xfrm>
            <a:off x="4572000" y="3786120"/>
            <a:ext cx="4262040" cy="26809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2367000" y="2000160"/>
            <a:ext cx="9143640" cy="360"/>
          </a:xfrm>
          <a:prstGeom prst="rect">
            <a:avLst/>
          </a:prstGeom>
          <a:noFill/>
          <a:ln>
            <a:noFill/>
          </a:ln>
        </p:spPr>
        <p:style>
          <a:lnRef idx="0">
            <a:scrgbClr r="0" g="0" b="0"/>
          </a:lnRef>
          <a:fillRef idx="0">
            <a:scrgbClr r="0" g="0" b="0"/>
          </a:fillRef>
          <a:effectRef idx="0">
            <a:scrgbClr r="0" g="0" b="0"/>
          </a:effectRef>
          <a:fontRef idx="minor"/>
        </p:style>
      </p:sp>
      <p:sp>
        <p:nvSpPr>
          <p:cNvPr id="124" name="CustomShape 2"/>
          <p:cNvSpPr/>
          <p:nvPr/>
        </p:nvSpPr>
        <p:spPr>
          <a:xfrm>
            <a:off x="2476440" y="2233440"/>
            <a:ext cx="9143640" cy="360"/>
          </a:xfrm>
          <a:prstGeom prst="rect">
            <a:avLst/>
          </a:prstGeom>
          <a:noFill/>
          <a:ln>
            <a:noFill/>
          </a:ln>
        </p:spPr>
        <p:style>
          <a:lnRef idx="0">
            <a:scrgbClr r="0" g="0" b="0"/>
          </a:lnRef>
          <a:fillRef idx="0">
            <a:scrgbClr r="0" g="0" b="0"/>
          </a:fillRef>
          <a:effectRef idx="0">
            <a:scrgbClr r="0" g="0" b="0"/>
          </a:effectRef>
          <a:fontRef idx="minor"/>
        </p:style>
      </p:sp>
      <p:sp>
        <p:nvSpPr>
          <p:cNvPr id="125" name="CustomShape 3"/>
          <p:cNvSpPr/>
          <p:nvPr/>
        </p:nvSpPr>
        <p:spPr>
          <a:xfrm>
            <a:off x="3110040" y="1285920"/>
            <a:ext cx="9143640" cy="360"/>
          </a:xfrm>
          <a:prstGeom prst="rect">
            <a:avLst/>
          </a:prstGeom>
          <a:noFill/>
          <a:ln>
            <a:noFill/>
          </a:ln>
        </p:spPr>
        <p:style>
          <a:lnRef idx="0">
            <a:scrgbClr r="0" g="0" b="0"/>
          </a:lnRef>
          <a:fillRef idx="0">
            <a:scrgbClr r="0" g="0" b="0"/>
          </a:fillRef>
          <a:effectRef idx="0">
            <a:scrgbClr r="0" g="0" b="0"/>
          </a:effectRef>
          <a:fontRef idx="minor"/>
        </p:style>
      </p:sp>
      <p:sp>
        <p:nvSpPr>
          <p:cNvPr id="126" name="CustomShape 4"/>
          <p:cNvSpPr/>
          <p:nvPr/>
        </p:nvSpPr>
        <p:spPr>
          <a:xfrm>
            <a:off x="2747880" y="1971720"/>
            <a:ext cx="9143640" cy="360"/>
          </a:xfrm>
          <a:prstGeom prst="rect">
            <a:avLst/>
          </a:prstGeom>
          <a:noFill/>
          <a:ln>
            <a:noFill/>
          </a:ln>
        </p:spPr>
        <p:style>
          <a:lnRef idx="0">
            <a:scrgbClr r="0" g="0" b="0"/>
          </a:lnRef>
          <a:fillRef idx="0">
            <a:scrgbClr r="0" g="0" b="0"/>
          </a:fillRef>
          <a:effectRef idx="0">
            <a:scrgbClr r="0" g="0" b="0"/>
          </a:effectRef>
          <a:fontRef idx="minor"/>
        </p:style>
      </p:sp>
      <p:pic>
        <p:nvPicPr>
          <p:cNvPr id="127" name="Picture 11"/>
          <p:cNvPicPr/>
          <p:nvPr/>
        </p:nvPicPr>
        <p:blipFill>
          <a:blip r:embed="rId2"/>
          <a:stretch/>
        </p:blipFill>
        <p:spPr>
          <a:xfrm>
            <a:off x="4495680" y="0"/>
            <a:ext cx="4647960" cy="2437920"/>
          </a:xfrm>
          <a:prstGeom prst="rect">
            <a:avLst/>
          </a:prstGeom>
          <a:ln>
            <a:noFill/>
          </a:ln>
        </p:spPr>
      </p:pic>
      <p:sp>
        <p:nvSpPr>
          <p:cNvPr id="128" name="CustomShape 5"/>
          <p:cNvSpPr/>
          <p:nvPr/>
        </p:nvSpPr>
        <p:spPr>
          <a:xfrm>
            <a:off x="2685960" y="1619280"/>
            <a:ext cx="9143640" cy="360"/>
          </a:xfrm>
          <a:prstGeom prst="rect">
            <a:avLst/>
          </a:prstGeom>
          <a:noFill/>
          <a:ln>
            <a:noFill/>
          </a:ln>
        </p:spPr>
        <p:style>
          <a:lnRef idx="0">
            <a:scrgbClr r="0" g="0" b="0"/>
          </a:lnRef>
          <a:fillRef idx="0">
            <a:scrgbClr r="0" g="0" b="0"/>
          </a:fillRef>
          <a:effectRef idx="0">
            <a:scrgbClr r="0" g="0" b="0"/>
          </a:effectRef>
          <a:fontRef idx="minor"/>
        </p:style>
      </p:sp>
      <p:pic>
        <p:nvPicPr>
          <p:cNvPr id="129" name="Picture 13"/>
          <p:cNvPicPr/>
          <p:nvPr/>
        </p:nvPicPr>
        <p:blipFill>
          <a:blip r:embed="rId3"/>
          <a:stretch/>
        </p:blipFill>
        <p:spPr>
          <a:xfrm>
            <a:off x="214200" y="1571760"/>
            <a:ext cx="4038480" cy="4419000"/>
          </a:xfrm>
          <a:prstGeom prst="rect">
            <a:avLst/>
          </a:prstGeom>
          <a:ln>
            <a:noFill/>
          </a:ln>
        </p:spPr>
      </p:pic>
      <p:sp>
        <p:nvSpPr>
          <p:cNvPr id="130" name="CustomShape 6"/>
          <p:cNvSpPr/>
          <p:nvPr/>
        </p:nvSpPr>
        <p:spPr>
          <a:xfrm>
            <a:off x="4429080" y="2500200"/>
            <a:ext cx="4562280" cy="176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90000"/>
              </a:lnSpc>
              <a:spcBef>
                <a:spcPts val="499"/>
              </a:spcBef>
            </a:pPr>
            <a:endParaRPr lang="pt-BR" sz="1800" b="0" strike="noStrike" spc="-1">
              <a:latin typeface="Arial"/>
            </a:endParaRPr>
          </a:p>
          <a:p>
            <a:pPr marL="342720" indent="-342360" algn="just">
              <a:lnSpc>
                <a:spcPct val="90000"/>
              </a:lnSpc>
              <a:spcBef>
                <a:spcPts val="499"/>
              </a:spcBef>
              <a:buClr>
                <a:srgbClr val="6B9F25"/>
              </a:buClr>
              <a:buSzPct val="80000"/>
              <a:buFont typeface="Wingdings" charset="2"/>
              <a:buChar char=""/>
            </a:pPr>
            <a:r>
              <a:rPr lang="pt-BR" sz="2000" b="0" strike="noStrike" spc="-1">
                <a:solidFill>
                  <a:srgbClr val="FFFFFF"/>
                </a:solidFill>
                <a:latin typeface="Tahoma"/>
                <a:ea typeface="DejaVu Sans"/>
              </a:rPr>
              <a:t>Os presos padecem: </a:t>
            </a:r>
            <a:r>
              <a:rPr lang="pt-BR" sz="2000" b="0" i="1" strike="noStrike" spc="-1">
                <a:solidFill>
                  <a:srgbClr val="FFFFFF"/>
                </a:solidFill>
                <a:latin typeface="Tahoma"/>
                <a:ea typeface="DejaVu Sans"/>
              </a:rPr>
              <a:t>a cadeia carece de tudo quanto a Constituição recomenda</a:t>
            </a:r>
            <a:endParaRPr lang="pt-BR" sz="2000" b="0" strike="noStrike" spc="-1">
              <a:latin typeface="Arial"/>
            </a:endParaRPr>
          </a:p>
        </p:txBody>
      </p:sp>
      <p:sp>
        <p:nvSpPr>
          <p:cNvPr id="131" name="CustomShape 7"/>
          <p:cNvSpPr/>
          <p:nvPr/>
        </p:nvSpPr>
        <p:spPr>
          <a:xfrm>
            <a:off x="2562120" y="2343240"/>
            <a:ext cx="9143640" cy="360"/>
          </a:xfrm>
          <a:prstGeom prst="rect">
            <a:avLst/>
          </a:prstGeom>
          <a:noFill/>
          <a:ln>
            <a:noFill/>
          </a:ln>
        </p:spPr>
        <p:style>
          <a:lnRef idx="0">
            <a:scrgbClr r="0" g="0" b="0"/>
          </a:lnRef>
          <a:fillRef idx="0">
            <a:scrgbClr r="0" g="0" b="0"/>
          </a:fillRef>
          <a:effectRef idx="0">
            <a:scrgbClr r="0" g="0" b="0"/>
          </a:effectRef>
          <a:fontRef idx="minor"/>
        </p:style>
      </p:sp>
      <p:pic>
        <p:nvPicPr>
          <p:cNvPr id="132" name="Picture 16"/>
          <p:cNvPicPr/>
          <p:nvPr/>
        </p:nvPicPr>
        <p:blipFill>
          <a:blip r:embed="rId4"/>
          <a:stretch/>
        </p:blipFill>
        <p:spPr>
          <a:xfrm>
            <a:off x="4343400" y="4267080"/>
            <a:ext cx="4800240" cy="2590560"/>
          </a:xfrm>
          <a:prstGeom prst="rect">
            <a:avLst/>
          </a:prstGeom>
          <a:ln>
            <a:noFill/>
          </a:ln>
        </p:spPr>
      </p:pic>
      <p:sp>
        <p:nvSpPr>
          <p:cNvPr id="133" name="CustomShape 8"/>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Table 1"/>
          <p:cNvGraphicFramePr/>
          <p:nvPr>
            <p:extLst>
              <p:ext uri="{D42A27DB-BD31-4B8C-83A1-F6EECF244321}">
                <p14:modId xmlns:p14="http://schemas.microsoft.com/office/powerpoint/2010/main" val="2553785946"/>
              </p:ext>
            </p:extLst>
          </p:nvPr>
        </p:nvGraphicFramePr>
        <p:xfrm>
          <a:off x="455040" y="133912"/>
          <a:ext cx="8286480" cy="2295943"/>
        </p:xfrm>
        <a:graphic>
          <a:graphicData uri="http://schemas.openxmlformats.org/drawingml/2006/table">
            <a:tbl>
              <a:tblPr/>
              <a:tblGrid>
                <a:gridCol w="2762280">
                  <a:extLst>
                    <a:ext uri="{9D8B030D-6E8A-4147-A177-3AD203B41FA5}">
                      <a16:colId xmlns:a16="http://schemas.microsoft.com/office/drawing/2014/main" val="20000"/>
                    </a:ext>
                  </a:extLst>
                </a:gridCol>
                <a:gridCol w="2761920">
                  <a:extLst>
                    <a:ext uri="{9D8B030D-6E8A-4147-A177-3AD203B41FA5}">
                      <a16:colId xmlns:a16="http://schemas.microsoft.com/office/drawing/2014/main" val="20001"/>
                    </a:ext>
                  </a:extLst>
                </a:gridCol>
                <a:gridCol w="2762280">
                  <a:extLst>
                    <a:ext uri="{9D8B030D-6E8A-4147-A177-3AD203B41FA5}">
                      <a16:colId xmlns:a16="http://schemas.microsoft.com/office/drawing/2014/main" val="20002"/>
                    </a:ext>
                  </a:extLst>
                </a:gridCol>
              </a:tblGrid>
              <a:tr h="383300">
                <a:tc>
                  <a:txBody>
                    <a:bodyPr/>
                    <a:lstStyle/>
                    <a:p>
                      <a:endParaRPr lang="pt-BR"/>
                    </a:p>
                  </a:txBody>
                  <a:tcPr marL="68760" marR="68760">
                    <a:lnL w="5760">
                      <a:solidFill>
                        <a:srgbClr val="FFFFFF"/>
                      </a:solidFill>
                    </a:lnL>
                    <a:lnR w="5760">
                      <a:solidFill>
                        <a:srgbClr val="FFFFFF"/>
                      </a:solidFill>
                    </a:lnR>
                    <a:lnT w="5760">
                      <a:solidFill>
                        <a:srgbClr val="FFFFFF"/>
                      </a:solidFill>
                    </a:lnT>
                    <a:lnB w="18720">
                      <a:solidFill>
                        <a:srgbClr val="FFFFFF"/>
                      </a:solidFill>
                    </a:lnB>
                    <a:solidFill>
                      <a:srgbClr val="1B587C"/>
                    </a:solidFill>
                  </a:tcPr>
                </a:tc>
                <a:tc>
                  <a:txBody>
                    <a:bodyPr/>
                    <a:lstStyle/>
                    <a:p>
                      <a:pPr algn="ctr">
                        <a:lnSpc>
                          <a:spcPct val="150000"/>
                        </a:lnSpc>
                      </a:pPr>
                      <a:r>
                        <a:rPr lang="pt-BR" sz="1200" b="1" strike="noStrike" spc="-1">
                          <a:solidFill>
                            <a:srgbClr val="FFFFFF"/>
                          </a:solidFill>
                          <a:latin typeface="Times New Roman"/>
                          <a:ea typeface="Calibri"/>
                        </a:rPr>
                        <a:t>Absoluto</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18720">
                      <a:solidFill>
                        <a:srgbClr val="FFFFFF"/>
                      </a:solidFill>
                    </a:lnB>
                    <a:solidFill>
                      <a:srgbClr val="1B587C"/>
                    </a:solidFill>
                  </a:tcPr>
                </a:tc>
                <a:tc>
                  <a:txBody>
                    <a:bodyPr/>
                    <a:lstStyle/>
                    <a:p>
                      <a:pPr algn="ctr">
                        <a:lnSpc>
                          <a:spcPct val="150000"/>
                        </a:lnSpc>
                      </a:pPr>
                      <a:r>
                        <a:rPr lang="pt-BR" sz="1200" b="1" strike="noStrike" spc="-1" dirty="0">
                          <a:solidFill>
                            <a:srgbClr val="FFFFFF"/>
                          </a:solidFill>
                          <a:latin typeface="Times New Roman"/>
                          <a:ea typeface="Calibri"/>
                        </a:rPr>
                        <a:t>%</a:t>
                      </a:r>
                      <a:endParaRPr lang="pt-BR" sz="1200" b="0" strike="noStrike" spc="-1" dirty="0">
                        <a:latin typeface="Arial"/>
                      </a:endParaRPr>
                    </a:p>
                  </a:txBody>
                  <a:tcPr marL="68760" marR="68760">
                    <a:lnL w="5760">
                      <a:solidFill>
                        <a:srgbClr val="FFFFFF"/>
                      </a:solidFill>
                    </a:lnL>
                    <a:lnR w="5760">
                      <a:solidFill>
                        <a:srgbClr val="FFFFFF"/>
                      </a:solidFill>
                    </a:lnR>
                    <a:lnT w="5760">
                      <a:solidFill>
                        <a:srgbClr val="FFFFFF"/>
                      </a:solidFill>
                    </a:lnT>
                    <a:lnB w="18720">
                      <a:solidFill>
                        <a:srgbClr val="FFFFFF"/>
                      </a:solidFill>
                    </a:lnB>
                    <a:solidFill>
                      <a:srgbClr val="1B587C"/>
                    </a:solidFill>
                  </a:tcPr>
                </a:tc>
                <a:extLst>
                  <a:ext uri="{0D108BD9-81ED-4DB2-BD59-A6C34878D82A}">
                    <a16:rowId xmlns:a16="http://schemas.microsoft.com/office/drawing/2014/main" val="10000"/>
                  </a:ext>
                </a:extLst>
              </a:tr>
              <a:tr h="382113">
                <a:tc>
                  <a:txBody>
                    <a:bodyPr/>
                    <a:lstStyle/>
                    <a:p>
                      <a:pPr algn="ctr">
                        <a:lnSpc>
                          <a:spcPct val="150000"/>
                        </a:lnSpc>
                      </a:pPr>
                      <a:r>
                        <a:rPr lang="pt-BR" sz="1200" b="0" strike="noStrike" spc="-1">
                          <a:solidFill>
                            <a:srgbClr val="000000"/>
                          </a:solidFill>
                          <a:latin typeface="Times New Roman"/>
                          <a:ea typeface="Calibri"/>
                        </a:rPr>
                        <a:t>Livres</a:t>
                      </a:r>
                      <a:endParaRPr lang="pt-BR" sz="1200" b="0" strike="noStrike" spc="-1">
                        <a:latin typeface="Arial"/>
                      </a:endParaRPr>
                    </a:p>
                  </a:txBody>
                  <a:tcPr marL="68760" marR="68760">
                    <a:lnL w="5760">
                      <a:solidFill>
                        <a:srgbClr val="FFFFFF"/>
                      </a:solidFill>
                    </a:lnL>
                    <a:lnR w="5760">
                      <a:solidFill>
                        <a:srgbClr val="FFFFFF"/>
                      </a:solidFill>
                    </a:lnR>
                    <a:lnT w="18720">
                      <a:solidFill>
                        <a:srgbClr val="FFFFFF"/>
                      </a:solidFill>
                    </a:lnT>
                    <a:lnB w="5760">
                      <a:solidFill>
                        <a:srgbClr val="FFFFFF"/>
                      </a:solidFill>
                    </a:lnB>
                    <a:solidFill>
                      <a:srgbClr val="CCD1D7"/>
                    </a:solidFill>
                  </a:tcPr>
                </a:tc>
                <a:tc>
                  <a:txBody>
                    <a:bodyPr/>
                    <a:lstStyle/>
                    <a:p>
                      <a:pPr algn="ctr">
                        <a:lnSpc>
                          <a:spcPct val="150000"/>
                        </a:lnSpc>
                      </a:pPr>
                      <a:r>
                        <a:rPr lang="pt-BR" sz="1200" b="0" strike="noStrike" spc="-1">
                          <a:solidFill>
                            <a:srgbClr val="000000"/>
                          </a:solidFill>
                          <a:latin typeface="Times New Roman"/>
                          <a:ea typeface="Calibri"/>
                        </a:rPr>
                        <a:t>3.555</a:t>
                      </a:r>
                      <a:endParaRPr lang="pt-BR" sz="1200" b="0" strike="noStrike" spc="-1">
                        <a:latin typeface="Arial"/>
                      </a:endParaRPr>
                    </a:p>
                  </a:txBody>
                  <a:tcPr marL="68760" marR="68760">
                    <a:lnL w="5760">
                      <a:solidFill>
                        <a:srgbClr val="FFFFFF"/>
                      </a:solidFill>
                    </a:lnL>
                    <a:lnR w="5760">
                      <a:solidFill>
                        <a:srgbClr val="FFFFFF"/>
                      </a:solidFill>
                    </a:lnR>
                    <a:lnT w="18720">
                      <a:solidFill>
                        <a:srgbClr val="FFFFFF"/>
                      </a:solidFill>
                    </a:lnT>
                    <a:lnB w="5760">
                      <a:solidFill>
                        <a:srgbClr val="FFFFFF"/>
                      </a:solidFill>
                    </a:lnB>
                    <a:solidFill>
                      <a:srgbClr val="CCD1D7"/>
                    </a:solidFill>
                  </a:tcPr>
                </a:tc>
                <a:tc>
                  <a:txBody>
                    <a:bodyPr/>
                    <a:lstStyle/>
                    <a:p>
                      <a:pPr algn="ctr">
                        <a:lnSpc>
                          <a:spcPct val="150000"/>
                        </a:lnSpc>
                      </a:pPr>
                      <a:r>
                        <a:rPr lang="pt-BR" sz="1200" b="0" strike="noStrike" spc="-1">
                          <a:solidFill>
                            <a:srgbClr val="000000"/>
                          </a:solidFill>
                          <a:latin typeface="Times New Roman"/>
                          <a:ea typeface="Calibri"/>
                        </a:rPr>
                        <a:t>35,4</a:t>
                      </a:r>
                      <a:endParaRPr lang="pt-BR" sz="1200" b="0" strike="noStrike" spc="-1">
                        <a:latin typeface="Arial"/>
                      </a:endParaRPr>
                    </a:p>
                  </a:txBody>
                  <a:tcPr marL="68760" marR="68760">
                    <a:lnL w="5760">
                      <a:solidFill>
                        <a:srgbClr val="FFFFFF"/>
                      </a:solidFill>
                    </a:lnL>
                    <a:lnR w="5760">
                      <a:solidFill>
                        <a:srgbClr val="FFFFFF"/>
                      </a:solidFill>
                    </a:lnR>
                    <a:lnT w="18720">
                      <a:solidFill>
                        <a:srgbClr val="FFFFFF"/>
                      </a:solidFill>
                    </a:lnT>
                    <a:lnB w="5760">
                      <a:solidFill>
                        <a:srgbClr val="FFFFFF"/>
                      </a:solidFill>
                    </a:lnB>
                    <a:solidFill>
                      <a:srgbClr val="CCD1D7"/>
                    </a:solidFill>
                  </a:tcPr>
                </a:tc>
                <a:extLst>
                  <a:ext uri="{0D108BD9-81ED-4DB2-BD59-A6C34878D82A}">
                    <a16:rowId xmlns:a16="http://schemas.microsoft.com/office/drawing/2014/main" val="10001"/>
                  </a:ext>
                </a:extLst>
              </a:tr>
              <a:tr h="383300">
                <a:tc>
                  <a:txBody>
                    <a:bodyPr/>
                    <a:lstStyle/>
                    <a:p>
                      <a:pPr algn="ctr">
                        <a:lnSpc>
                          <a:spcPct val="150000"/>
                        </a:lnSpc>
                      </a:pPr>
                      <a:r>
                        <a:rPr lang="pt-BR" sz="1200" b="0" strike="noStrike" spc="-1">
                          <a:solidFill>
                            <a:srgbClr val="000000"/>
                          </a:solidFill>
                          <a:latin typeface="Times New Roman"/>
                          <a:ea typeface="Calibri"/>
                        </a:rPr>
                        <a:t>Índios</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E7EAEC"/>
                    </a:solidFill>
                  </a:tcPr>
                </a:tc>
                <a:tc>
                  <a:txBody>
                    <a:bodyPr/>
                    <a:lstStyle/>
                    <a:p>
                      <a:pPr algn="ctr">
                        <a:lnSpc>
                          <a:spcPct val="150000"/>
                        </a:lnSpc>
                      </a:pPr>
                      <a:r>
                        <a:rPr lang="pt-BR" sz="1200" b="0" strike="noStrike" spc="-1">
                          <a:solidFill>
                            <a:srgbClr val="000000"/>
                          </a:solidFill>
                          <a:latin typeface="Times New Roman"/>
                          <a:ea typeface="Calibri"/>
                        </a:rPr>
                        <a:t>180</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E7EAEC"/>
                    </a:solidFill>
                  </a:tcPr>
                </a:tc>
                <a:tc>
                  <a:txBody>
                    <a:bodyPr/>
                    <a:lstStyle/>
                    <a:p>
                      <a:pPr algn="ctr">
                        <a:lnSpc>
                          <a:spcPct val="150000"/>
                        </a:lnSpc>
                      </a:pPr>
                      <a:r>
                        <a:rPr lang="pt-BR" sz="1200" b="0" strike="noStrike" spc="-1">
                          <a:solidFill>
                            <a:srgbClr val="000000"/>
                          </a:solidFill>
                          <a:latin typeface="Times New Roman"/>
                          <a:ea typeface="Calibri"/>
                        </a:rPr>
                        <a:t>1,8</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E7EAEC"/>
                    </a:solidFill>
                  </a:tcPr>
                </a:tc>
                <a:extLst>
                  <a:ext uri="{0D108BD9-81ED-4DB2-BD59-A6C34878D82A}">
                    <a16:rowId xmlns:a16="http://schemas.microsoft.com/office/drawing/2014/main" val="10002"/>
                  </a:ext>
                </a:extLst>
              </a:tr>
              <a:tr h="381817">
                <a:tc>
                  <a:txBody>
                    <a:bodyPr/>
                    <a:lstStyle/>
                    <a:p>
                      <a:pPr algn="ctr">
                        <a:lnSpc>
                          <a:spcPct val="150000"/>
                        </a:lnSpc>
                      </a:pPr>
                      <a:r>
                        <a:rPr lang="pt-BR" sz="1200" b="0" strike="noStrike" spc="-1">
                          <a:solidFill>
                            <a:srgbClr val="000000"/>
                          </a:solidFill>
                          <a:latin typeface="Times New Roman"/>
                          <a:ea typeface="Calibri"/>
                        </a:rPr>
                        <a:t>Libertos</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CCD1D7"/>
                    </a:solidFill>
                  </a:tcPr>
                </a:tc>
                <a:tc>
                  <a:txBody>
                    <a:bodyPr/>
                    <a:lstStyle/>
                    <a:p>
                      <a:pPr algn="ctr">
                        <a:lnSpc>
                          <a:spcPct val="150000"/>
                        </a:lnSpc>
                      </a:pPr>
                      <a:r>
                        <a:rPr lang="pt-BR" sz="1200" b="0" strike="noStrike" spc="-1">
                          <a:solidFill>
                            <a:srgbClr val="000000"/>
                          </a:solidFill>
                          <a:latin typeface="Times New Roman"/>
                          <a:ea typeface="Calibri"/>
                        </a:rPr>
                        <a:t>1.136</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CCD1D7"/>
                    </a:solidFill>
                  </a:tcPr>
                </a:tc>
                <a:tc>
                  <a:txBody>
                    <a:bodyPr/>
                    <a:lstStyle/>
                    <a:p>
                      <a:pPr algn="ctr">
                        <a:lnSpc>
                          <a:spcPct val="150000"/>
                        </a:lnSpc>
                      </a:pPr>
                      <a:r>
                        <a:rPr lang="pt-BR" sz="1200" b="0" strike="noStrike" spc="-1">
                          <a:solidFill>
                            <a:srgbClr val="000000"/>
                          </a:solidFill>
                          <a:latin typeface="Times New Roman"/>
                          <a:ea typeface="Calibri"/>
                        </a:rPr>
                        <a:t>11,3</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CCD1D7"/>
                    </a:solidFill>
                  </a:tcPr>
                </a:tc>
                <a:extLst>
                  <a:ext uri="{0D108BD9-81ED-4DB2-BD59-A6C34878D82A}">
                    <a16:rowId xmlns:a16="http://schemas.microsoft.com/office/drawing/2014/main" val="10003"/>
                  </a:ext>
                </a:extLst>
              </a:tr>
              <a:tr h="383300">
                <a:tc>
                  <a:txBody>
                    <a:bodyPr/>
                    <a:lstStyle/>
                    <a:p>
                      <a:pPr algn="ctr">
                        <a:lnSpc>
                          <a:spcPct val="150000"/>
                        </a:lnSpc>
                      </a:pPr>
                      <a:r>
                        <a:rPr lang="pt-BR" sz="1200" b="0" strike="noStrike" spc="-1">
                          <a:solidFill>
                            <a:srgbClr val="000000"/>
                          </a:solidFill>
                          <a:latin typeface="Times New Roman"/>
                          <a:ea typeface="Calibri"/>
                        </a:rPr>
                        <a:t>Escravos</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E7EAEC"/>
                    </a:solidFill>
                  </a:tcPr>
                </a:tc>
                <a:tc>
                  <a:txBody>
                    <a:bodyPr/>
                    <a:lstStyle/>
                    <a:p>
                      <a:pPr algn="ctr">
                        <a:lnSpc>
                          <a:spcPct val="150000"/>
                        </a:lnSpc>
                      </a:pPr>
                      <a:r>
                        <a:rPr lang="pt-BR" sz="1200" b="0" strike="noStrike" spc="-1">
                          <a:solidFill>
                            <a:srgbClr val="000000"/>
                          </a:solidFill>
                          <a:latin typeface="Times New Roman"/>
                          <a:ea typeface="Calibri"/>
                        </a:rPr>
                        <a:t>5.169</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E7EAEC"/>
                    </a:solidFill>
                  </a:tcPr>
                </a:tc>
                <a:tc>
                  <a:txBody>
                    <a:bodyPr/>
                    <a:lstStyle/>
                    <a:p>
                      <a:pPr algn="ctr">
                        <a:lnSpc>
                          <a:spcPct val="150000"/>
                        </a:lnSpc>
                      </a:pPr>
                      <a:r>
                        <a:rPr lang="pt-BR" sz="1200" b="0" strike="noStrike" spc="-1">
                          <a:solidFill>
                            <a:srgbClr val="000000"/>
                          </a:solidFill>
                          <a:latin typeface="Times New Roman"/>
                          <a:ea typeface="Calibri"/>
                        </a:rPr>
                        <a:t>51,5</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E7EAEC"/>
                    </a:solidFill>
                  </a:tcPr>
                </a:tc>
                <a:extLst>
                  <a:ext uri="{0D108BD9-81ED-4DB2-BD59-A6C34878D82A}">
                    <a16:rowId xmlns:a16="http://schemas.microsoft.com/office/drawing/2014/main" val="10004"/>
                  </a:ext>
                </a:extLst>
              </a:tr>
              <a:tr h="382113">
                <a:tc>
                  <a:txBody>
                    <a:bodyPr/>
                    <a:lstStyle/>
                    <a:p>
                      <a:pPr algn="ctr">
                        <a:lnSpc>
                          <a:spcPct val="150000"/>
                        </a:lnSpc>
                      </a:pPr>
                      <a:r>
                        <a:rPr lang="pt-BR" sz="1200" b="0" strike="noStrike" spc="-1" dirty="0">
                          <a:solidFill>
                            <a:srgbClr val="000000"/>
                          </a:solidFill>
                          <a:latin typeface="Times New Roman"/>
                          <a:ea typeface="Calibri"/>
                        </a:rPr>
                        <a:t>Total</a:t>
                      </a:r>
                      <a:endParaRPr lang="pt-BR" sz="1200" b="0" strike="noStrike" spc="-1" dirty="0">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CCD1D7"/>
                    </a:solidFill>
                  </a:tcPr>
                </a:tc>
                <a:tc>
                  <a:txBody>
                    <a:bodyPr/>
                    <a:lstStyle/>
                    <a:p>
                      <a:pPr algn="ctr">
                        <a:lnSpc>
                          <a:spcPct val="150000"/>
                        </a:lnSpc>
                      </a:pPr>
                      <a:r>
                        <a:rPr lang="pt-BR" sz="1200" b="0" strike="noStrike" spc="-1">
                          <a:solidFill>
                            <a:srgbClr val="000000"/>
                          </a:solidFill>
                          <a:latin typeface="Times New Roman"/>
                          <a:ea typeface="Calibri"/>
                        </a:rPr>
                        <a:t>10.040</a:t>
                      </a:r>
                      <a:endParaRPr lang="pt-BR" sz="1200" b="0" strike="noStrike" spc="-1">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CCD1D7"/>
                    </a:solidFill>
                  </a:tcPr>
                </a:tc>
                <a:tc>
                  <a:txBody>
                    <a:bodyPr/>
                    <a:lstStyle/>
                    <a:p>
                      <a:pPr algn="ctr">
                        <a:lnSpc>
                          <a:spcPct val="150000"/>
                        </a:lnSpc>
                      </a:pPr>
                      <a:r>
                        <a:rPr lang="pt-BR" sz="1200" b="0" strike="noStrike" spc="-1" dirty="0">
                          <a:solidFill>
                            <a:srgbClr val="000000"/>
                          </a:solidFill>
                          <a:latin typeface="Times New Roman"/>
                          <a:ea typeface="Calibri"/>
                        </a:rPr>
                        <a:t>100</a:t>
                      </a:r>
                      <a:endParaRPr lang="pt-BR" sz="1200" b="0" strike="noStrike" spc="-1" dirty="0">
                        <a:latin typeface="Arial"/>
                      </a:endParaRPr>
                    </a:p>
                  </a:txBody>
                  <a:tcPr marL="68760" marR="68760">
                    <a:lnL w="5760">
                      <a:solidFill>
                        <a:srgbClr val="FFFFFF"/>
                      </a:solidFill>
                    </a:lnL>
                    <a:lnR w="5760">
                      <a:solidFill>
                        <a:srgbClr val="FFFFFF"/>
                      </a:solidFill>
                    </a:lnR>
                    <a:lnT w="5760">
                      <a:solidFill>
                        <a:srgbClr val="FFFFFF"/>
                      </a:solidFill>
                    </a:lnT>
                    <a:lnB w="5760">
                      <a:solidFill>
                        <a:srgbClr val="FFFFFF"/>
                      </a:solidFill>
                    </a:lnB>
                    <a:solidFill>
                      <a:srgbClr val="CCD1D7"/>
                    </a:solidFill>
                  </a:tcPr>
                </a:tc>
                <a:extLst>
                  <a:ext uri="{0D108BD9-81ED-4DB2-BD59-A6C34878D82A}">
                    <a16:rowId xmlns:a16="http://schemas.microsoft.com/office/drawing/2014/main" val="10005"/>
                  </a:ext>
                </a:extLst>
              </a:tr>
            </a:tbl>
          </a:graphicData>
        </a:graphic>
      </p:graphicFrame>
      <p:sp>
        <p:nvSpPr>
          <p:cNvPr id="86" name="CustomShape 2"/>
          <p:cNvSpPr/>
          <p:nvPr/>
        </p:nvSpPr>
        <p:spPr>
          <a:xfrm>
            <a:off x="289830" y="2544205"/>
            <a:ext cx="4193892" cy="474665"/>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pt-BR" sz="1200" b="0" i="1" strike="noStrike" spc="-1" dirty="0">
                <a:solidFill>
                  <a:srgbClr val="FFFFFF"/>
                </a:solidFill>
                <a:latin typeface="+mj-lt"/>
                <a:ea typeface="Calibri"/>
              </a:rPr>
              <a:t>Fonte: </a:t>
            </a:r>
            <a:r>
              <a:rPr lang="pt-BR" sz="1200" b="0" i="1" strike="noStrike" spc="-1" dirty="0" err="1">
                <a:solidFill>
                  <a:srgbClr val="FFFFFF"/>
                </a:solidFill>
                <a:latin typeface="+mj-lt"/>
                <a:ea typeface="Calibri"/>
              </a:rPr>
              <a:t>Mappa</a:t>
            </a:r>
            <a:r>
              <a:rPr lang="pt-BR" sz="1200" b="0" i="1" strike="noStrike" spc="-1" dirty="0">
                <a:solidFill>
                  <a:srgbClr val="FFFFFF"/>
                </a:solidFill>
                <a:latin typeface="+mj-lt"/>
                <a:ea typeface="Calibri"/>
              </a:rPr>
              <a:t> de São Francisco de Paula e seu termo. Arquivo Histórico do Rio Grande do Sul. Papéis da Câmara Municipal de Pelotas. 1833. </a:t>
            </a:r>
            <a:endParaRPr lang="pt-BR" sz="1200" b="0" strike="noStrike" spc="-1" dirty="0">
              <a:latin typeface="+mj-lt"/>
            </a:endParaRPr>
          </a:p>
        </p:txBody>
      </p:sp>
      <p:sp>
        <p:nvSpPr>
          <p:cNvPr id="2" name="CaixaDeTexto 1">
            <a:extLst>
              <a:ext uri="{FF2B5EF4-FFF2-40B4-BE49-F238E27FC236}">
                <a16:creationId xmlns:a16="http://schemas.microsoft.com/office/drawing/2014/main" id="{FF01F831-BF96-4562-BC48-0A84DC12DC17}"/>
              </a:ext>
            </a:extLst>
          </p:cNvPr>
          <p:cNvSpPr txBox="1"/>
          <p:nvPr/>
        </p:nvSpPr>
        <p:spPr>
          <a:xfrm>
            <a:off x="289830" y="3907976"/>
            <a:ext cx="8057364" cy="1569660"/>
          </a:xfrm>
          <a:prstGeom prst="rect">
            <a:avLst/>
          </a:prstGeom>
          <a:noFill/>
        </p:spPr>
        <p:txBody>
          <a:bodyPr wrap="square" rtlCol="0">
            <a:spAutoFit/>
          </a:bodyPr>
          <a:lstStyle/>
          <a:p>
            <a:r>
              <a:rPr lang="pt-BR" sz="2400" b="1" dirty="0">
                <a:solidFill>
                  <a:schemeClr val="bg1"/>
                </a:solidFill>
              </a:rPr>
              <a:t>1833 - 5.169 escravizados/as</a:t>
            </a:r>
          </a:p>
          <a:p>
            <a:r>
              <a:rPr lang="pt-BR" sz="2400" b="1" dirty="0">
                <a:solidFill>
                  <a:schemeClr val="bg1"/>
                </a:solidFill>
              </a:rPr>
              <a:t>1854 - 4.788 escravizados/as</a:t>
            </a:r>
          </a:p>
          <a:p>
            <a:r>
              <a:rPr lang="pt-BR" sz="2400" b="1" dirty="0">
                <a:solidFill>
                  <a:schemeClr val="bg1"/>
                </a:solidFill>
              </a:rPr>
              <a:t>1873 - 7.687 escravizados/as </a:t>
            </a:r>
          </a:p>
          <a:p>
            <a:r>
              <a:rPr lang="pt-BR" sz="2400" b="1" dirty="0">
                <a:solidFill>
                  <a:schemeClr val="bg1"/>
                </a:solidFill>
              </a:rPr>
              <a:t>1884 - 6.526 escravizados/as</a:t>
            </a:r>
          </a:p>
        </p:txBody>
      </p:sp>
      <p:pic>
        <p:nvPicPr>
          <p:cNvPr id="4" name="Imagem 3">
            <a:extLst>
              <a:ext uri="{FF2B5EF4-FFF2-40B4-BE49-F238E27FC236}">
                <a16:creationId xmlns:a16="http://schemas.microsoft.com/office/drawing/2014/main" id="{8752C5C3-1536-4E99-AF2A-1E80B5648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855" y="2429855"/>
            <a:ext cx="4428145" cy="442814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356760" y="1213920"/>
            <a:ext cx="4357440" cy="53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16000" indent="-216000" algn="just">
              <a:lnSpc>
                <a:spcPct val="100000"/>
              </a:lnSpc>
              <a:buClr>
                <a:srgbClr val="9F2936"/>
              </a:buClr>
              <a:buSzPct val="85000"/>
              <a:buFont typeface="Wingdings 2" charset="2"/>
              <a:buChar char=""/>
            </a:pPr>
            <a:r>
              <a:rPr lang="pt-BR" sz="2000" b="0" strike="noStrike" spc="-1">
                <a:solidFill>
                  <a:srgbClr val="FFFFFF"/>
                </a:solidFill>
                <a:latin typeface="Constantia"/>
              </a:rPr>
              <a:t>Pena de Morte no Brasil:</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Códigos 1830 e 1832.</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Prevista para os crimes de insurreição de escravizados, homicídio agravado e latrocínio.</a:t>
            </a:r>
            <a:endParaRPr lang="pt-BR" sz="2000" b="0" strike="noStrike" spc="-1">
              <a:latin typeface="Arial"/>
            </a:endParaRPr>
          </a:p>
          <a:p>
            <a:pPr algn="just">
              <a:lnSpc>
                <a:spcPct val="100000"/>
              </a:lnSpc>
            </a:pPr>
            <a:endParaRPr lang="pt-BR" sz="2000" b="0" strike="noStrike" spc="-1">
              <a:latin typeface="Arial"/>
            </a:endParaRPr>
          </a:p>
          <a:p>
            <a:pPr marL="216000" indent="-216000" algn="just">
              <a:lnSpc>
                <a:spcPct val="100000"/>
              </a:lnSpc>
              <a:buClr>
                <a:srgbClr val="9F2936"/>
              </a:buClr>
              <a:buSzPct val="85000"/>
              <a:buFont typeface="Wingdings 2" charset="2"/>
              <a:buChar char=""/>
            </a:pPr>
            <a:r>
              <a:rPr lang="pt-BR" sz="2000" b="0" strike="noStrike" spc="-1">
                <a:solidFill>
                  <a:srgbClr val="FFFFFF"/>
                </a:solidFill>
                <a:latin typeface="Constantia"/>
              </a:rPr>
              <a:t>Lei 10 de junho de 1835: Carrancas (MG) e Malês (BA);</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 Que matassem, atentassem ou ferissem os senhores, suas famílias, feitores e capatazes.</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Dois terços dos votos do júri.</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Não teriam novo julgamento.</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Não determinava graus de culpa ou de pena, bastava a culpa para a condenação. </a:t>
            </a:r>
            <a:endParaRPr lang="pt-BR" sz="2000" b="0" strike="noStrike" spc="-1">
              <a:latin typeface="Arial"/>
            </a:endParaRPr>
          </a:p>
        </p:txBody>
      </p:sp>
      <p:pic>
        <p:nvPicPr>
          <p:cNvPr id="135" name="Rectangle 9"/>
          <p:cNvPicPr/>
          <p:nvPr/>
        </p:nvPicPr>
        <p:blipFill>
          <a:blip r:embed="rId2"/>
          <a:stretch/>
        </p:blipFill>
        <p:spPr>
          <a:xfrm>
            <a:off x="201600" y="-55440"/>
            <a:ext cx="8733960" cy="1158480"/>
          </a:xfrm>
          <a:prstGeom prst="rect">
            <a:avLst/>
          </a:prstGeom>
          <a:ln>
            <a:noFill/>
          </a:ln>
        </p:spPr>
      </p:pic>
      <p:sp>
        <p:nvSpPr>
          <p:cNvPr id="136" name="CustomShape 2"/>
          <p:cNvSpPr/>
          <p:nvPr/>
        </p:nvSpPr>
        <p:spPr>
          <a:xfrm>
            <a:off x="2090880" y="1700280"/>
            <a:ext cx="9143640" cy="360"/>
          </a:xfrm>
          <a:prstGeom prst="rect">
            <a:avLst/>
          </a:prstGeom>
          <a:noFill/>
          <a:ln>
            <a:noFill/>
          </a:ln>
        </p:spPr>
        <p:style>
          <a:lnRef idx="0">
            <a:scrgbClr r="0" g="0" b="0"/>
          </a:lnRef>
          <a:fillRef idx="0">
            <a:scrgbClr r="0" g="0" b="0"/>
          </a:fillRef>
          <a:effectRef idx="0">
            <a:scrgbClr r="0" g="0" b="0"/>
          </a:effectRef>
          <a:fontRef idx="minor"/>
        </p:style>
      </p:sp>
      <p:sp>
        <p:nvSpPr>
          <p:cNvPr id="137" name="CustomShape 3"/>
          <p:cNvSpPr/>
          <p:nvPr/>
        </p:nvSpPr>
        <p:spPr>
          <a:xfrm>
            <a:off x="2219400" y="114480"/>
            <a:ext cx="9143640" cy="360"/>
          </a:xfrm>
          <a:prstGeom prst="rect">
            <a:avLst/>
          </a:prstGeom>
          <a:noFill/>
          <a:ln>
            <a:noFill/>
          </a:ln>
        </p:spPr>
        <p:style>
          <a:lnRef idx="0">
            <a:scrgbClr r="0" g="0" b="0"/>
          </a:lnRef>
          <a:fillRef idx="0">
            <a:scrgbClr r="0" g="0" b="0"/>
          </a:fillRef>
          <a:effectRef idx="0">
            <a:scrgbClr r="0" g="0" b="0"/>
          </a:effectRef>
          <a:fontRef idx="minor"/>
        </p:style>
      </p:sp>
      <p:pic>
        <p:nvPicPr>
          <p:cNvPr id="138" name="Picture 7"/>
          <p:cNvPicPr/>
          <p:nvPr/>
        </p:nvPicPr>
        <p:blipFill>
          <a:blip r:embed="rId3"/>
          <a:stretch/>
        </p:blipFill>
        <p:spPr>
          <a:xfrm>
            <a:off x="4843440" y="1928880"/>
            <a:ext cx="3943080" cy="35445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5000400" y="1642680"/>
            <a:ext cx="3685680" cy="445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72880" indent="-272520" algn="just">
              <a:lnSpc>
                <a:spcPct val="100000"/>
              </a:lnSpc>
              <a:spcBef>
                <a:spcPts val="598"/>
              </a:spcBef>
              <a:buClr>
                <a:srgbClr val="9F2936"/>
              </a:buClr>
              <a:buSzPct val="85000"/>
              <a:buFont typeface="Wingdings 2" charset="2"/>
              <a:buChar char=""/>
            </a:pPr>
            <a:r>
              <a:rPr lang="pt-BR" sz="2800" b="0" strike="noStrike" spc="-1">
                <a:solidFill>
                  <a:srgbClr val="FFFFFF"/>
                </a:solidFill>
                <a:latin typeface="Constantia"/>
              </a:rPr>
              <a:t>Na depois conhecida “Princesa do Sul”, a forca tinha cor, era negra!</a:t>
            </a:r>
            <a:endParaRPr lang="pt-BR" sz="2800" b="0" strike="noStrike" spc="-1">
              <a:latin typeface="Arial"/>
            </a:endParaRPr>
          </a:p>
          <a:p>
            <a:pPr>
              <a:lnSpc>
                <a:spcPct val="100000"/>
              </a:lnSpc>
              <a:spcBef>
                <a:spcPts val="598"/>
              </a:spcBef>
            </a:pPr>
            <a:endParaRPr lang="pt-BR" sz="2800" b="0" strike="noStrike" spc="-1">
              <a:latin typeface="Arial"/>
            </a:endParaRPr>
          </a:p>
        </p:txBody>
      </p:sp>
      <p:pic>
        <p:nvPicPr>
          <p:cNvPr id="140" name="Picture 2"/>
          <p:cNvPicPr/>
          <p:nvPr/>
        </p:nvPicPr>
        <p:blipFill>
          <a:blip r:embed="rId2"/>
          <a:stretch/>
        </p:blipFill>
        <p:spPr>
          <a:xfrm>
            <a:off x="714240" y="642960"/>
            <a:ext cx="4000320" cy="54478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5143320" y="571320"/>
            <a:ext cx="3785760" cy="571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16000" indent="-216000" algn="just">
              <a:lnSpc>
                <a:spcPct val="100000"/>
              </a:lnSpc>
              <a:buClr>
                <a:srgbClr val="9F2936"/>
              </a:buClr>
              <a:buSzPct val="85000"/>
              <a:buFont typeface="Wingdings 2" charset="2"/>
              <a:buChar char=""/>
            </a:pPr>
            <a:r>
              <a:rPr lang="pt-BR" sz="2000" b="0" strike="noStrike" spc="-1">
                <a:solidFill>
                  <a:srgbClr val="FFFFFF"/>
                </a:solidFill>
                <a:latin typeface="Constantia"/>
              </a:rPr>
              <a:t>Forca em Pelotas: cartografia e rito;</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Sem cadafalso.</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Sem enterro com pompa.</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Procissão nas ruas mais públicas da cidade.</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Últimas palavras e o rufar dos tambores.</a:t>
            </a:r>
            <a:endParaRPr lang="pt-BR" sz="2000" b="0" strike="noStrike" spc="-1">
              <a:latin typeface="Arial"/>
            </a:endParaRPr>
          </a:p>
          <a:p>
            <a:pPr algn="just">
              <a:lnSpc>
                <a:spcPct val="100000"/>
              </a:lnSpc>
            </a:pPr>
            <a:endParaRPr lang="pt-BR" sz="2000" b="0" strike="noStrike" spc="-1">
              <a:latin typeface="Arial"/>
            </a:endParaRPr>
          </a:p>
          <a:p>
            <a:pPr marL="216000" indent="-216000" algn="just">
              <a:lnSpc>
                <a:spcPct val="100000"/>
              </a:lnSpc>
              <a:buClr>
                <a:srgbClr val="9F2936"/>
              </a:buClr>
              <a:buSzPct val="85000"/>
              <a:buFont typeface="Wingdings 2" charset="2"/>
              <a:buChar char=""/>
            </a:pPr>
            <a:r>
              <a:rPr lang="pt-BR" sz="2000" b="0" strike="noStrike" spc="-1">
                <a:solidFill>
                  <a:srgbClr val="FFFFFF"/>
                </a:solidFill>
                <a:latin typeface="Constantia"/>
              </a:rPr>
              <a:t>Lugares:</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Hoje Parque Dom Antônio Zattera.</a:t>
            </a:r>
            <a:endParaRPr lang="pt-BR" sz="2000" b="0" strike="noStrike" spc="-1">
              <a:latin typeface="Arial"/>
            </a:endParaRPr>
          </a:p>
          <a:p>
            <a:pPr marL="399960" lvl="1" indent="-216000" algn="just">
              <a:lnSpc>
                <a:spcPct val="100000"/>
              </a:lnSpc>
              <a:buClr>
                <a:srgbClr val="8B232E"/>
              </a:buClr>
              <a:buSzPct val="85000"/>
              <a:buFont typeface="Wingdings 2" charset="2"/>
              <a:buChar char=""/>
            </a:pPr>
            <a:r>
              <a:rPr lang="pt-BR" sz="2000" b="0" strike="noStrike" spc="-1">
                <a:solidFill>
                  <a:srgbClr val="E3DED1"/>
                </a:solidFill>
                <a:latin typeface="Constantia"/>
              </a:rPr>
              <a:t>Em 1850 foi para a Praça das Carretas, hoje Vinte de Setembro.</a:t>
            </a:r>
            <a:endParaRPr lang="pt-BR" sz="2000" b="0" strike="noStrike" spc="-1">
              <a:latin typeface="Arial"/>
            </a:endParaRPr>
          </a:p>
        </p:txBody>
      </p:sp>
      <p:pic>
        <p:nvPicPr>
          <p:cNvPr id="142" name="Picture 6"/>
          <p:cNvPicPr/>
          <p:nvPr/>
        </p:nvPicPr>
        <p:blipFill>
          <a:blip r:embed="rId2"/>
          <a:stretch/>
        </p:blipFill>
        <p:spPr>
          <a:xfrm>
            <a:off x="0" y="0"/>
            <a:ext cx="5009760" cy="6857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285840" y="500040"/>
            <a:ext cx="3928680" cy="58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16000" indent="-216000" algn="just">
              <a:lnSpc>
                <a:spcPct val="100000"/>
              </a:lnSpc>
              <a:buClr>
                <a:srgbClr val="9F2936"/>
              </a:buClr>
              <a:buSzPct val="85000"/>
              <a:buFont typeface="Wingdings 2" charset="2"/>
              <a:buChar char=""/>
            </a:pPr>
            <a:r>
              <a:rPr lang="pt-BR" sz="2400" b="0" strike="noStrike" spc="-1">
                <a:solidFill>
                  <a:srgbClr val="FFFFFF"/>
                </a:solidFill>
                <a:latin typeface="Constantia"/>
              </a:rPr>
              <a:t>Enforcamentos com registro:</a:t>
            </a:r>
            <a:endParaRPr lang="pt-BR" sz="2400" b="0" strike="noStrike" spc="-1">
              <a:latin typeface="Arial"/>
            </a:endParaRPr>
          </a:p>
          <a:p>
            <a:pPr marL="365040" lvl="2" indent="-216000" algn="just">
              <a:lnSpc>
                <a:spcPct val="100000"/>
              </a:lnSpc>
              <a:buClr>
                <a:srgbClr val="741B25"/>
              </a:buClr>
              <a:buSzPct val="85000"/>
              <a:buFont typeface="Wingdings 2" charset="2"/>
              <a:buChar char=""/>
            </a:pPr>
            <a:r>
              <a:rPr lang="pt-BR" sz="2100" b="0" strike="noStrike" spc="-1">
                <a:solidFill>
                  <a:srgbClr val="FFFFFF"/>
                </a:solidFill>
                <a:latin typeface="Constantia"/>
              </a:rPr>
              <a:t>João Pernambuco, Salvador e Bento em 22 de julho de 1847; </a:t>
            </a:r>
            <a:endParaRPr lang="pt-BR" sz="2100" b="0" strike="noStrike" spc="-1">
              <a:latin typeface="Arial"/>
            </a:endParaRPr>
          </a:p>
          <a:p>
            <a:pPr marL="365040" lvl="2" indent="-216000" algn="just">
              <a:lnSpc>
                <a:spcPct val="100000"/>
              </a:lnSpc>
              <a:buClr>
                <a:srgbClr val="741B25"/>
              </a:buClr>
              <a:buSzPct val="85000"/>
              <a:buFont typeface="Wingdings 2" charset="2"/>
              <a:buChar char=""/>
            </a:pPr>
            <a:r>
              <a:rPr lang="pt-BR" sz="2100" b="0" strike="noStrike" spc="-1">
                <a:solidFill>
                  <a:srgbClr val="FFFFFF"/>
                </a:solidFill>
                <a:latin typeface="Constantia"/>
              </a:rPr>
              <a:t>André Mina em 1º de julho de 1849; </a:t>
            </a:r>
            <a:endParaRPr lang="pt-BR" sz="2100" b="0" strike="noStrike" spc="-1">
              <a:latin typeface="Arial"/>
            </a:endParaRPr>
          </a:p>
          <a:p>
            <a:pPr marL="365040" lvl="2" indent="-216000" algn="just">
              <a:lnSpc>
                <a:spcPct val="100000"/>
              </a:lnSpc>
              <a:buClr>
                <a:srgbClr val="741B25"/>
              </a:buClr>
              <a:buSzPct val="85000"/>
              <a:buFont typeface="Wingdings 2" charset="2"/>
              <a:buChar char=""/>
            </a:pPr>
            <a:r>
              <a:rPr lang="pt-BR" sz="2100" b="0" strike="noStrike" spc="-1">
                <a:solidFill>
                  <a:srgbClr val="FFFFFF"/>
                </a:solidFill>
                <a:latin typeface="Constantia"/>
              </a:rPr>
              <a:t>Belizário em 10 de maio de 1850.</a:t>
            </a:r>
            <a:endParaRPr lang="pt-BR" sz="2100" b="0" strike="noStrike" spc="-1">
              <a:latin typeface="Arial"/>
            </a:endParaRPr>
          </a:p>
          <a:p>
            <a:pPr algn="just">
              <a:lnSpc>
                <a:spcPct val="100000"/>
              </a:lnSpc>
            </a:pPr>
            <a:endParaRPr lang="pt-BR" sz="2100" b="0" strike="noStrike" spc="-1">
              <a:latin typeface="Arial"/>
            </a:endParaRPr>
          </a:p>
          <a:p>
            <a:pPr marL="216000" indent="-216000" algn="just">
              <a:lnSpc>
                <a:spcPct val="100000"/>
              </a:lnSpc>
              <a:buClr>
                <a:srgbClr val="9F2936"/>
              </a:buClr>
              <a:buSzPct val="85000"/>
              <a:buFont typeface="Wingdings 2" charset="2"/>
              <a:buChar char=""/>
            </a:pPr>
            <a:r>
              <a:rPr lang="pt-BR" sz="2400" b="0" strike="noStrike" spc="-1">
                <a:solidFill>
                  <a:srgbClr val="FFFFFF"/>
                </a:solidFill>
                <a:latin typeface="Constantia"/>
              </a:rPr>
              <a:t>Armação da forca:</a:t>
            </a:r>
            <a:endParaRPr lang="pt-BR" sz="2400" b="0" strike="noStrike" spc="-1">
              <a:latin typeface="Arial"/>
            </a:endParaRPr>
          </a:p>
          <a:p>
            <a:pPr marL="365040" lvl="2" indent="-216000" algn="just">
              <a:lnSpc>
                <a:spcPct val="100000"/>
              </a:lnSpc>
              <a:buClr>
                <a:srgbClr val="741B25"/>
              </a:buClr>
              <a:buSzPct val="85000"/>
              <a:buFont typeface="Wingdings 2" charset="2"/>
              <a:buChar char=""/>
            </a:pPr>
            <a:r>
              <a:rPr lang="pt-BR" sz="2100" b="0" strike="noStrike" spc="-1">
                <a:solidFill>
                  <a:srgbClr val="FFFFFF"/>
                </a:solidFill>
                <a:latin typeface="Constantia"/>
              </a:rPr>
              <a:t>Manoel em 1834; </a:t>
            </a:r>
            <a:endParaRPr lang="pt-BR" sz="2100" b="0" strike="noStrike" spc="-1">
              <a:latin typeface="Arial"/>
            </a:endParaRPr>
          </a:p>
          <a:p>
            <a:pPr marL="365040" lvl="2" indent="-216000" algn="just">
              <a:lnSpc>
                <a:spcPct val="100000"/>
              </a:lnSpc>
              <a:buClr>
                <a:srgbClr val="741B25"/>
              </a:buClr>
              <a:buSzPct val="85000"/>
              <a:buFont typeface="Wingdings 2" charset="2"/>
              <a:buChar char=""/>
            </a:pPr>
            <a:r>
              <a:rPr lang="pt-BR" sz="2100" b="0" strike="noStrike" spc="-1">
                <a:solidFill>
                  <a:srgbClr val="FFFFFF"/>
                </a:solidFill>
                <a:latin typeface="Constantia"/>
              </a:rPr>
              <a:t>Ignácio em 1857. </a:t>
            </a:r>
            <a:endParaRPr lang="pt-BR" sz="2100" b="0" strike="noStrike" spc="-1">
              <a:latin typeface="Arial"/>
            </a:endParaRPr>
          </a:p>
        </p:txBody>
      </p:sp>
      <p:pic>
        <p:nvPicPr>
          <p:cNvPr id="144" name="Picture 2"/>
          <p:cNvPicPr/>
          <p:nvPr/>
        </p:nvPicPr>
        <p:blipFill>
          <a:blip r:embed="rId2"/>
          <a:stretch/>
        </p:blipFill>
        <p:spPr>
          <a:xfrm>
            <a:off x="4286160" y="785880"/>
            <a:ext cx="4489200" cy="5000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395280" y="404640"/>
            <a:ext cx="8424360" cy="604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80000"/>
              </a:lnSpc>
              <a:spcBef>
                <a:spcPts val="598"/>
              </a:spcBef>
            </a:pPr>
            <a:r>
              <a:rPr lang="pt-BR" sz="2600" b="0" strike="noStrike" spc="-1" dirty="0">
                <a:solidFill>
                  <a:srgbClr val="FFFFFF"/>
                </a:solidFill>
              </a:rPr>
              <a:t>Pelotas Encruzilhada!</a:t>
            </a:r>
            <a:endParaRPr lang="pt-BR" sz="2600" b="0" strike="noStrike" spc="-1" dirty="0"/>
          </a:p>
          <a:p>
            <a:pPr algn="just">
              <a:lnSpc>
                <a:spcPct val="80000"/>
              </a:lnSpc>
              <a:spcBef>
                <a:spcPts val="598"/>
              </a:spcBef>
            </a:pPr>
            <a:endParaRPr lang="pt-BR" sz="2600" b="0" strike="noStrike" spc="-1" dirty="0"/>
          </a:p>
          <a:p>
            <a:pPr algn="just">
              <a:lnSpc>
                <a:spcPct val="80000"/>
              </a:lnSpc>
              <a:spcBef>
                <a:spcPts val="598"/>
              </a:spcBef>
            </a:pPr>
            <a:endParaRPr lang="pt-BR" sz="2600" b="0" strike="noStrike" spc="-1" dirty="0"/>
          </a:p>
          <a:p>
            <a:pPr algn="just">
              <a:lnSpc>
                <a:spcPct val="80000"/>
              </a:lnSpc>
              <a:spcBef>
                <a:spcPts val="598"/>
              </a:spcBef>
            </a:pPr>
            <a:r>
              <a:rPr lang="pt-BR" sz="2400" b="0" strike="noStrike" spc="-1" dirty="0">
                <a:solidFill>
                  <a:srgbClr val="FFFFFF"/>
                </a:solidFill>
              </a:rPr>
              <a:t>“A Câmara Municipal da Vila de São Francisco de Paula tem a honra de levar à consideração de V. </a:t>
            </a:r>
            <a:r>
              <a:rPr lang="pt-BR" sz="2400" b="0" strike="noStrike" spc="-1" dirty="0" err="1">
                <a:solidFill>
                  <a:srgbClr val="FFFFFF"/>
                </a:solidFill>
              </a:rPr>
              <a:t>Ex</a:t>
            </a:r>
            <a:r>
              <a:rPr lang="pt-BR" sz="2400" b="0" strike="noStrike" spc="-1" dirty="0">
                <a:solidFill>
                  <a:srgbClr val="FFFFFF"/>
                </a:solidFill>
              </a:rPr>
              <a:t>ª. , que sendo esta Vila, pela sua posição, sujeita ao geral trânsito do povo de toda a fronteira, e onde diariamente aparecem pessoas desconhecidas e malfeitoras, além de ter em seu distrito numerosa escravatura, e que por isso é indispensável à autoridade encarregada da policia ter à sua disposição uma força com que possa contar para diligências rápidas, por quanto os cidadãos guardas nacionais não adestrados ainda nas armas, não podem arrostar-se, sem apoio, com criminosos adestrados ás armas, e assassinato [...]”</a:t>
            </a:r>
            <a:endParaRPr lang="pt-BR" sz="2400" b="0" strike="noStrike" spc="-1" dirty="0"/>
          </a:p>
          <a:p>
            <a:pPr algn="just">
              <a:lnSpc>
                <a:spcPct val="80000"/>
              </a:lnSpc>
              <a:spcBef>
                <a:spcPts val="598"/>
              </a:spcBef>
            </a:pPr>
            <a:endParaRPr lang="pt-BR" sz="2400" b="0" strike="noStrike" spc="-1" dirty="0"/>
          </a:p>
          <a:p>
            <a:pPr algn="just">
              <a:lnSpc>
                <a:spcPct val="80000"/>
              </a:lnSpc>
              <a:spcBef>
                <a:spcPts val="598"/>
              </a:spcBef>
            </a:pPr>
            <a:r>
              <a:rPr lang="pt-BR" sz="2400" b="0" strike="noStrike" spc="-1" dirty="0">
                <a:solidFill>
                  <a:srgbClr val="FFFFFF"/>
                </a:solidFill>
              </a:rPr>
              <a:t>AHRS / AMU, maço 103. Ofício da Câmara Municipal de Pelotas, de 11 de maio de 1832, ao presidente da província.</a:t>
            </a:r>
            <a:endParaRPr lang="pt-BR" sz="2400" b="0" strike="noStrike" spc="-1" dirty="0"/>
          </a:p>
          <a:p>
            <a:pPr>
              <a:lnSpc>
                <a:spcPct val="80000"/>
              </a:lnSpc>
              <a:spcBef>
                <a:spcPts val="598"/>
              </a:spcBef>
            </a:pPr>
            <a:endParaRPr lang="pt-BR"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E9BF62-6925-4669-9046-C0A2D18F2A77}"/>
              </a:ext>
            </a:extLst>
          </p:cNvPr>
          <p:cNvSpPr>
            <a:spLocks noGrp="1"/>
          </p:cNvSpPr>
          <p:nvPr>
            <p:ph type="subTitle"/>
          </p:nvPr>
        </p:nvSpPr>
        <p:spPr>
          <a:xfrm>
            <a:off x="457200" y="1183064"/>
            <a:ext cx="8229240" cy="5401336"/>
          </a:xfrm>
        </p:spPr>
        <p:txBody>
          <a:bodyPr/>
          <a:lstStyle/>
          <a:p>
            <a:pPr algn="just"/>
            <a:r>
              <a:rPr lang="pt-BR" sz="2800" dirty="0">
                <a:solidFill>
                  <a:schemeClr val="bg1"/>
                </a:solidFill>
                <a:latin typeface="+mn-lt"/>
              </a:rPr>
              <a:t>Tomo emprestada a forma como José Carlos dos Anjos, usou o termo para definir as próprias religiões de matriz africana enquanto:</a:t>
            </a:r>
          </a:p>
          <a:p>
            <a:pPr algn="just"/>
            <a:endParaRPr lang="pt-BR" sz="2800" dirty="0">
              <a:solidFill>
                <a:schemeClr val="bg1"/>
              </a:solidFill>
              <a:latin typeface="+mn-lt"/>
            </a:endParaRPr>
          </a:p>
          <a:p>
            <a:pPr algn="just"/>
            <a:r>
              <a:rPr lang="pt-BR" sz="2800" dirty="0">
                <a:solidFill>
                  <a:schemeClr val="bg1"/>
                </a:solidFill>
                <a:latin typeface="+mn-lt"/>
              </a:rPr>
              <a:t>“[...] encontro das diferenças que é </a:t>
            </a:r>
            <a:r>
              <a:rPr lang="pt-BR" sz="2800" dirty="0" err="1">
                <a:solidFill>
                  <a:schemeClr val="bg1"/>
                </a:solidFill>
                <a:latin typeface="+mn-lt"/>
              </a:rPr>
              <a:t>rizomático</a:t>
            </a:r>
            <a:r>
              <a:rPr lang="pt-BR" sz="2800" dirty="0">
                <a:solidFill>
                  <a:schemeClr val="bg1"/>
                </a:solidFill>
                <a:latin typeface="+mn-lt"/>
              </a:rPr>
              <a:t>: a encruzilhada como ponto de encontro de diferentes caminhos que não se fundem numa unidade, mas seguem como pluralidades” (ANJOS, 2008, p. 80). </a:t>
            </a:r>
          </a:p>
          <a:p>
            <a:pPr algn="just"/>
            <a:endParaRPr lang="pt-BR" sz="2800" dirty="0">
              <a:solidFill>
                <a:schemeClr val="bg1"/>
              </a:solidFill>
              <a:latin typeface="+mn-lt"/>
            </a:endParaRPr>
          </a:p>
          <a:p>
            <a:pPr algn="just"/>
            <a:endParaRPr lang="pt-BR" sz="2800" dirty="0">
              <a:solidFill>
                <a:schemeClr val="bg1"/>
              </a:solidFill>
              <a:latin typeface="+mn-lt"/>
            </a:endParaRPr>
          </a:p>
          <a:p>
            <a:pPr algn="just"/>
            <a:r>
              <a:rPr lang="pt-BR" sz="1400" dirty="0">
                <a:solidFill>
                  <a:schemeClr val="bg1"/>
                </a:solidFill>
                <a:latin typeface="+mn-lt"/>
              </a:rPr>
              <a:t>ANJOS, José Carlos dos. A filosofia política da religiosidade afro-brasileira como patrimônio cultural africano. Debates do NER, Porto Alegre, Ano 9, Nº 13, 2008, p. 77-96. </a:t>
            </a:r>
          </a:p>
          <a:p>
            <a:endParaRPr lang="pt-BR" dirty="0"/>
          </a:p>
        </p:txBody>
      </p:sp>
    </p:spTree>
    <p:extLst>
      <p:ext uri="{BB962C8B-B14F-4D97-AF65-F5344CB8AC3E}">
        <p14:creationId xmlns:p14="http://schemas.microsoft.com/office/powerpoint/2010/main" val="373100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Rectangle 16"/>
          <p:cNvPicPr/>
          <p:nvPr/>
        </p:nvPicPr>
        <p:blipFill>
          <a:blip r:embed="rId3"/>
          <a:stretch/>
        </p:blipFill>
        <p:spPr>
          <a:xfrm>
            <a:off x="231840" y="281160"/>
            <a:ext cx="5059080" cy="1871280"/>
          </a:xfrm>
          <a:prstGeom prst="rect">
            <a:avLst/>
          </a:prstGeom>
          <a:ln>
            <a:noFill/>
          </a:ln>
        </p:spPr>
      </p:pic>
      <p:sp>
        <p:nvSpPr>
          <p:cNvPr id="90" name="CustomShape 1"/>
          <p:cNvSpPr/>
          <p:nvPr/>
        </p:nvSpPr>
        <p:spPr>
          <a:xfrm>
            <a:off x="285840" y="2724346"/>
            <a:ext cx="4928760" cy="27760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72880" indent="-272520" algn="just">
              <a:lnSpc>
                <a:spcPct val="100000"/>
              </a:lnSpc>
              <a:spcBef>
                <a:spcPts val="598"/>
              </a:spcBef>
              <a:buClr>
                <a:srgbClr val="9F2936"/>
              </a:buClr>
              <a:buSzPct val="85000"/>
              <a:buFont typeface="Wingdings 2" charset="2"/>
              <a:buChar char=""/>
            </a:pPr>
            <a:r>
              <a:rPr lang="pt-BR" sz="2000" b="0" strike="noStrike" spc="-1" dirty="0">
                <a:solidFill>
                  <a:srgbClr val="FFFFFF"/>
                </a:solidFill>
              </a:rPr>
              <a:t>Historiografia tradicional: Populares quando aparecem, sempre relacionados ao exótico e pejorativo.</a:t>
            </a:r>
            <a:endParaRPr lang="pt-BR" sz="2000" b="0" strike="noStrike" spc="-1" dirty="0"/>
          </a:p>
          <a:p>
            <a:pPr algn="just">
              <a:lnSpc>
                <a:spcPct val="100000"/>
              </a:lnSpc>
              <a:spcBef>
                <a:spcPts val="598"/>
              </a:spcBef>
            </a:pPr>
            <a:endParaRPr lang="pt-BR" sz="2000" b="0" strike="noStrike" spc="-1" dirty="0"/>
          </a:p>
          <a:p>
            <a:pPr marL="272880" indent="-272520">
              <a:lnSpc>
                <a:spcPct val="120000"/>
              </a:lnSpc>
              <a:spcBef>
                <a:spcPts val="598"/>
              </a:spcBef>
              <a:buClr>
                <a:srgbClr val="9F2936"/>
              </a:buClr>
              <a:buSzPct val="85000"/>
              <a:buFont typeface="Wingdings 2" charset="2"/>
              <a:buChar char=""/>
            </a:pPr>
            <a:r>
              <a:rPr lang="pt-BR" sz="2000" b="0" strike="noStrike" spc="-1" dirty="0">
                <a:solidFill>
                  <a:srgbClr val="FFFFFF"/>
                </a:solidFill>
              </a:rPr>
              <a:t>Pelotas insubmissa: escravizados e peões de tropas como sujeitos do caos.</a:t>
            </a:r>
            <a:endParaRPr lang="pt-BR" sz="2000" b="0" strike="noStrike" spc="-1" dirty="0"/>
          </a:p>
        </p:txBody>
      </p:sp>
      <p:pic>
        <p:nvPicPr>
          <p:cNvPr id="91" name="Picture 4"/>
          <p:cNvPicPr/>
          <p:nvPr/>
        </p:nvPicPr>
        <p:blipFill>
          <a:blip r:embed="rId4"/>
          <a:stretch/>
        </p:blipFill>
        <p:spPr>
          <a:xfrm>
            <a:off x="3571920" y="5500800"/>
            <a:ext cx="1785600" cy="1049040"/>
          </a:xfrm>
          <a:prstGeom prst="rect">
            <a:avLst/>
          </a:prstGeom>
          <a:ln>
            <a:noFill/>
          </a:ln>
        </p:spPr>
      </p:pic>
      <p:pic>
        <p:nvPicPr>
          <p:cNvPr id="92" name="Picture 14"/>
          <p:cNvPicPr/>
          <p:nvPr/>
        </p:nvPicPr>
        <p:blipFill>
          <a:blip r:embed="rId5"/>
          <a:stretch/>
        </p:blipFill>
        <p:spPr>
          <a:xfrm>
            <a:off x="5357880" y="357120"/>
            <a:ext cx="3522240" cy="6119640"/>
          </a:xfrm>
          <a:prstGeom prst="rect">
            <a:avLst/>
          </a:prstGeom>
          <a:ln>
            <a:noFill/>
          </a:ln>
        </p:spPr>
      </p:pic>
      <p:pic>
        <p:nvPicPr>
          <p:cNvPr id="93" name="Picture 7"/>
          <p:cNvPicPr/>
          <p:nvPr/>
        </p:nvPicPr>
        <p:blipFill>
          <a:blip r:embed="rId6"/>
          <a:stretch/>
        </p:blipFill>
        <p:spPr>
          <a:xfrm>
            <a:off x="2000160" y="5572080"/>
            <a:ext cx="1552320" cy="1002960"/>
          </a:xfrm>
          <a:prstGeom prst="rect">
            <a:avLst/>
          </a:prstGeom>
          <a:ln>
            <a:noFill/>
          </a:ln>
        </p:spPr>
      </p:pic>
      <p:graphicFrame>
        <p:nvGraphicFramePr>
          <p:cNvPr id="94" name="Object 2"/>
          <p:cNvGraphicFramePr/>
          <p:nvPr/>
        </p:nvGraphicFramePr>
        <p:xfrm>
          <a:off x="214200" y="5572080"/>
          <a:ext cx="1785600" cy="1026720"/>
        </p:xfrm>
        <a:graphic>
          <a:graphicData uri="http://schemas.openxmlformats.org/presentationml/2006/ole">
            <mc:AlternateContent xmlns:mc="http://schemas.openxmlformats.org/markup-compatibility/2006">
              <mc:Choice xmlns:v="urn:schemas-microsoft-com:vml" Requires="v">
                <p:oleObj spid="_x0000_s1041" r:id="rId7" imgW="0" imgH="0" progId="">
                  <p:embed/>
                </p:oleObj>
              </mc:Choice>
              <mc:Fallback>
                <p:oleObj r:id="rId7" imgW="0" imgH="0" progId="">
                  <p:embed/>
                  <p:pic>
                    <p:nvPicPr>
                      <p:cNvPr id="95" name="Object 6"/>
                      <p:cNvPicPr/>
                      <p:nvPr/>
                    </p:nvPicPr>
                    <p:blipFill>
                      <a:blip r:embed="rId8"/>
                      <a:stretch/>
                    </p:blipFill>
                    <p:spPr>
                      <a:xfrm>
                        <a:off x="214200" y="5572080"/>
                        <a:ext cx="1785600" cy="1026720"/>
                      </a:xfrm>
                      <a:prstGeom prst="rect">
                        <a:avLst/>
                      </a:prstGeom>
                      <a:ln>
                        <a:noFill/>
                      </a:ln>
                    </p:spPr>
                  </p:pic>
                </p:oleObj>
              </mc:Fallback>
            </mc:AlternateContent>
          </a:graphicData>
        </a:graphic>
      </p:graphicFrame>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18256-D8DE-4F83-8D7A-2FDAB535ECAE}"/>
              </a:ext>
            </a:extLst>
          </p:cNvPr>
          <p:cNvSpPr>
            <a:spLocks noGrp="1"/>
          </p:cNvSpPr>
          <p:nvPr>
            <p:ph type="title"/>
          </p:nvPr>
        </p:nvSpPr>
        <p:spPr/>
        <p:txBody>
          <a:bodyPr/>
          <a:lstStyle/>
          <a:p>
            <a:pPr algn="ctr"/>
            <a:r>
              <a:rPr lang="pt-BR" sz="3600" dirty="0">
                <a:solidFill>
                  <a:schemeClr val="bg1"/>
                </a:solidFill>
              </a:rPr>
              <a:t>Hermann Rudolf </a:t>
            </a:r>
            <a:r>
              <a:rPr lang="pt-BR" sz="3600" dirty="0" err="1">
                <a:solidFill>
                  <a:schemeClr val="bg1"/>
                </a:solidFill>
              </a:rPr>
              <a:t>Wendroth</a:t>
            </a:r>
            <a:r>
              <a:rPr lang="pt-BR" sz="3600" dirty="0">
                <a:solidFill>
                  <a:schemeClr val="bg1"/>
                </a:solidFill>
              </a:rPr>
              <a:t> – 1851-52</a:t>
            </a:r>
          </a:p>
        </p:txBody>
      </p:sp>
      <p:sp>
        <p:nvSpPr>
          <p:cNvPr id="3" name="Subtítulo 2">
            <a:extLst>
              <a:ext uri="{FF2B5EF4-FFF2-40B4-BE49-F238E27FC236}">
                <a16:creationId xmlns:a16="http://schemas.microsoft.com/office/drawing/2014/main" id="{BAA4CC23-DB4E-4369-A1D2-168AAB8E64BB}"/>
              </a:ext>
            </a:extLst>
          </p:cNvPr>
          <p:cNvSpPr>
            <a:spLocks noGrp="1"/>
          </p:cNvSpPr>
          <p:nvPr>
            <p:ph type="subTitle"/>
          </p:nvPr>
        </p:nvSpPr>
        <p:spPr/>
        <p:txBody>
          <a:bodyPr/>
          <a:lstStyle/>
          <a:p>
            <a:endParaRPr lang="pt-BR"/>
          </a:p>
        </p:txBody>
      </p:sp>
      <p:pic>
        <p:nvPicPr>
          <p:cNvPr id="4" name="Imagem 3">
            <a:extLst>
              <a:ext uri="{FF2B5EF4-FFF2-40B4-BE49-F238E27FC236}">
                <a16:creationId xmlns:a16="http://schemas.microsoft.com/office/drawing/2014/main" id="{3774DC37-1CAD-4B24-80FB-B0F76A636D7D}"/>
              </a:ext>
            </a:extLst>
          </p:cNvPr>
          <p:cNvPicPr>
            <a:picLocks noChangeAspect="1"/>
          </p:cNvPicPr>
          <p:nvPr/>
        </p:nvPicPr>
        <p:blipFill>
          <a:blip r:embed="rId2"/>
          <a:stretch>
            <a:fillRect/>
          </a:stretch>
        </p:blipFill>
        <p:spPr>
          <a:xfrm>
            <a:off x="-5338" y="2164533"/>
            <a:ext cx="5934290" cy="3603387"/>
          </a:xfrm>
          <a:prstGeom prst="rect">
            <a:avLst/>
          </a:prstGeom>
        </p:spPr>
      </p:pic>
      <p:pic>
        <p:nvPicPr>
          <p:cNvPr id="5" name="Imagem 4">
            <a:extLst>
              <a:ext uri="{FF2B5EF4-FFF2-40B4-BE49-F238E27FC236}">
                <a16:creationId xmlns:a16="http://schemas.microsoft.com/office/drawing/2014/main" id="{0164E4EA-C458-4E05-998C-B50C3B02B7A2}"/>
              </a:ext>
            </a:extLst>
          </p:cNvPr>
          <p:cNvPicPr>
            <a:picLocks noChangeAspect="1"/>
          </p:cNvPicPr>
          <p:nvPr/>
        </p:nvPicPr>
        <p:blipFill>
          <a:blip r:embed="rId3"/>
          <a:stretch>
            <a:fillRect/>
          </a:stretch>
        </p:blipFill>
        <p:spPr>
          <a:xfrm>
            <a:off x="5719739" y="1941921"/>
            <a:ext cx="3386014" cy="4341043"/>
          </a:xfrm>
          <a:prstGeom prst="rect">
            <a:avLst/>
          </a:prstGeom>
        </p:spPr>
      </p:pic>
    </p:spTree>
    <p:extLst>
      <p:ext uri="{BB962C8B-B14F-4D97-AF65-F5344CB8AC3E}">
        <p14:creationId xmlns:p14="http://schemas.microsoft.com/office/powerpoint/2010/main" val="237016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457200" y="1523880"/>
            <a:ext cx="8229240" cy="4571640"/>
          </a:xfrm>
          <a:prstGeom prst="rect">
            <a:avLst/>
          </a:prstGeom>
          <a:noFill/>
          <a:ln>
            <a:noFill/>
          </a:ln>
        </p:spPr>
        <p:style>
          <a:lnRef idx="0">
            <a:scrgbClr r="0" g="0" b="0"/>
          </a:lnRef>
          <a:fillRef idx="0">
            <a:scrgbClr r="0" g="0" b="0"/>
          </a:fillRef>
          <a:effectRef idx="0">
            <a:scrgbClr r="0" g="0" b="0"/>
          </a:effectRef>
          <a:fontRef idx="minor"/>
        </p:style>
      </p:sp>
      <p:sp>
        <p:nvSpPr>
          <p:cNvPr id="98" name="CustomShape 2"/>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pic>
        <p:nvPicPr>
          <p:cNvPr id="99" name="Picture 13"/>
          <p:cNvPicPr/>
          <p:nvPr/>
        </p:nvPicPr>
        <p:blipFill>
          <a:blip r:embed="rId2"/>
          <a:stretch/>
        </p:blipFill>
        <p:spPr>
          <a:xfrm>
            <a:off x="1285920" y="0"/>
            <a:ext cx="6266880" cy="6857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457200" y="1523880"/>
            <a:ext cx="8229240" cy="4571640"/>
          </a:xfrm>
          <a:prstGeom prst="rect">
            <a:avLst/>
          </a:prstGeom>
          <a:noFill/>
          <a:ln>
            <a:noFill/>
          </a:ln>
        </p:spPr>
        <p:style>
          <a:lnRef idx="0">
            <a:scrgbClr r="0" g="0" b="0"/>
          </a:lnRef>
          <a:fillRef idx="0">
            <a:scrgbClr r="0" g="0" b="0"/>
          </a:fillRef>
          <a:effectRef idx="0">
            <a:scrgbClr r="0" g="0" b="0"/>
          </a:effectRef>
          <a:fontRef idx="minor"/>
        </p:style>
      </p:sp>
      <p:sp>
        <p:nvSpPr>
          <p:cNvPr id="101" name="CustomShape 2"/>
          <p:cNvSpPr/>
          <p:nvPr/>
        </p:nvSpPr>
        <p:spPr>
          <a:xfrm>
            <a:off x="457200" y="151920"/>
            <a:ext cx="8229240" cy="1218960"/>
          </a:xfrm>
          <a:prstGeom prst="rect">
            <a:avLst/>
          </a:prstGeom>
          <a:noFill/>
          <a:ln>
            <a:noFill/>
          </a:ln>
        </p:spPr>
        <p:style>
          <a:lnRef idx="0">
            <a:scrgbClr r="0" g="0" b="0"/>
          </a:lnRef>
          <a:fillRef idx="0">
            <a:scrgbClr r="0" g="0" b="0"/>
          </a:fillRef>
          <a:effectRef idx="0">
            <a:scrgbClr r="0" g="0" b="0"/>
          </a:effectRef>
          <a:fontRef idx="minor"/>
        </p:style>
      </p:sp>
      <p:pic>
        <p:nvPicPr>
          <p:cNvPr id="102" name="Picture 2"/>
          <p:cNvPicPr/>
          <p:nvPr/>
        </p:nvPicPr>
        <p:blipFill>
          <a:blip r:embed="rId2"/>
          <a:stretch/>
        </p:blipFill>
        <p:spPr>
          <a:xfrm>
            <a:off x="0" y="857160"/>
            <a:ext cx="9143640" cy="52560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l">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19783</TotalTime>
  <Words>2370</Words>
  <Application>Microsoft Office PowerPoint</Application>
  <PresentationFormat>Apresentação na tela (4:3)</PresentationFormat>
  <Paragraphs>124</Paragraphs>
  <Slides>33</Slides>
  <Notes>0</Notes>
  <HiddenSlides>0</HiddenSlides>
  <MMClips>0</MMClips>
  <ScaleCrop>false</ScaleCrop>
  <HeadingPairs>
    <vt:vector size="8" baseType="variant">
      <vt:variant>
        <vt:lpstr>Fontes usadas</vt:lpstr>
      </vt:variant>
      <vt:variant>
        <vt:i4>10</vt:i4>
      </vt:variant>
      <vt:variant>
        <vt:lpstr>Tema</vt:lpstr>
      </vt:variant>
      <vt:variant>
        <vt:i4>2</vt:i4>
      </vt:variant>
      <vt:variant>
        <vt:lpstr>Servidores OLE inseridos</vt:lpstr>
      </vt:variant>
      <vt:variant>
        <vt:i4>0</vt:i4>
      </vt:variant>
      <vt:variant>
        <vt:lpstr>Títulos de slides</vt:lpstr>
      </vt:variant>
      <vt:variant>
        <vt:i4>33</vt:i4>
      </vt:variant>
    </vt:vector>
  </HeadingPairs>
  <TitlesOfParts>
    <vt:vector size="45" baseType="lpstr">
      <vt:lpstr>Arial</vt:lpstr>
      <vt:lpstr>Calibri</vt:lpstr>
      <vt:lpstr>Constantia</vt:lpstr>
      <vt:lpstr>DejaVu Sans</vt:lpstr>
      <vt:lpstr>Palatino</vt:lpstr>
      <vt:lpstr>Symbol</vt:lpstr>
      <vt:lpstr>Tahoma</vt:lpstr>
      <vt:lpstr>Times New Roman</vt:lpstr>
      <vt:lpstr>Wingdings</vt:lpstr>
      <vt:lpstr>Wingdings 2</vt:lpstr>
      <vt:lpstr>Office Theme</vt:lpstr>
      <vt:lpstr>Papel</vt:lpstr>
      <vt:lpstr>Apresentação do PowerPoint</vt:lpstr>
      <vt:lpstr>Apresentação do PowerPoint</vt:lpstr>
      <vt:lpstr>Apresentação do PowerPoint</vt:lpstr>
      <vt:lpstr>Apresentação do PowerPoint</vt:lpstr>
      <vt:lpstr>Apresentação do PowerPoint</vt:lpstr>
      <vt:lpstr>Apresentação do PowerPoint</vt:lpstr>
      <vt:lpstr>Hermann Rudolf Wendroth – 1851-52</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Negra Forca da Princesa: Polícia, Pena de Morte e Correção em Pelotas (1830-1857)</dc:title>
  <dc:subject/>
  <dc:creator>Eliane Gheno</dc:creator>
  <dc:description/>
  <cp:lastModifiedBy>Caiua Cardoso alam</cp:lastModifiedBy>
  <cp:revision>90</cp:revision>
  <dcterms:created xsi:type="dcterms:W3CDTF">2007-04-15T17:47:50Z</dcterms:created>
  <dcterms:modified xsi:type="dcterms:W3CDTF">2022-09-28T15:16:06Z</dcterms:modified>
  <dc:language>pt-BR</dc:language>
</cp:coreProperties>
</file>