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0" r:id="rId4"/>
    <p:sldId id="291" r:id="rId5"/>
    <p:sldId id="288" r:id="rId6"/>
    <p:sldId id="292" r:id="rId7"/>
    <p:sldId id="294" r:id="rId8"/>
    <p:sldId id="293" r:id="rId9"/>
    <p:sldId id="277" r:id="rId10"/>
    <p:sldId id="263" r:id="rId11"/>
    <p:sldId id="287" r:id="rId12"/>
    <p:sldId id="275" r:id="rId13"/>
    <p:sldId id="273" r:id="rId14"/>
    <p:sldId id="284" r:id="rId15"/>
    <p:sldId id="283" r:id="rId16"/>
    <p:sldId id="286" r:id="rId17"/>
    <p:sldId id="279" r:id="rId18"/>
    <p:sldId id="264" r:id="rId19"/>
    <p:sldId id="259" r:id="rId20"/>
    <p:sldId id="281" r:id="rId21"/>
    <p:sldId id="262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co\Desktop\Livro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8924673815242"/>
          <c:y val="8.6414362622608792E-2"/>
          <c:w val="0.50334974990568826"/>
          <c:h val="0.776353004091824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F0-4171-9446-BB2191A54C1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F0-4171-9446-BB2191A54C1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F0-4171-9446-BB2191A54C1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F0-4171-9446-BB2191A54C10}"/>
              </c:ext>
            </c:extLst>
          </c:dPt>
          <c:dLbls>
            <c:dLbl>
              <c:idx val="0"/>
              <c:layout>
                <c:manualLayout>
                  <c:x val="-5.5719465236463366E-2"/>
                  <c:y val="-0.14867180482771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F0-4171-9446-BB2191A54C10}"/>
                </c:ext>
              </c:extLst>
            </c:dLbl>
            <c:dLbl>
              <c:idx val="1"/>
              <c:layout>
                <c:manualLayout>
                  <c:x val="5.3148856476264526E-3"/>
                  <c:y val="-7.814103517688242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F0-4171-9446-BB2191A54C10}"/>
                </c:ext>
              </c:extLst>
            </c:dLbl>
            <c:dLbl>
              <c:idx val="2"/>
              <c:layout>
                <c:manualLayout>
                  <c:x val="-3.310949271814731E-2"/>
                  <c:y val="1.69044305811595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F0-4171-9446-BB2191A54C10}"/>
                </c:ext>
              </c:extLst>
            </c:dLbl>
            <c:dLbl>
              <c:idx val="3"/>
              <c:layout>
                <c:manualLayout>
                  <c:x val="-1.4482517815480822E-2"/>
                  <c:y val="5.88752850436580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F0-4171-9446-BB2191A54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Folha1!$C$3:$C$6</c:f>
              <c:strCache>
                <c:ptCount val="4"/>
                <c:pt idx="0">
                  <c:v>Brancos</c:v>
                </c:pt>
                <c:pt idx="1">
                  <c:v>Índios</c:v>
                </c:pt>
                <c:pt idx="2">
                  <c:v>Libertos </c:v>
                </c:pt>
                <c:pt idx="3">
                  <c:v>Escravos</c:v>
                </c:pt>
              </c:strCache>
            </c:strRef>
          </c:cat>
          <c:val>
            <c:numRef>
              <c:f>Folha1!$D$3:$D$6</c:f>
              <c:numCache>
                <c:formatCode>General</c:formatCode>
                <c:ptCount val="4"/>
                <c:pt idx="0">
                  <c:v>3933</c:v>
                </c:pt>
                <c:pt idx="1">
                  <c:v>180</c:v>
                </c:pt>
                <c:pt idx="2">
                  <c:v>1137</c:v>
                </c:pt>
                <c:pt idx="3">
                  <c:v>5623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F0-4171-9446-BB2191A54C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2000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0.64234</cdr:x>
      <cdr:y>0.07855</cdr:y>
    </cdr:from>
    <cdr:to>
      <cdr:x>0.79784</cdr:x>
      <cdr:y>0.29378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61A988F9-2EEE-4E5B-8176-14F0D51AAA55}"/>
            </a:ext>
          </a:extLst>
        </cdr:cNvPr>
        <cdr:cNvSpPr txBox="1"/>
      </cdr:nvSpPr>
      <cdr:spPr>
        <a:xfrm xmlns:a="http://schemas.openxmlformats.org/drawingml/2006/main">
          <a:off x="3643280" y="264220"/>
          <a:ext cx="881986" cy="723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/>
            <a:t>Brancos</a:t>
          </a:r>
        </a:p>
      </cdr:txBody>
    </cdr:sp>
  </cdr:relSizeAnchor>
  <cdr:relSizeAnchor xmlns:cdr="http://schemas.openxmlformats.org/drawingml/2006/chartDrawing">
    <cdr:from>
      <cdr:x>0.42225</cdr:x>
      <cdr:y>0.78477</cdr:y>
    </cdr:from>
    <cdr:to>
      <cdr:x>0.57775</cdr:x>
      <cdr:y>1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7689060B-DEED-4A1B-AB19-B3FB3E2597E9}"/>
            </a:ext>
          </a:extLst>
        </cdr:cNvPr>
        <cdr:cNvSpPr txBox="1"/>
      </cdr:nvSpPr>
      <cdr:spPr>
        <a:xfrm xmlns:a="http://schemas.openxmlformats.org/drawingml/2006/main">
          <a:off x="2482998" y="3334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800" b="1" dirty="0"/>
        </a:p>
        <a:p xmlns:a="http://schemas.openxmlformats.org/drawingml/2006/main">
          <a:endParaRPr lang="pt-BR" sz="1800" b="1" dirty="0"/>
        </a:p>
        <a:p xmlns:a="http://schemas.openxmlformats.org/drawingml/2006/main">
          <a:r>
            <a:rPr lang="pt-BR" sz="1800" b="1" dirty="0"/>
            <a:t>Libertos</a:t>
          </a:r>
        </a:p>
      </cdr:txBody>
    </cdr:sp>
  </cdr:relSizeAnchor>
  <cdr:relSizeAnchor xmlns:cdr="http://schemas.openxmlformats.org/drawingml/2006/chartDrawing">
    <cdr:from>
      <cdr:x>0.64735</cdr:x>
      <cdr:y>0.74593</cdr:y>
    </cdr:from>
    <cdr:to>
      <cdr:x>0.82471</cdr:x>
      <cdr:y>0.84317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6DEAD606-F6ED-4DF4-9179-6C84692F544E}"/>
            </a:ext>
          </a:extLst>
        </cdr:cNvPr>
        <cdr:cNvSpPr txBox="1"/>
      </cdr:nvSpPr>
      <cdr:spPr>
        <a:xfrm xmlns:a="http://schemas.openxmlformats.org/drawingml/2006/main">
          <a:off x="3371865" y="2509081"/>
          <a:ext cx="923825" cy="327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/>
            <a:t>Indígenas</a:t>
          </a:r>
        </a:p>
      </cdr:txBody>
    </cdr:sp>
  </cdr:relSizeAnchor>
  <cdr:relSizeAnchor xmlns:cdr="http://schemas.openxmlformats.org/drawingml/2006/chartDrawing">
    <cdr:from>
      <cdr:x>0.00535</cdr:x>
      <cdr:y>0.36423</cdr:y>
    </cdr:from>
    <cdr:to>
      <cdr:x>0.1809</cdr:x>
      <cdr:y>0.4509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B4760FBA-26B9-11C2-B8BA-3C5534864F90}"/>
            </a:ext>
          </a:extLst>
        </cdr:cNvPr>
        <cdr:cNvSpPr txBox="1"/>
      </cdr:nvSpPr>
      <cdr:spPr>
        <a:xfrm xmlns:a="http://schemas.openxmlformats.org/drawingml/2006/main">
          <a:off x="27850" y="1225157"/>
          <a:ext cx="914400" cy="291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/>
            <a:t>Escravos</a:t>
          </a:r>
        </a:p>
      </cdr:txBody>
    </cdr:sp>
  </cdr:relSizeAnchor>
  <cdr:relSizeAnchor xmlns:cdr="http://schemas.openxmlformats.org/drawingml/2006/chartDrawing">
    <cdr:from>
      <cdr:x>0.55985</cdr:x>
      <cdr:y>0.87146</cdr:y>
    </cdr:from>
    <cdr:to>
      <cdr:x>0.7354</cdr:x>
      <cdr:y>1</cdr:y>
    </cdr:to>
    <cdr:sp macro="" textlink="">
      <cdr:nvSpPr>
        <cdr:cNvPr id="6" name="CaixaDeTexto 5">
          <a:extLst xmlns:a="http://schemas.openxmlformats.org/drawingml/2006/main">
            <a:ext uri="{FF2B5EF4-FFF2-40B4-BE49-F238E27FC236}">
              <a16:creationId xmlns:a16="http://schemas.microsoft.com/office/drawing/2014/main" id="{06E067C3-EFF4-0CA3-B27C-D2F7B95C47A1}"/>
            </a:ext>
          </a:extLst>
        </cdr:cNvPr>
        <cdr:cNvSpPr txBox="1"/>
      </cdr:nvSpPr>
      <cdr:spPr>
        <a:xfrm xmlns:a="http://schemas.openxmlformats.org/drawingml/2006/main">
          <a:off x="2916132" y="2931312"/>
          <a:ext cx="914400" cy="432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/>
            <a:t>Libertos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10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00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8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92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00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41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26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85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9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60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6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4CEC-FEAC-477E-AF40-135531CAAA9E}" type="datetimeFigureOut">
              <a:rPr lang="pt-BR" smtClean="0"/>
              <a:t>07/10/2022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6CFC-8FED-4FE7-8932-1CF9C5987D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0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3562" y="173184"/>
            <a:ext cx="4623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A formação inicial da cidade de Pelotas e as    suas charqueadas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791465" y="378277"/>
            <a:ext cx="408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Prof. Jonas Vargas (</a:t>
            </a:r>
            <a:r>
              <a:rPr lang="pt-BR" i="1" dirty="0" err="1"/>
              <a:t>UFPel</a:t>
            </a:r>
            <a:r>
              <a:rPr lang="pt-BR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018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0"/>
            <a:ext cx="6336704" cy="706090"/>
          </a:xfrm>
        </p:spPr>
        <p:txBody>
          <a:bodyPr>
            <a:normAutofit/>
          </a:bodyPr>
          <a:lstStyle/>
          <a:p>
            <a:r>
              <a:rPr lang="pt-BR" sz="2000" b="1" dirty="0"/>
              <a:t>Localização das charqueadas nas vias fluvias pelotenses</a:t>
            </a:r>
            <a:endParaRPr lang="pt-PT" sz="2000" b="1" dirty="0"/>
          </a:p>
        </p:txBody>
      </p:sp>
      <p:pic>
        <p:nvPicPr>
          <p:cNvPr id="5" name="Imagem 4" descr="40 charqueadas marcadas no map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568" y="692697"/>
            <a:ext cx="5400600" cy="574961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328248" y="1305341"/>
            <a:ext cx="258032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Número de charqueadas </a:t>
            </a:r>
          </a:p>
          <a:p>
            <a:r>
              <a:rPr lang="pt-BR" b="1" dirty="0"/>
              <a:t>por ano</a:t>
            </a:r>
          </a:p>
          <a:p>
            <a:endParaRPr lang="pt-BR" dirty="0"/>
          </a:p>
          <a:p>
            <a:r>
              <a:rPr lang="pt-BR" dirty="0"/>
              <a:t>1822 – 18 charqueadas</a:t>
            </a:r>
          </a:p>
          <a:p>
            <a:endParaRPr lang="pt-BR" dirty="0"/>
          </a:p>
          <a:p>
            <a:r>
              <a:rPr lang="pt-BR" dirty="0"/>
              <a:t>1833 – 33 charqueadas</a:t>
            </a:r>
          </a:p>
          <a:p>
            <a:endParaRPr lang="pt-BR" dirty="0"/>
          </a:p>
          <a:p>
            <a:r>
              <a:rPr lang="pt-BR" dirty="0"/>
              <a:t>1854 – 34 charqueadas</a:t>
            </a:r>
          </a:p>
          <a:p>
            <a:endParaRPr lang="pt-BR" dirty="0"/>
          </a:p>
          <a:p>
            <a:r>
              <a:rPr lang="pt-BR" dirty="0"/>
              <a:t>1877 – 38 charqueadas</a:t>
            </a:r>
          </a:p>
          <a:p>
            <a:endParaRPr lang="pt-BR" dirty="0"/>
          </a:p>
          <a:p>
            <a:r>
              <a:rPr lang="pt-BR" dirty="0"/>
              <a:t>1880 – 34 charqueadas</a:t>
            </a:r>
          </a:p>
          <a:p>
            <a:endParaRPr lang="pt-BR" dirty="0"/>
          </a:p>
          <a:p>
            <a:r>
              <a:rPr lang="pt-BR" dirty="0"/>
              <a:t>1890 – 11 charqueadas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9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05DB162-8436-BF43-65F7-68F770C23FA2}"/>
              </a:ext>
            </a:extLst>
          </p:cNvPr>
          <p:cNvSpPr txBox="1"/>
          <p:nvPr/>
        </p:nvSpPr>
        <p:spPr>
          <a:xfrm>
            <a:off x="464900" y="2031822"/>
            <a:ext cx="3020421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/>
              <a:t>Evolução do estatuto jurídico e administrativo de Pelotas</a:t>
            </a:r>
          </a:p>
          <a:p>
            <a:endParaRPr lang="pt-BR" sz="2000" b="1" dirty="0"/>
          </a:p>
          <a:p>
            <a:r>
              <a:rPr lang="pt-BR" sz="2000" b="1" dirty="0"/>
              <a:t>1812</a:t>
            </a:r>
            <a:r>
              <a:rPr lang="pt-BR" sz="2000" dirty="0"/>
              <a:t> – Freguesia de São Francisco de Paula</a:t>
            </a:r>
          </a:p>
          <a:p>
            <a:endParaRPr lang="pt-BR" sz="2000" dirty="0"/>
          </a:p>
          <a:p>
            <a:r>
              <a:rPr lang="pt-BR" sz="2000" b="1" dirty="0"/>
              <a:t>1832</a:t>
            </a:r>
            <a:r>
              <a:rPr lang="pt-BR" sz="2000" dirty="0"/>
              <a:t> – Vila de São Francisco de Paula</a:t>
            </a:r>
          </a:p>
          <a:p>
            <a:endParaRPr lang="pt-BR" sz="2000" dirty="0"/>
          </a:p>
          <a:p>
            <a:r>
              <a:rPr lang="pt-BR" sz="2000" b="1" dirty="0"/>
              <a:t>1835</a:t>
            </a:r>
            <a:r>
              <a:rPr lang="pt-BR" sz="2000" dirty="0"/>
              <a:t> – Cidade de Pelotas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02AD72-D268-5860-2C09-0A5E0D0149DE}"/>
              </a:ext>
            </a:extLst>
          </p:cNvPr>
          <p:cNvSpPr txBox="1"/>
          <p:nvPr/>
        </p:nvSpPr>
        <p:spPr>
          <a:xfrm flipH="1">
            <a:off x="6096000" y="720720"/>
            <a:ext cx="353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 Black" panose="020B0A04020102020204" pitchFamily="34" charset="0"/>
              </a:rPr>
              <a:t>Planta da Cidade (1835)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AA57B7-005B-B771-40E7-14672E49C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1" t="6936" r="11739" b="5872"/>
          <a:stretch/>
        </p:blipFill>
        <p:spPr>
          <a:xfrm>
            <a:off x="3735323" y="1232453"/>
            <a:ext cx="809984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02366" y="1267740"/>
            <a:ext cx="3960610" cy="39703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</a:rPr>
              <a:t>“São Francisco de Paula é uma encantadora cidadezinha que não conta mais de uns dez anos de existência, e que, entretanto, já rivaliza com Porto Alegre pela atividade de seus habitantes, a importância de suas transações comerciais e o grande número de edifícios que se constroem diariamente (…). Há um teatro muito bonito, realmente elegante e cômodo. Existia apenas uma tipografia, no ano passado, mas circulam vários jornais políticos. A população já se elevava de sete a oito mil habitantes” (</a:t>
            </a:r>
            <a:r>
              <a:rPr lang="pt-BR" dirty="0" err="1">
                <a:latin typeface="Times New Roman" panose="02020603050405020304" pitchFamily="18" charset="0"/>
              </a:rPr>
              <a:t>Arsene</a:t>
            </a:r>
            <a:r>
              <a:rPr lang="pt-BR" dirty="0">
                <a:latin typeface="Times New Roman" panose="02020603050405020304" pitchFamily="18" charset="0"/>
              </a:rPr>
              <a:t> Isabelle, 1834).</a:t>
            </a:r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C624FAF-A382-5B41-EF00-C3FF58308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320098"/>
              </p:ext>
            </p:extLst>
          </p:nvPr>
        </p:nvGraphicFramePr>
        <p:xfrm>
          <a:off x="5817704" y="1571052"/>
          <a:ext cx="5671930" cy="336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64F8DDC-E055-2FF4-E785-1F15269D6B6C}"/>
              </a:ext>
            </a:extLst>
          </p:cNvPr>
          <p:cNvSpPr txBox="1"/>
          <p:nvPr/>
        </p:nvSpPr>
        <p:spPr>
          <a:xfrm>
            <a:off x="6655846" y="5086893"/>
            <a:ext cx="3995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População total = 10.873 habitantes</a:t>
            </a:r>
            <a:endParaRPr lang="pt-PT" sz="2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21C085-5BDA-85A8-1113-9DB1FE9602A4}"/>
              </a:ext>
            </a:extLst>
          </p:cNvPr>
          <p:cNvSpPr txBox="1"/>
          <p:nvPr/>
        </p:nvSpPr>
        <p:spPr>
          <a:xfrm flipH="1">
            <a:off x="6421369" y="679731"/>
            <a:ext cx="4961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População de Pelotas em 1833</a:t>
            </a:r>
          </a:p>
        </p:txBody>
      </p:sp>
    </p:spTree>
    <p:extLst>
      <p:ext uri="{BB962C8B-B14F-4D97-AF65-F5344CB8AC3E}">
        <p14:creationId xmlns:p14="http://schemas.microsoft.com/office/powerpoint/2010/main" val="127320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65370" y="988719"/>
            <a:ext cx="66973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Imagem de uma charqueada em 1825 (J. B. Debret)</a:t>
            </a:r>
          </a:p>
        </p:txBody>
      </p:sp>
      <p:pic>
        <p:nvPicPr>
          <p:cNvPr id="3" name="Imagem 2" descr="doc 010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0962" y="1853514"/>
            <a:ext cx="9700054" cy="4213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19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harqueada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3193" y="987108"/>
            <a:ext cx="9365614" cy="4883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54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_0877_resiz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7396" y="815546"/>
            <a:ext cx="9922474" cy="5301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013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984" y="1491993"/>
            <a:ext cx="10515600" cy="435133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“Antes de chegarmos, sua situação foi-nos anunciada por nuvens de urubus, que escureciam o céu (...) Apesar de ter cessado, há meses, a matança nas charqueadas, ainda nos arredores há um forte cheiro de açougue, donde se pode fazer ideia do que não será esse odor no tempo da matança” (Auguste Saint-Hilaire, 1822)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“Seria útil que se prescrevessem regulamentos coercitivos para a limpeza e asseio das charqueadas, pois que a demora do sangue, urina e resíduos dos animais, além de ser uma origem de infecção, torna esses lugares nojentos, e só serve de multiplicar uma praga de moscas e de daninhos ratos, tão grandes que chegam a intimidar os gatos” (Visconde de são Leopoldo, 1820).</a:t>
            </a:r>
          </a:p>
        </p:txBody>
      </p:sp>
    </p:spTree>
    <p:extLst>
      <p:ext uri="{BB962C8B-B14F-4D97-AF65-F5344CB8AC3E}">
        <p14:creationId xmlns:p14="http://schemas.microsoft.com/office/powerpoint/2010/main" val="78271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r="21136"/>
          <a:stretch/>
        </p:blipFill>
        <p:spPr>
          <a:xfrm>
            <a:off x="1696279" y="755895"/>
            <a:ext cx="4227444" cy="5472744"/>
          </a:xfrm>
          <a:prstGeom prst="rect">
            <a:avLst/>
          </a:prstGeom>
        </p:spPr>
      </p:pic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id="{43B4617F-9B90-A29F-1ABB-7D83F85A3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3680" r="18022" b="11093"/>
          <a:stretch/>
        </p:blipFill>
        <p:spPr>
          <a:xfrm>
            <a:off x="6944138" y="576872"/>
            <a:ext cx="3551583" cy="5651767"/>
          </a:xfrm>
        </p:spPr>
      </p:pic>
    </p:spTree>
    <p:extLst>
      <p:ext uri="{BB962C8B-B14F-4D97-AF65-F5344CB8AC3E}">
        <p14:creationId xmlns:p14="http://schemas.microsoft.com/office/powerpoint/2010/main" val="3504430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84967"/>
              </p:ext>
            </p:extLst>
          </p:nvPr>
        </p:nvGraphicFramePr>
        <p:xfrm>
          <a:off x="988540" y="248292"/>
          <a:ext cx="9897763" cy="61648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2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499">
                  <a:extLst>
                    <a:ext uri="{9D8B030D-6E8A-4147-A177-3AD203B41FA5}">
                      <a16:colId xmlns:a16="http://schemas.microsoft.com/office/drawing/2014/main" val="2341534020"/>
                    </a:ext>
                  </a:extLst>
                </a:gridCol>
                <a:gridCol w="944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0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5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</a:t>
                      </a:r>
                      <a:endParaRPr lang="pt-P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Charqueadores </a:t>
                      </a:r>
                      <a:endParaRPr lang="pt-P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Ano</a:t>
                      </a:r>
                      <a:endParaRPr lang="pt-PT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Fortuna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Escravos</a:t>
                      </a:r>
                      <a:endParaRPr lang="pt-P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Reses de criar</a:t>
                      </a:r>
                      <a:endParaRPr lang="pt-P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Local das Estâncias</a:t>
                      </a:r>
                      <a:endParaRPr lang="pt-P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Joaquim J. de Assumpção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(Barão de Jarau) 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1895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6.152:393$500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3.000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Uruguai/ Quaraí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Aníbal Antunes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Maciel (Coronel) 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1871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1.893:256$602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34.000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Uruguai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José Antônio Moreira (Barão de Butuí) 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1877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1.829:905$407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13.000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Bagé/ Jaguarão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João Simões Lopes Filho (Visconde da Graça) 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1893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2.894:415$540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8.500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Uruguai/ Uruguaiana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José Inácio da Cunha 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1865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749:137$798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11.400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Uruguai/ Bagé/ Encruzilhada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Antônio J. de Oliveira Castro (Comendador) 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1848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634:797$351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José Rodrigues Barcellos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(Comendador)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546:030$572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4.600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Arroio Grande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Antônio José da Silva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Maia 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1884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736:155$500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Bagé/ São Borja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João Simões Lopes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(Comendador) 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1853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472:976$160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7.000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Uruguai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Joaquim da Silva Tavares (Barão de S. Tecla) 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1.435:164$080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8.700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Bagé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Antônio J. Gonçalves Chaves Filho (Doutor) 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1872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500:467$360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27*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Felisberto Inácio da Cunha (Barão de Correntes)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1877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500:163$173</a:t>
                      </a:r>
                      <a:endParaRPr lang="pt-PT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4.330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Uruguai</a:t>
                      </a:r>
                    </a:p>
                  </a:txBody>
                  <a:tcPr marL="65443" marR="654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58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55" y="1707774"/>
            <a:ext cx="2123879" cy="25558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66" y="825983"/>
            <a:ext cx="2051790" cy="260301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49" y="1826483"/>
            <a:ext cx="2032969" cy="265849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34" y="667265"/>
            <a:ext cx="2465638" cy="231843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342214" y="4609069"/>
            <a:ext cx="1263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Barão de </a:t>
            </a:r>
            <a:r>
              <a:rPr lang="pt-BR" sz="1400" dirty="0" err="1"/>
              <a:t>Butuí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467234" y="3558745"/>
            <a:ext cx="1908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Barão de Arroio Grande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328704" y="4386645"/>
            <a:ext cx="1257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Barão de </a:t>
            </a:r>
            <a:r>
              <a:rPr lang="pt-BR" sz="1400" dirty="0" err="1"/>
              <a:t>Jarau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007957" y="3121223"/>
            <a:ext cx="1527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Visconde da Graça</a:t>
            </a:r>
          </a:p>
        </p:txBody>
      </p:sp>
    </p:spTree>
    <p:extLst>
      <p:ext uri="{BB962C8B-B14F-4D97-AF65-F5344CB8AC3E}">
        <p14:creationId xmlns:p14="http://schemas.microsoft.com/office/powerpoint/2010/main" val="132197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04519" y="182055"/>
            <a:ext cx="578296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“Pelotas antes de ser Pelotas”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2" y="814413"/>
            <a:ext cx="5372916" cy="57593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86" y="2114437"/>
            <a:ext cx="2965622" cy="2862074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6276296C-51AF-811B-0EC6-E26897F0BDE5}"/>
              </a:ext>
            </a:extLst>
          </p:cNvPr>
          <p:cNvSpPr/>
          <p:nvPr/>
        </p:nvSpPr>
        <p:spPr>
          <a:xfrm>
            <a:off x="3175508" y="5128591"/>
            <a:ext cx="307307" cy="304800"/>
          </a:xfrm>
          <a:prstGeom prst="ellipse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339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/>
          <a:stretch/>
        </p:blipFill>
        <p:spPr>
          <a:xfrm>
            <a:off x="468378" y="547464"/>
            <a:ext cx="7209182" cy="5763071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8B7CB9F-4E45-51A6-DA8C-D595A497C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3671" b="6860"/>
          <a:stretch/>
        </p:blipFill>
        <p:spPr>
          <a:xfrm>
            <a:off x="8119032" y="1346498"/>
            <a:ext cx="3374762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3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99657" y="764704"/>
            <a:ext cx="6166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Escravaria do Barão e da Baronesa de Butuí (1867; 1877)</a:t>
            </a:r>
            <a:endParaRPr lang="pt-PT" sz="20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24885"/>
              </p:ext>
            </p:extLst>
          </p:nvPr>
        </p:nvGraphicFramePr>
        <p:xfrm>
          <a:off x="2639616" y="1556792"/>
          <a:ext cx="6912770" cy="46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032">
                <a:tc>
                  <a:txBody>
                    <a:bodyPr/>
                    <a:lstStyle/>
                    <a:p>
                      <a:r>
                        <a:rPr lang="pt-BR" dirty="0"/>
                        <a:t>Local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Homens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Mulheres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Crianças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032">
                <a:tc>
                  <a:txBody>
                    <a:bodyPr/>
                    <a:lstStyle/>
                    <a:p>
                      <a:r>
                        <a:rPr lang="pt-BR" dirty="0"/>
                        <a:t>Charqueada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79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032">
                <a:tc>
                  <a:txBody>
                    <a:bodyPr/>
                    <a:lstStyle/>
                    <a:p>
                      <a:r>
                        <a:rPr lang="pt-BR" dirty="0"/>
                        <a:t>Estância (Bagé)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18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032">
                <a:tc>
                  <a:txBody>
                    <a:bodyPr/>
                    <a:lstStyle/>
                    <a:p>
                      <a:r>
                        <a:rPr lang="pt-BR" dirty="0"/>
                        <a:t>Chácara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3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032">
                <a:tc>
                  <a:txBody>
                    <a:bodyPr/>
                    <a:lstStyle/>
                    <a:p>
                      <a:r>
                        <a:rPr lang="pt-BR" dirty="0"/>
                        <a:t>Cidade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27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032">
                <a:tc>
                  <a:txBody>
                    <a:bodyPr/>
                    <a:lstStyle/>
                    <a:p>
                      <a:r>
                        <a:rPr lang="pt-BR" dirty="0"/>
                        <a:t>Embarcados no mar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8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032">
                <a:tc>
                  <a:txBody>
                    <a:bodyPr/>
                    <a:lstStyle/>
                    <a:p>
                      <a:r>
                        <a:rPr lang="pt-BR" dirty="0"/>
                        <a:t>Embarcados nos iates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7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032">
                <a:tc>
                  <a:txBody>
                    <a:bodyPr/>
                    <a:lstStyle/>
                    <a:p>
                      <a:r>
                        <a:rPr lang="pt-BR" b="1" dirty="0"/>
                        <a:t>Total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115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10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17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142</a:t>
                      </a:r>
                      <a:endParaRPr lang="pt-P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44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AC2E0E-EEB8-6D28-5805-96F9B1290B99}"/>
              </a:ext>
            </a:extLst>
          </p:cNvPr>
          <p:cNvSpPr txBox="1"/>
          <p:nvPr/>
        </p:nvSpPr>
        <p:spPr>
          <a:xfrm flipH="1">
            <a:off x="999875" y="742121"/>
            <a:ext cx="367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Pelota, gado e charque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FCF437-61C6-3922-139C-2ECD52C29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68" y="3529439"/>
            <a:ext cx="4253948" cy="281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10CAB0B-5544-E8F5-AC1F-DC7C59047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66" y="221974"/>
            <a:ext cx="4606127" cy="28189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93A448-A081-28AC-1493-DD5B1C7DE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5" y="2348356"/>
            <a:ext cx="4606126" cy="29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5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F0490FF-22A7-C93F-70CA-FE34235C8FCA}"/>
              </a:ext>
            </a:extLst>
          </p:cNvPr>
          <p:cNvSpPr txBox="1"/>
          <p:nvPr/>
        </p:nvSpPr>
        <p:spPr>
          <a:xfrm>
            <a:off x="681450" y="714848"/>
            <a:ext cx="4586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As secas no Nordeste do Brasil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D37312-F10D-2C03-9654-F56E0DCA0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1" y="3228966"/>
            <a:ext cx="4586065" cy="287697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FE2644D-CB89-76F8-AE1D-3BE340ECA210}"/>
              </a:ext>
            </a:extLst>
          </p:cNvPr>
          <p:cNvSpPr txBox="1"/>
          <p:nvPr/>
        </p:nvSpPr>
        <p:spPr>
          <a:xfrm>
            <a:off x="681450" y="1734291"/>
            <a:ext cx="4058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/>
              <a:t>- 1ª Grande seca de 1777</a:t>
            </a:r>
          </a:p>
          <a:p>
            <a:endParaRPr lang="pt-BR" sz="2400" i="1" dirty="0"/>
          </a:p>
          <a:p>
            <a:r>
              <a:rPr lang="pt-BR" sz="2400" i="1" dirty="0"/>
              <a:t>- 2ª Grande seca de 1791-1792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3837E55-B2C2-155F-8F78-DAE79949F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14" y="756435"/>
            <a:ext cx="4254724" cy="53451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815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854BBDF-DFDE-6777-FEBC-0EE3F9AA1A2B}"/>
              </a:ext>
            </a:extLst>
          </p:cNvPr>
          <p:cNvSpPr txBox="1"/>
          <p:nvPr/>
        </p:nvSpPr>
        <p:spPr>
          <a:xfrm flipH="1">
            <a:off x="946865" y="795130"/>
            <a:ext cx="631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Quem foi José Pinto Martins?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0493800-CB67-3638-B584-0C50808D7573}"/>
              </a:ext>
            </a:extLst>
          </p:cNvPr>
          <p:cNvSpPr txBox="1"/>
          <p:nvPr/>
        </p:nvSpPr>
        <p:spPr>
          <a:xfrm>
            <a:off x="1908313" y="1698007"/>
            <a:ext cx="216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/>
              <a:t>Simões Lopes Neto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4D70F2-7467-1D0A-7155-7AA7D6A4BF13}"/>
              </a:ext>
            </a:extLst>
          </p:cNvPr>
          <p:cNvSpPr txBox="1"/>
          <p:nvPr/>
        </p:nvSpPr>
        <p:spPr>
          <a:xfrm>
            <a:off x="7880718" y="1710851"/>
            <a:ext cx="190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/>
              <a:t>Fernando Osório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EA8ACC-0CF5-B98F-7027-401FF4311E89}"/>
              </a:ext>
            </a:extLst>
          </p:cNvPr>
          <p:cNvSpPr txBox="1"/>
          <p:nvPr/>
        </p:nvSpPr>
        <p:spPr>
          <a:xfrm>
            <a:off x="946865" y="2508551"/>
            <a:ext cx="4412974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“Por 1777-80, vindo do Ceará, aportou em Rio Grande um homem que conhecia o fabrico de carne do sertão [...]”</a:t>
            </a:r>
          </a:p>
          <a:p>
            <a:endParaRPr lang="pt-BR" dirty="0"/>
          </a:p>
          <a:p>
            <a:r>
              <a:rPr lang="pt-BR" dirty="0"/>
              <a:t>“José Pinto Martins – natural do Ceará – Foi o criador da indústria </a:t>
            </a:r>
            <a:r>
              <a:rPr lang="pt-BR" dirty="0" err="1"/>
              <a:t>saladeril</a:t>
            </a:r>
            <a:r>
              <a:rPr lang="pt-BR" dirty="0"/>
              <a:t> no Rio Grande do Sul. Cabe-lhe a primazia na fundação da hoje bela e adiantada cidade de Pelotas [...]”</a:t>
            </a:r>
          </a:p>
          <a:p>
            <a:endParaRPr lang="pt-BR" dirty="0"/>
          </a:p>
          <a:p>
            <a:r>
              <a:rPr lang="pt-BR" dirty="0"/>
              <a:t> (Revista do 1º Centenário de Pelotas, 1912)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954145-5231-57C5-B5EA-4F6C895522BB}"/>
              </a:ext>
            </a:extLst>
          </p:cNvPr>
          <p:cNvSpPr txBox="1"/>
          <p:nvPr/>
        </p:nvSpPr>
        <p:spPr>
          <a:xfrm>
            <a:off x="6625421" y="2508551"/>
            <a:ext cx="4412974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“José Pinto Martins – natural do Ceará – Foi o criador da indústria </a:t>
            </a:r>
            <a:r>
              <a:rPr lang="pt-BR" dirty="0" err="1"/>
              <a:t>saladeril</a:t>
            </a:r>
            <a:r>
              <a:rPr lang="pt-BR" dirty="0"/>
              <a:t> no Rio Grande do Sul. Cabe-lhe a primazia na fundação da hoje bela e adiantada cidade de Pelotas [...]”</a:t>
            </a:r>
          </a:p>
          <a:p>
            <a:endParaRPr lang="pt-BR" dirty="0"/>
          </a:p>
          <a:p>
            <a:r>
              <a:rPr lang="pt-BR" dirty="0"/>
              <a:t> (A cidade de Pelotas, 1922)</a:t>
            </a:r>
          </a:p>
        </p:txBody>
      </p:sp>
    </p:spTree>
    <p:extLst>
      <p:ext uri="{BB962C8B-B14F-4D97-AF65-F5344CB8AC3E}">
        <p14:creationId xmlns:p14="http://schemas.microsoft.com/office/powerpoint/2010/main" val="199237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78EA626-5A89-B08B-2C0F-14E550CAA0E2}"/>
              </a:ext>
            </a:extLst>
          </p:cNvPr>
          <p:cNvSpPr txBox="1"/>
          <p:nvPr/>
        </p:nvSpPr>
        <p:spPr>
          <a:xfrm>
            <a:off x="4198053" y="581800"/>
            <a:ext cx="3009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Novas pesquisas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47813DA-2CB7-4188-E546-DBD57C8A3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0" t="24722" r="27282" b="5100"/>
          <a:stretch/>
        </p:blipFill>
        <p:spPr>
          <a:xfrm>
            <a:off x="1481200" y="1914074"/>
            <a:ext cx="4221784" cy="3555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3D8E6D9-A52E-DEF9-0CF7-3881E1637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t="3865" r="6885" b="12980"/>
          <a:stretch/>
        </p:blipFill>
        <p:spPr>
          <a:xfrm>
            <a:off x="7788004" y="1658210"/>
            <a:ext cx="3215574" cy="4093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167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A99D2E5-B5E9-6C17-75DF-9CB83A6CB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6" t="17376" r="39674" b="21222"/>
          <a:stretch/>
        </p:blipFill>
        <p:spPr>
          <a:xfrm>
            <a:off x="2994991" y="421902"/>
            <a:ext cx="7991062" cy="6014195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0654BA-8B6F-E372-367B-44E9468A5B38}"/>
              </a:ext>
            </a:extLst>
          </p:cNvPr>
          <p:cNvCxnSpPr/>
          <p:nvPr/>
        </p:nvCxnSpPr>
        <p:spPr>
          <a:xfrm>
            <a:off x="8971721" y="4545496"/>
            <a:ext cx="14179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FC96403-8E5B-3700-D4E9-B8BFE32880DC}"/>
              </a:ext>
            </a:extLst>
          </p:cNvPr>
          <p:cNvCxnSpPr/>
          <p:nvPr/>
        </p:nvCxnSpPr>
        <p:spPr>
          <a:xfrm>
            <a:off x="3173896" y="5015949"/>
            <a:ext cx="14179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E23692-FF22-9DF6-FF47-5C623711F3B3}"/>
              </a:ext>
            </a:extLst>
          </p:cNvPr>
          <p:cNvSpPr txBox="1"/>
          <p:nvPr/>
        </p:nvSpPr>
        <p:spPr>
          <a:xfrm>
            <a:off x="583096" y="2544418"/>
            <a:ext cx="2027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Registro paroquial de batismo da freguesia de Rio Grande (09.07.1792)</a:t>
            </a:r>
          </a:p>
        </p:txBody>
      </p:sp>
    </p:spTree>
    <p:extLst>
      <p:ext uri="{BB962C8B-B14F-4D97-AF65-F5344CB8AC3E}">
        <p14:creationId xmlns:p14="http://schemas.microsoft.com/office/powerpoint/2010/main" val="108957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D54A0C3-05DD-0FBF-B7F1-6610FBE7E434}"/>
              </a:ext>
            </a:extLst>
          </p:cNvPr>
          <p:cNvSpPr txBox="1"/>
          <p:nvPr/>
        </p:nvSpPr>
        <p:spPr>
          <a:xfrm>
            <a:off x="834887" y="940904"/>
            <a:ext cx="3927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João Cardoso da Silva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E8F4BE-C249-29D6-C34C-D47A728B3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31" t="15248" r="9348" b="18825"/>
          <a:stretch/>
        </p:blipFill>
        <p:spPr>
          <a:xfrm>
            <a:off x="6745357" y="1402569"/>
            <a:ext cx="4973257" cy="4439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020BB63-02C9-176E-E2E6-FE2E95656218}"/>
              </a:ext>
            </a:extLst>
          </p:cNvPr>
          <p:cNvSpPr/>
          <p:nvPr/>
        </p:nvSpPr>
        <p:spPr>
          <a:xfrm>
            <a:off x="8410116" y="5303031"/>
            <a:ext cx="307307" cy="304800"/>
          </a:xfrm>
          <a:prstGeom prst="ellipse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8673B7-61D1-EC1E-C08D-9C1DA2AD106A}"/>
              </a:ext>
            </a:extLst>
          </p:cNvPr>
          <p:cNvSpPr txBox="1"/>
          <p:nvPr/>
        </p:nvSpPr>
        <p:spPr>
          <a:xfrm>
            <a:off x="834887" y="1775648"/>
            <a:ext cx="52611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“O suplicante é um vassalo benemérito, pelos bons serviços que tem prestado a S. A. Real; que não tem outras terras senão aquelas quatro léguas e meia compradas; sendo um dos mais antigos colonos deste Continente, e [...] por ter sido ele o primeiro que instituiu aqui a fábrica de carnes de charque, dando aos demais as ideias e noções necessárias para o desenvolvimento de um ramo tão vantajoso [...]” </a:t>
            </a:r>
          </a:p>
          <a:p>
            <a:endParaRPr lang="pt-BR" dirty="0"/>
          </a:p>
          <a:p>
            <a:r>
              <a:rPr lang="pt-BR" dirty="0"/>
              <a:t>“[...] Um dos mais antigos colonos existentes nesta Capitania; que foi o primeiro que estabeleceu aqui a fábrica de charques, trazendo, para isso, mestres a sua custa, no ano de 1780”.  </a:t>
            </a:r>
          </a:p>
        </p:txBody>
      </p:sp>
    </p:spTree>
    <p:extLst>
      <p:ext uri="{BB962C8B-B14F-4D97-AF65-F5344CB8AC3E}">
        <p14:creationId xmlns:p14="http://schemas.microsoft.com/office/powerpoint/2010/main" val="239617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ransfer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1719" y="836712"/>
            <a:ext cx="5705283" cy="5206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eta para baixo 12"/>
          <p:cNvSpPr/>
          <p:nvPr/>
        </p:nvSpPr>
        <p:spPr>
          <a:xfrm rot="3609102">
            <a:off x="8988144" y="3850444"/>
            <a:ext cx="57409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875842" y="621799"/>
            <a:ext cx="370523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Números aproximados dos africanos escravizados trazidos para o Brasil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75842" y="2257339"/>
            <a:ext cx="3705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- Rio de Janeiro (1790-1830): mais de 700 mil africanos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r>
              <a:rPr lang="pt-BR" sz="2000" dirty="0"/>
              <a:t>- Bahia (1790-1830): mais de 395 mil africanos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r>
              <a:rPr lang="pt-BR" sz="2000" dirty="0"/>
              <a:t> Pernambuco (1790-1830): </a:t>
            </a:r>
          </a:p>
          <a:p>
            <a:r>
              <a:rPr lang="pt-BR" sz="2000" dirty="0"/>
              <a:t>mais de 242 mil africanos</a:t>
            </a:r>
          </a:p>
          <a:p>
            <a:endParaRPr lang="pt-BR" sz="2000" dirty="0"/>
          </a:p>
          <a:p>
            <a:r>
              <a:rPr lang="pt-BR" sz="2000" dirty="0"/>
              <a:t>- Maranhão (1779-1819): 100 mil africanos</a:t>
            </a:r>
            <a:endParaRPr lang="pt-PT" sz="2000" dirty="0"/>
          </a:p>
          <a:p>
            <a:pPr marL="285750" indent="-285750">
              <a:buFontTx/>
              <a:buChar char="-"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7937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955</Words>
  <Application>Microsoft Office PowerPoint</Application>
  <PresentationFormat>Widescreen</PresentationFormat>
  <Paragraphs>217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Localização das charqueadas nas vias fluvias pelotenses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Jonas Vargas</dc:creator>
  <cp:lastModifiedBy>Jonas</cp:lastModifiedBy>
  <cp:revision>40</cp:revision>
  <dcterms:created xsi:type="dcterms:W3CDTF">2017-05-29T13:31:35Z</dcterms:created>
  <dcterms:modified xsi:type="dcterms:W3CDTF">2022-10-07T18:23:57Z</dcterms:modified>
</cp:coreProperties>
</file>