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32"/>
  </p:notesMasterIdLst>
  <p:sldIdLst>
    <p:sldId id="257" r:id="rId3"/>
    <p:sldId id="258" r:id="rId4"/>
    <p:sldId id="259" r:id="rId5"/>
    <p:sldId id="260" r:id="rId6"/>
    <p:sldId id="263" r:id="rId7"/>
    <p:sldId id="264" r:id="rId8"/>
    <p:sldId id="265" r:id="rId9"/>
    <p:sldId id="266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3" r:id="rId24"/>
    <p:sldId id="287" r:id="rId25"/>
    <p:sldId id="290" r:id="rId26"/>
    <p:sldId id="289" r:id="rId27"/>
    <p:sldId id="291" r:id="rId28"/>
    <p:sldId id="292" r:id="rId29"/>
    <p:sldId id="281" r:id="rId30"/>
    <p:sldId id="282" r:id="rId31"/>
  </p:sldIdLst>
  <p:sldSz cx="12192000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Roboto" panose="02000000000000000000" pitchFamily="2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56"/>
  </p:normalViewPr>
  <p:slideViewPr>
    <p:cSldViewPr snapToGrid="0" snapToObjects="1">
      <p:cViewPr varScale="1">
        <p:scale>
          <a:sx n="89" d="100"/>
          <a:sy n="89" d="100"/>
        </p:scale>
        <p:origin x="8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37bb9633d1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g237bb9633d1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37bb9633d1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237bb9633d1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37bb9633d1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g237bb9633d1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37bb9633d1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g237bb9633d1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37bb9633d1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g237bb9633d1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37bb9633d1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237bb9633d1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37bb9633d1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g237bb9633d1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37bb9633d1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g237bb9633d1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37bb9633d1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g237bb9633d1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37bb9633d1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3" name="Google Shape;333;g237bb9633d1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37bb9633d1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No titulo : </a:t>
            </a:r>
            <a:endParaRPr dirty="0"/>
          </a:p>
        </p:txBody>
      </p:sp>
      <p:sp>
        <p:nvSpPr>
          <p:cNvPr id="345" name="Google Shape;345;g237bb9633d1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37bb9633d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g237bb9633d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37bb9633d1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g237bb9633d1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37bb9633d1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PUXARA  FIGURA PARA BAIXO E COLOCAR : </a:t>
            </a:r>
            <a:r>
              <a:rPr lang="pt-BR" dirty="0" err="1"/>
              <a:t>Dissertaçao</a:t>
            </a:r>
            <a:r>
              <a:rPr lang="pt-BR" dirty="0"/>
              <a:t> de Mestrado PROGRAU – Andressa </a:t>
            </a:r>
            <a:r>
              <a:rPr lang="pt-BR" dirty="0" err="1"/>
              <a:t>Noviski</a:t>
            </a:r>
            <a:r>
              <a:rPr lang="pt-BR" dirty="0"/>
              <a:t> -  Gerenciamento de resíduos sólidos urbanos em áreas de habitação de interesse social: Estudo de caso do loteamento Dunas em Pelotas/RS</a:t>
            </a:r>
            <a:endParaRPr dirty="0"/>
          </a:p>
        </p:txBody>
      </p:sp>
      <p:sp>
        <p:nvSpPr>
          <p:cNvPr id="368" name="Google Shape;368;g237bb9633d1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37bb9633d1_0_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g237bb9633d1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1e51d7934cb_4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g1e51d7934cb_4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1e51d7934cb_4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g1e51d7934cb_4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00081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1e51d7934cb_4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g1e51d7934cb_4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3365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1e51d7934cb_4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g1e51d7934cb_4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71701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1e532c723f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g1e532c723f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61926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37bb9633d1_0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g237bb9633d1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37bb9633d1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g237bb9633d1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37bb9633d1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237bb9633d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37bb9633d1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g237bb9633d1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37bb9633d1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g237bb9633d1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37bb9633d1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g237bb9633d1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37bb9633d1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g237bb9633d1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37bb9633d1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237bb9633d1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37bb9633d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g237bb9633d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2" name="Google Shape;132;p2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3" name="Google Shape;133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2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/>
          <p:nvPr/>
        </p:nvSpPr>
        <p:spPr>
          <a:xfrm>
            <a:off x="8351200" y="5382825"/>
            <a:ext cx="163200" cy="150300"/>
          </a:xfrm>
          <a:prstGeom prst="ellipse">
            <a:avLst/>
          </a:prstGeom>
          <a:solidFill>
            <a:srgbClr val="6FA8DC"/>
          </a:solidFill>
          <a:ln w="9525" cap="flat" cmpd="sng">
            <a:solidFill>
              <a:srgbClr val="6FA8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C0000"/>
              </a:solidFill>
            </a:endParaRPr>
          </a:p>
        </p:txBody>
      </p:sp>
      <p:sp>
        <p:nvSpPr>
          <p:cNvPr id="167" name="Google Shape;167;p26"/>
          <p:cNvSpPr/>
          <p:nvPr/>
        </p:nvSpPr>
        <p:spPr>
          <a:xfrm>
            <a:off x="7822575" y="5944775"/>
            <a:ext cx="163200" cy="150300"/>
          </a:xfrm>
          <a:prstGeom prst="ellipse">
            <a:avLst/>
          </a:prstGeom>
          <a:solidFill>
            <a:srgbClr val="6FA8DC"/>
          </a:solidFill>
          <a:ln w="9525" cap="flat" cmpd="sng">
            <a:solidFill>
              <a:srgbClr val="6FA8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C0000"/>
              </a:solidFill>
            </a:endParaRPr>
          </a:p>
        </p:txBody>
      </p:sp>
      <p:sp>
        <p:nvSpPr>
          <p:cNvPr id="168" name="Google Shape;168;p26"/>
          <p:cNvSpPr txBox="1"/>
          <p:nvPr/>
        </p:nvSpPr>
        <p:spPr>
          <a:xfrm>
            <a:off x="8642975" y="5126625"/>
            <a:ext cx="8382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3558"/>
              </a:buClr>
              <a:buSzPts val="2800"/>
              <a:buFont typeface="Roboto"/>
              <a:buNone/>
            </a:pPr>
            <a:r>
              <a:rPr lang="pt-BR" sz="1700" b="1">
                <a:solidFill>
                  <a:srgbClr val="6FA8DC"/>
                </a:solidFill>
                <a:latin typeface="Roboto"/>
                <a:ea typeface="Roboto"/>
                <a:cs typeface="Roboto"/>
                <a:sym typeface="Roboto"/>
              </a:rPr>
              <a:t>UFSC</a:t>
            </a:r>
            <a:endParaRPr sz="1700" b="1">
              <a:solidFill>
                <a:srgbClr val="6FA8DC"/>
              </a:solidFill>
            </a:endParaRPr>
          </a:p>
        </p:txBody>
      </p:sp>
      <p:sp>
        <p:nvSpPr>
          <p:cNvPr id="169" name="Google Shape;169;p26"/>
          <p:cNvSpPr txBox="1"/>
          <p:nvPr/>
        </p:nvSpPr>
        <p:spPr>
          <a:xfrm>
            <a:off x="8238175" y="5643724"/>
            <a:ext cx="1114425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3558"/>
              </a:buClr>
              <a:buSzPct val="140000"/>
              <a:buFont typeface="Roboto"/>
              <a:buNone/>
            </a:pPr>
            <a:r>
              <a:rPr lang="pt-BR" sz="1600" b="1" dirty="0">
                <a:solidFill>
                  <a:srgbClr val="6FA8DC"/>
                </a:solidFill>
                <a:latin typeface="Roboto"/>
                <a:ea typeface="Roboto"/>
                <a:cs typeface="Roboto"/>
                <a:sym typeface="Roboto"/>
              </a:rPr>
              <a:t>UFPEL</a:t>
            </a:r>
            <a:endParaRPr sz="1600" b="1" dirty="0">
              <a:solidFill>
                <a:srgbClr val="6FA8DC"/>
              </a:solidFill>
            </a:endParaRPr>
          </a:p>
        </p:txBody>
      </p:sp>
      <p:cxnSp>
        <p:nvCxnSpPr>
          <p:cNvPr id="170" name="Google Shape;170;p26"/>
          <p:cNvCxnSpPr/>
          <p:nvPr/>
        </p:nvCxnSpPr>
        <p:spPr>
          <a:xfrm>
            <a:off x="8514400" y="5457975"/>
            <a:ext cx="838200" cy="0"/>
          </a:xfrm>
          <a:prstGeom prst="straightConnector1">
            <a:avLst/>
          </a:prstGeom>
          <a:noFill/>
          <a:ln w="9525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1" name="Google Shape;171;p26"/>
          <p:cNvCxnSpPr/>
          <p:nvPr/>
        </p:nvCxnSpPr>
        <p:spPr>
          <a:xfrm>
            <a:off x="8113700" y="6019925"/>
            <a:ext cx="838200" cy="0"/>
          </a:xfrm>
          <a:prstGeom prst="straightConnector1">
            <a:avLst/>
          </a:prstGeom>
          <a:noFill/>
          <a:ln w="9525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2" name="Google Shape;172;p26"/>
          <p:cNvSpPr txBox="1"/>
          <p:nvPr/>
        </p:nvSpPr>
        <p:spPr>
          <a:xfrm>
            <a:off x="734738" y="4018425"/>
            <a:ext cx="5229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 dirty="0">
                <a:solidFill>
                  <a:srgbClr val="1B3558"/>
                </a:solidFill>
              </a:rPr>
              <a:t>Residências em construção: UFPEL/UFSC</a:t>
            </a:r>
            <a:endParaRPr sz="100" b="1" dirty="0">
              <a:solidFill>
                <a:srgbClr val="1B3558"/>
              </a:solidFill>
            </a:endParaRPr>
          </a:p>
        </p:txBody>
      </p:sp>
      <p:pic>
        <p:nvPicPr>
          <p:cNvPr id="173" name="Google Shape;17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738" y="5831825"/>
            <a:ext cx="5126423" cy="75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8D13AFA2-F4CA-9A4A-9049-295E6AB5753B}"/>
              </a:ext>
            </a:extLst>
          </p:cNvPr>
          <p:cNvSpPr txBox="1"/>
          <p:nvPr/>
        </p:nvSpPr>
        <p:spPr>
          <a:xfrm>
            <a:off x="734738" y="2746467"/>
            <a:ext cx="4393407" cy="56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400" b="1" dirty="0">
                <a:solidFill>
                  <a:srgbClr val="4E5963"/>
                </a:solidFill>
                <a:latin typeface="Arial"/>
                <a:ea typeface="Arial"/>
                <a:cs typeface="Arial"/>
                <a:sym typeface="Arial"/>
              </a:rPr>
              <a:t>Mesa:  Operando a ATHIS com Ações Concretas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400" b="1" dirty="0">
                <a:solidFill>
                  <a:srgbClr val="4E5963"/>
                </a:solidFill>
                <a:latin typeface="Arial"/>
                <a:ea typeface="Arial"/>
                <a:cs typeface="Arial"/>
                <a:sym typeface="Arial"/>
              </a:rPr>
              <a:t> – Ensino, Pesquisa </a:t>
            </a:r>
            <a:r>
              <a:rPr lang="pt-BR" b="1" dirty="0">
                <a:solidFill>
                  <a:srgbClr val="4E5963"/>
                </a:solidFill>
              </a:rPr>
              <a:t>e</a:t>
            </a:r>
            <a:r>
              <a:rPr lang="pt-BR" sz="1400" b="1" dirty="0">
                <a:solidFill>
                  <a:srgbClr val="4E5963"/>
                </a:solidFill>
                <a:latin typeface="Arial"/>
                <a:ea typeface="Arial"/>
                <a:cs typeface="Arial"/>
                <a:sym typeface="Arial"/>
              </a:rPr>
              <a:t> Extensão em ATHIS</a:t>
            </a:r>
            <a:endParaRPr lang="pt-B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8"/>
          <p:cNvSpPr txBox="1">
            <a:spLocks noGrp="1"/>
          </p:cNvSpPr>
          <p:nvPr>
            <p:ph type="title"/>
          </p:nvPr>
        </p:nvSpPr>
        <p:spPr>
          <a:xfrm>
            <a:off x="273803" y="203502"/>
            <a:ext cx="11644500" cy="474900"/>
          </a:xfrm>
          <a:prstGeom prst="rect">
            <a:avLst/>
          </a:prstGeom>
          <a:noFill/>
          <a:ln w="3810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rgbClr val="BF9000"/>
                </a:solidFill>
              </a:rPr>
              <a:t>Residências Associadas RAU&amp;E</a:t>
            </a:r>
            <a:endParaRPr sz="3600" b="1" u="sng">
              <a:solidFill>
                <a:srgbClr val="BF9000"/>
              </a:solidFill>
            </a:endParaRPr>
          </a:p>
        </p:txBody>
      </p:sp>
      <p:pic>
        <p:nvPicPr>
          <p:cNvPr id="272" name="Google Shape;272;p38" descr="Interface gráfica do usuário, Aplicativo&#10;&#10;Descrição gerada automaticament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961147" y="866273"/>
            <a:ext cx="7472398" cy="4247511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8"/>
          <p:cNvSpPr txBox="1"/>
          <p:nvPr/>
        </p:nvSpPr>
        <p:spPr>
          <a:xfrm>
            <a:off x="4449346" y="5050756"/>
            <a:ext cx="2496000" cy="16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Residência multiprofissional em Assistência Técnica para Habitação e Direito à Cidade (</a:t>
            </a:r>
            <a:r>
              <a:rPr lang="pt-BR" b="1" dirty="0" err="1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HabCidade</a:t>
            </a:r>
            <a:r>
              <a:rPr lang="pt-BR" b="1" dirty="0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) – UNIVERSIDADE FEDERAL DE SERGIPE/DAU</a:t>
            </a:r>
            <a:endParaRPr dirty="0">
              <a:solidFill>
                <a:srgbClr val="1B3558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2023 – inicio atividades</a:t>
            </a:r>
            <a:endParaRPr dirty="0">
              <a:solidFill>
                <a:srgbClr val="1B3558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rgbClr val="1B355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38"/>
          <p:cNvSpPr txBox="1"/>
          <p:nvPr/>
        </p:nvSpPr>
        <p:spPr>
          <a:xfrm>
            <a:off x="1841145" y="5197969"/>
            <a:ext cx="2238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Residência Associada </a:t>
            </a:r>
            <a:endParaRPr sz="1500" dirty="0">
              <a:solidFill>
                <a:srgbClr val="1B3558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Continuidade ????</a:t>
            </a:r>
            <a:endParaRPr sz="1500" dirty="0">
              <a:solidFill>
                <a:srgbClr val="1B3558"/>
              </a:solidFill>
            </a:endParaRPr>
          </a:p>
        </p:txBody>
      </p:sp>
      <p:sp>
        <p:nvSpPr>
          <p:cNvPr id="275" name="Google Shape;275;p38"/>
          <p:cNvSpPr txBox="1"/>
          <p:nvPr/>
        </p:nvSpPr>
        <p:spPr>
          <a:xfrm>
            <a:off x="7145814" y="5197969"/>
            <a:ext cx="2412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Residência Associada </a:t>
            </a:r>
            <a:endParaRPr sz="1500">
              <a:solidFill>
                <a:srgbClr val="1B3558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Continuidade????</a:t>
            </a:r>
            <a:endParaRPr sz="1500">
              <a:solidFill>
                <a:srgbClr val="1B3558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9"/>
          <p:cNvSpPr txBox="1"/>
          <p:nvPr/>
        </p:nvSpPr>
        <p:spPr>
          <a:xfrm>
            <a:off x="693600" y="1834925"/>
            <a:ext cx="10804800" cy="38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5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Universidade</a:t>
            </a:r>
            <a:endParaRPr sz="100">
              <a:solidFill>
                <a:srgbClr val="BF9000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BF9000"/>
              </a:solidFill>
              <a:highlight>
                <a:schemeClr val="accent4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BF9000"/>
              </a:solidFill>
              <a:highlight>
                <a:schemeClr val="accent4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BF9000"/>
              </a:solidFill>
              <a:highlight>
                <a:schemeClr val="accent4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39"/>
          <p:cNvSpPr txBox="1"/>
          <p:nvPr/>
        </p:nvSpPr>
        <p:spPr>
          <a:xfrm>
            <a:off x="1017587" y="3993582"/>
            <a:ext cx="98409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Articulando Ensino, Pesquisa e Extensão </a:t>
            </a:r>
            <a:endParaRPr>
              <a:solidFill>
                <a:srgbClr val="BF9000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BF9000"/>
              </a:solidFill>
              <a:highlight>
                <a:schemeClr val="accent4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975" y="522387"/>
            <a:ext cx="7535278" cy="5659338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40"/>
          <p:cNvSpPr txBox="1">
            <a:spLocks noGrp="1"/>
          </p:cNvSpPr>
          <p:nvPr>
            <p:ph type="title"/>
          </p:nvPr>
        </p:nvSpPr>
        <p:spPr>
          <a:xfrm>
            <a:off x="7315200" y="857250"/>
            <a:ext cx="4586400" cy="23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>
                <a:solidFill>
                  <a:srgbClr val="BF9000"/>
                </a:solidFill>
              </a:rPr>
              <a:t>A realidade é uma só e precisa ser apreendida na vivência do cotidiano!</a:t>
            </a:r>
            <a:endParaRPr dirty="0">
              <a:solidFill>
                <a:srgbClr val="BF9000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B2E36A5-FE3C-7C42-A299-87ACDDBE7D83}"/>
              </a:ext>
            </a:extLst>
          </p:cNvPr>
          <p:cNvSpPr txBox="1"/>
          <p:nvPr/>
        </p:nvSpPr>
        <p:spPr>
          <a:xfrm>
            <a:off x="4519481" y="6047269"/>
            <a:ext cx="3028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2"/>
                </a:solidFill>
              </a:rPr>
              <a:t>Comunidade da Balsa + PAC Anglo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BBBD56D-FE65-B847-94EC-97AD3760B4C8}"/>
              </a:ext>
            </a:extLst>
          </p:cNvPr>
          <p:cNvSpPr txBox="1"/>
          <p:nvPr/>
        </p:nvSpPr>
        <p:spPr>
          <a:xfrm>
            <a:off x="561975" y="6027836"/>
            <a:ext cx="3171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2"/>
                </a:solidFill>
              </a:rPr>
              <a:t>Comunidade do Loteamento DUNAS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CC87466-7628-934F-A80D-12AFD38D3830}"/>
              </a:ext>
            </a:extLst>
          </p:cNvPr>
          <p:cNvSpPr txBox="1"/>
          <p:nvPr/>
        </p:nvSpPr>
        <p:spPr>
          <a:xfrm>
            <a:off x="2538752" y="229148"/>
            <a:ext cx="3108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2"/>
                </a:solidFill>
              </a:rPr>
              <a:t>Comunidade da Estrada do Engenho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 dirty="0">
                <a:solidFill>
                  <a:srgbClr val="BF9000"/>
                </a:solidFill>
              </a:rPr>
              <a:t>Condições prévias para uma participação como Residência Associada da RAU&amp;E/ FAUFBA</a:t>
            </a:r>
            <a:endParaRPr sz="3000" dirty="0">
              <a:solidFill>
                <a:srgbClr val="BF9000"/>
              </a:solidFill>
            </a:endParaRPr>
          </a:p>
        </p:txBody>
      </p:sp>
      <p:sp>
        <p:nvSpPr>
          <p:cNvPr id="293" name="Google Shape;293;p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7012" lvl="0" indent="-22701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B3558"/>
              </a:buClr>
              <a:buSzPts val="2400"/>
              <a:buChar char="•"/>
            </a:pPr>
            <a:r>
              <a:rPr lang="pt-BR" sz="2400" dirty="0">
                <a:solidFill>
                  <a:srgbClr val="1B3558"/>
                </a:solidFill>
              </a:rPr>
              <a:t>Pesquisas para diagnóstico das demandas e das ações governamentais  em HIS em Pelotas -  Proposta da Lei de AEIS do Plano Diretor</a:t>
            </a:r>
            <a:endParaRPr dirty="0">
              <a:solidFill>
                <a:srgbClr val="1B3558"/>
              </a:solidFill>
            </a:endParaRPr>
          </a:p>
          <a:p>
            <a:pPr marL="227012" lvl="0" indent="-22701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B3558"/>
              </a:buClr>
              <a:buSzPts val="2400"/>
              <a:buChar char="•"/>
            </a:pPr>
            <a:r>
              <a:rPr lang="pt-BR" sz="2400" dirty="0">
                <a:solidFill>
                  <a:srgbClr val="1B3558"/>
                </a:solidFill>
              </a:rPr>
              <a:t>Rede </a:t>
            </a:r>
            <a:r>
              <a:rPr lang="pt-BR" sz="2400" dirty="0" err="1">
                <a:solidFill>
                  <a:srgbClr val="1B3558"/>
                </a:solidFill>
              </a:rPr>
              <a:t>Habitare</a:t>
            </a:r>
            <a:r>
              <a:rPr lang="pt-BR" sz="2400" dirty="0">
                <a:solidFill>
                  <a:srgbClr val="1B3558"/>
                </a:solidFill>
              </a:rPr>
              <a:t> FINEP – Avaliação do Programa de Arrendamento Residencial -PAR (2004-2009)</a:t>
            </a:r>
            <a:endParaRPr dirty="0">
              <a:solidFill>
                <a:srgbClr val="1B3558"/>
              </a:solidFill>
            </a:endParaRPr>
          </a:p>
          <a:p>
            <a:pPr marL="227012" lvl="0" indent="-227012">
              <a:buClr>
                <a:srgbClr val="1B3558"/>
              </a:buClr>
              <a:buSzPts val="2400"/>
            </a:pPr>
            <a:r>
              <a:rPr lang="pt-BR" sz="2400" dirty="0">
                <a:solidFill>
                  <a:srgbClr val="1B3558"/>
                </a:solidFill>
              </a:rPr>
              <a:t>Projetos de Extensão  com comunidades locais (início 2006): três comunidades : Loteamento Dunas; Balsa+ </a:t>
            </a:r>
            <a:r>
              <a:rPr lang="pt-BR" sz="2400" dirty="0" err="1">
                <a:solidFill>
                  <a:srgbClr val="1B3558"/>
                </a:solidFill>
              </a:rPr>
              <a:t>Pac</a:t>
            </a:r>
            <a:r>
              <a:rPr lang="pt-BR" sz="2400" dirty="0">
                <a:solidFill>
                  <a:srgbClr val="1B3558"/>
                </a:solidFill>
              </a:rPr>
              <a:t> Anglo; Loteamento </a:t>
            </a:r>
            <a:r>
              <a:rPr lang="pt-BR" sz="2400" dirty="0" err="1">
                <a:solidFill>
                  <a:srgbClr val="1B3558"/>
                </a:solidFill>
              </a:rPr>
              <a:t>Pestano</a:t>
            </a:r>
            <a:r>
              <a:rPr lang="pt-BR" sz="2400" dirty="0">
                <a:solidFill>
                  <a:srgbClr val="1B3558"/>
                </a:solidFill>
              </a:rPr>
              <a:t>. </a:t>
            </a:r>
          </a:p>
          <a:p>
            <a:pPr marL="227012" lvl="0" indent="-227012">
              <a:buClr>
                <a:srgbClr val="1B3558"/>
              </a:buClr>
              <a:buSzPts val="2400"/>
            </a:pPr>
            <a:r>
              <a:rPr lang="pt-BR" sz="2400" dirty="0">
                <a:solidFill>
                  <a:srgbClr val="1B3558"/>
                </a:solidFill>
              </a:rPr>
              <a:t>Rede MORAR –TS (FINEP) (2011-2021)</a:t>
            </a:r>
            <a:endParaRPr sz="2400" dirty="0">
              <a:solidFill>
                <a:srgbClr val="1B3558"/>
              </a:solidFill>
            </a:endParaRPr>
          </a:p>
          <a:p>
            <a:pPr marL="227012" indent="-227012">
              <a:buClr>
                <a:srgbClr val="1B3558"/>
              </a:buClr>
              <a:buSzPts val="2400"/>
            </a:pPr>
            <a:r>
              <a:rPr lang="pt-BR" sz="2400" dirty="0">
                <a:solidFill>
                  <a:srgbClr val="1B3558"/>
                </a:solidFill>
              </a:rPr>
              <a:t>Curso de Capacitação em Regularização Fundiária - UCPEL+ FAURB</a:t>
            </a:r>
          </a:p>
          <a:p>
            <a:pPr marL="227012" lvl="0" indent="-22701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B3558"/>
              </a:buClr>
              <a:buSzPts val="2400"/>
              <a:buChar char="•"/>
            </a:pPr>
            <a:r>
              <a:rPr lang="pt-BR" sz="2400" dirty="0">
                <a:solidFill>
                  <a:srgbClr val="1B3558"/>
                </a:solidFill>
              </a:rPr>
              <a:t> Dissertações sobre MCMV em Pelotas (2009 em diante)</a:t>
            </a:r>
            <a:endParaRPr dirty="0">
              <a:solidFill>
                <a:srgbClr val="1B3558"/>
              </a:solidFill>
            </a:endParaRPr>
          </a:p>
          <a:p>
            <a:pPr marL="227012" lvl="0" indent="-22701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B3558"/>
              </a:buClr>
              <a:buSzPts val="2400"/>
              <a:buChar char="•"/>
            </a:pPr>
            <a:r>
              <a:rPr lang="pt-BR" sz="2400" dirty="0">
                <a:solidFill>
                  <a:srgbClr val="1B3558"/>
                </a:solidFill>
              </a:rPr>
              <a:t>Avaliação do PAC UAP  em Pelotas - Observatório das Metrópoles  (2020)</a:t>
            </a:r>
            <a:endParaRPr dirty="0">
              <a:solidFill>
                <a:srgbClr val="1B3558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2"/>
          <p:cNvSpPr txBox="1">
            <a:spLocks noGrp="1"/>
          </p:cNvSpPr>
          <p:nvPr>
            <p:ph type="title"/>
          </p:nvPr>
        </p:nvSpPr>
        <p:spPr>
          <a:xfrm>
            <a:off x="6702780" y="2845506"/>
            <a:ext cx="4717200" cy="10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BF9000"/>
                </a:solidFill>
              </a:rPr>
              <a:t>AÇÕES DE  DIVULGAÇÃO  NAURB+PROGRAU</a:t>
            </a:r>
            <a:endParaRPr>
              <a:solidFill>
                <a:srgbClr val="BF9000"/>
              </a:solidFill>
            </a:endParaRPr>
          </a:p>
        </p:txBody>
      </p:sp>
      <p:sp>
        <p:nvSpPr>
          <p:cNvPr id="299" name="Google Shape;299;p42"/>
          <p:cNvSpPr/>
          <p:nvPr/>
        </p:nvSpPr>
        <p:spPr>
          <a:xfrm>
            <a:off x="643278" y="2573756"/>
            <a:ext cx="3255095" cy="18288"/>
          </a:xfrm>
          <a:custGeom>
            <a:avLst/>
            <a:gdLst/>
            <a:ahLst/>
            <a:cxnLst/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42"/>
          <p:cNvSpPr txBox="1">
            <a:spLocks noGrp="1"/>
          </p:cNvSpPr>
          <p:nvPr>
            <p:ph type="body" idx="1"/>
          </p:nvPr>
        </p:nvSpPr>
        <p:spPr>
          <a:xfrm>
            <a:off x="8482688" y="5188335"/>
            <a:ext cx="2606700" cy="4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200"/>
              <a:buNone/>
            </a:pPr>
            <a:r>
              <a:rPr lang="pt-BR" sz="2200" b="1">
                <a:solidFill>
                  <a:srgbClr val="BF9000"/>
                </a:solidFill>
              </a:rPr>
              <a:t>JUNHO A NOV 2017</a:t>
            </a:r>
            <a:endParaRPr>
              <a:solidFill>
                <a:srgbClr val="BF9000"/>
              </a:solidFill>
            </a:endParaRPr>
          </a:p>
        </p:txBody>
      </p:sp>
      <p:pic>
        <p:nvPicPr>
          <p:cNvPr id="301" name="Google Shape;301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3400" y="83499"/>
            <a:ext cx="4465024" cy="6333374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42"/>
          <p:cNvSpPr txBox="1"/>
          <p:nvPr/>
        </p:nvSpPr>
        <p:spPr>
          <a:xfrm>
            <a:off x="6757606" y="4392026"/>
            <a:ext cx="495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CICLO DE CAPACITAÇÃO EM ASSISTÊNCIA TÉCNICA</a:t>
            </a:r>
            <a:endParaRPr>
              <a:solidFill>
                <a:srgbClr val="BF9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43"/>
          <p:cNvPicPr preferRelativeResize="0"/>
          <p:nvPr/>
        </p:nvPicPr>
        <p:blipFill rotWithShape="1">
          <a:blip r:embed="rId4">
            <a:alphaModFix/>
          </a:blip>
          <a:srcRect t="4772" b="48577"/>
          <a:stretch/>
        </p:blipFill>
        <p:spPr>
          <a:xfrm>
            <a:off x="53975" y="1624013"/>
            <a:ext cx="6224589" cy="4135436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3"/>
          <p:cNvSpPr txBox="1"/>
          <p:nvPr/>
        </p:nvSpPr>
        <p:spPr>
          <a:xfrm>
            <a:off x="379413" y="276225"/>
            <a:ext cx="104316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 Dissertação PROGRAU : APLICABILIDADES DA ASSISTÊNCIA TÉCNICA: um estudo das diferentes modalidades de aplicação da Lei nº 11.888/2008 no contexto atual (2017-2018) Assistência Técnica</a:t>
            </a:r>
            <a:endParaRPr dirty="0">
              <a:solidFill>
                <a:srgbClr val="BF9000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Autor: Luísa de Azevedo dos Santos. Ano: 2019/ PROGRAU/UFPEL</a:t>
            </a:r>
            <a:endParaRPr dirty="0">
              <a:solidFill>
                <a:srgbClr val="BF9000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BF9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9" name="Google Shape;309;p43"/>
          <p:cNvPicPr preferRelativeResize="0"/>
          <p:nvPr/>
        </p:nvPicPr>
        <p:blipFill rotWithShape="1">
          <a:blip r:embed="rId4">
            <a:alphaModFix/>
          </a:blip>
          <a:srcRect t="50884"/>
          <a:stretch/>
        </p:blipFill>
        <p:spPr>
          <a:xfrm>
            <a:off x="6126163" y="1557338"/>
            <a:ext cx="6065838" cy="4243386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43"/>
          <p:cNvSpPr txBox="1"/>
          <p:nvPr/>
        </p:nvSpPr>
        <p:spPr>
          <a:xfrm>
            <a:off x="500300" y="6029950"/>
            <a:ext cx="2289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Fonte: SANTOS, 2019.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11839575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47875" y="2443125"/>
            <a:ext cx="8048625" cy="23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44"/>
          <p:cNvSpPr txBox="1">
            <a:spLocks noGrp="1"/>
          </p:cNvSpPr>
          <p:nvPr>
            <p:ph type="title"/>
          </p:nvPr>
        </p:nvSpPr>
        <p:spPr>
          <a:xfrm>
            <a:off x="2970787" y="5093673"/>
            <a:ext cx="6202800" cy="7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BF9000"/>
                </a:solidFill>
              </a:rPr>
              <a:t>Período Pandêmico - AÇÕES DE  DIVULGAÇÃO DE ATHIS NAURB+PROGRAU – II sem 2020</a:t>
            </a:r>
            <a:endParaRPr>
              <a:solidFill>
                <a:srgbClr val="BF9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5"/>
          <p:cNvSpPr txBox="1"/>
          <p:nvPr/>
        </p:nvSpPr>
        <p:spPr>
          <a:xfrm>
            <a:off x="1640550" y="208850"/>
            <a:ext cx="89109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Ensino | Pesquisa | Extensão  </a:t>
            </a:r>
            <a:endParaRPr sz="3000" b="1">
              <a:solidFill>
                <a:srgbClr val="BF9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45"/>
          <p:cNvSpPr/>
          <p:nvPr/>
        </p:nvSpPr>
        <p:spPr>
          <a:xfrm>
            <a:off x="0" y="863650"/>
            <a:ext cx="12192000" cy="123900"/>
          </a:xfrm>
          <a:prstGeom prst="rect">
            <a:avLst/>
          </a:prstGeom>
          <a:solidFill>
            <a:srgbClr val="BF9000"/>
          </a:solidFill>
          <a:ln w="952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45"/>
          <p:cNvSpPr txBox="1"/>
          <p:nvPr/>
        </p:nvSpPr>
        <p:spPr>
          <a:xfrm>
            <a:off x="1359350" y="922050"/>
            <a:ext cx="89109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2017 - Projeto Unificado: Aprendendo com o usuário - Fase 1  </a:t>
            </a:r>
            <a:endParaRPr sz="2000" b="1">
              <a:solidFill>
                <a:srgbClr val="1B355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5" name="Google Shape;325;p45"/>
          <p:cNvPicPr preferRelativeResize="0"/>
          <p:nvPr/>
        </p:nvPicPr>
        <p:blipFill rotWithShape="1">
          <a:blip r:embed="rId4">
            <a:alphaModFix/>
          </a:blip>
          <a:srcRect t="24850" b="37679"/>
          <a:stretch/>
        </p:blipFill>
        <p:spPr>
          <a:xfrm>
            <a:off x="0" y="1453050"/>
            <a:ext cx="12192000" cy="256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5"/>
          <p:cNvPicPr preferRelativeResize="0"/>
          <p:nvPr/>
        </p:nvPicPr>
        <p:blipFill rotWithShape="1">
          <a:blip r:embed="rId4">
            <a:alphaModFix/>
          </a:blip>
          <a:srcRect l="41875" t="64594" r="4848"/>
          <a:stretch/>
        </p:blipFill>
        <p:spPr>
          <a:xfrm>
            <a:off x="5253450" y="4359025"/>
            <a:ext cx="5165275" cy="1931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5"/>
          <p:cNvPicPr preferRelativeResize="0"/>
          <p:nvPr/>
        </p:nvPicPr>
        <p:blipFill rotWithShape="1">
          <a:blip r:embed="rId4">
            <a:alphaModFix/>
          </a:blip>
          <a:srcRect l="792" t="64594" r="62191" b="4410"/>
          <a:stretch/>
        </p:blipFill>
        <p:spPr>
          <a:xfrm>
            <a:off x="123000" y="4164350"/>
            <a:ext cx="4512998" cy="2125675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45"/>
          <p:cNvSpPr txBox="1">
            <a:spLocks noGrp="1"/>
          </p:cNvSpPr>
          <p:nvPr>
            <p:ph type="title"/>
          </p:nvPr>
        </p:nvSpPr>
        <p:spPr>
          <a:xfrm>
            <a:off x="123000" y="1783950"/>
            <a:ext cx="4583700" cy="3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solidFill>
                  <a:srgbClr val="BF9000"/>
                </a:solidFill>
                <a:highlight>
                  <a:schemeClr val="lt1"/>
                </a:highlight>
              </a:rPr>
              <a:t>Habitação Evolutiva: Estratégias de Flexibilidade na HIS </a:t>
            </a:r>
            <a:endParaRPr sz="1500">
              <a:solidFill>
                <a:srgbClr val="BF9000"/>
              </a:solidFill>
              <a:highlight>
                <a:schemeClr val="lt1"/>
              </a:highlight>
            </a:endParaRPr>
          </a:p>
        </p:txBody>
      </p:sp>
      <p:sp>
        <p:nvSpPr>
          <p:cNvPr id="329" name="Google Shape;329;p45"/>
          <p:cNvSpPr/>
          <p:nvPr/>
        </p:nvSpPr>
        <p:spPr>
          <a:xfrm>
            <a:off x="123000" y="4120125"/>
            <a:ext cx="4442400" cy="575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45"/>
          <p:cNvSpPr txBox="1">
            <a:spLocks noGrp="1"/>
          </p:cNvSpPr>
          <p:nvPr>
            <p:ph type="title"/>
          </p:nvPr>
        </p:nvSpPr>
        <p:spPr>
          <a:xfrm>
            <a:off x="211425" y="4252125"/>
            <a:ext cx="4583700" cy="3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solidFill>
                  <a:srgbClr val="BF9000"/>
                </a:solidFill>
                <a:highlight>
                  <a:schemeClr val="lt1"/>
                </a:highlight>
              </a:rPr>
              <a:t>Ação de Extensão - Caderno de Recomendações </a:t>
            </a:r>
            <a:endParaRPr sz="1500" b="1">
              <a:solidFill>
                <a:srgbClr val="BF9000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solidFill>
                  <a:srgbClr val="BF9000"/>
                </a:solidFill>
                <a:highlight>
                  <a:schemeClr val="lt1"/>
                </a:highlight>
              </a:rPr>
              <a:t>construtivas HIS Evolutiva </a:t>
            </a:r>
            <a:endParaRPr sz="1500" b="1">
              <a:solidFill>
                <a:srgbClr val="BF9000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6"/>
          <p:cNvSpPr txBox="1"/>
          <p:nvPr/>
        </p:nvSpPr>
        <p:spPr>
          <a:xfrm>
            <a:off x="1640550" y="208850"/>
            <a:ext cx="89109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Ensino | Pesquisa | Extensão  </a:t>
            </a:r>
            <a:endParaRPr sz="3000" b="1">
              <a:solidFill>
                <a:srgbClr val="BF9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46"/>
          <p:cNvSpPr/>
          <p:nvPr/>
        </p:nvSpPr>
        <p:spPr>
          <a:xfrm>
            <a:off x="0" y="863650"/>
            <a:ext cx="12192000" cy="123900"/>
          </a:xfrm>
          <a:prstGeom prst="rect">
            <a:avLst/>
          </a:prstGeom>
          <a:solidFill>
            <a:srgbClr val="BF9000"/>
          </a:solidFill>
          <a:ln w="952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46"/>
          <p:cNvSpPr txBox="1"/>
          <p:nvPr/>
        </p:nvSpPr>
        <p:spPr>
          <a:xfrm>
            <a:off x="1359350" y="922050"/>
            <a:ext cx="89109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2017 - Projeto Unificado: Aprendendo com o usuário - Fase 2 </a:t>
            </a:r>
            <a:endParaRPr sz="2000" b="1">
              <a:solidFill>
                <a:srgbClr val="1B355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8" name="Google Shape;338;p46"/>
          <p:cNvPicPr preferRelativeResize="0"/>
          <p:nvPr/>
        </p:nvPicPr>
        <p:blipFill rotWithShape="1">
          <a:blip r:embed="rId4">
            <a:alphaModFix/>
          </a:blip>
          <a:srcRect t="26658" r="37807" b="33458"/>
          <a:stretch/>
        </p:blipFill>
        <p:spPr>
          <a:xfrm>
            <a:off x="141575" y="1635250"/>
            <a:ext cx="7582699" cy="2735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6"/>
          <p:cNvPicPr preferRelativeResize="0"/>
          <p:nvPr/>
        </p:nvPicPr>
        <p:blipFill rotWithShape="1">
          <a:blip r:embed="rId4">
            <a:alphaModFix/>
          </a:blip>
          <a:srcRect l="62629" t="26659"/>
          <a:stretch/>
        </p:blipFill>
        <p:spPr>
          <a:xfrm>
            <a:off x="8211000" y="1722050"/>
            <a:ext cx="3583848" cy="395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46"/>
          <p:cNvPicPr preferRelativeResize="0"/>
          <p:nvPr/>
        </p:nvPicPr>
        <p:blipFill rotWithShape="1">
          <a:blip r:embed="rId4">
            <a:alphaModFix/>
          </a:blip>
          <a:srcRect t="69278" r="37807"/>
          <a:stretch/>
        </p:blipFill>
        <p:spPr>
          <a:xfrm>
            <a:off x="364775" y="4370600"/>
            <a:ext cx="7483402" cy="2079324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46"/>
          <p:cNvSpPr/>
          <p:nvPr/>
        </p:nvSpPr>
        <p:spPr>
          <a:xfrm>
            <a:off x="238000" y="1704325"/>
            <a:ext cx="2283000" cy="274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46"/>
          <p:cNvSpPr txBox="1">
            <a:spLocks noGrp="1"/>
          </p:cNvSpPr>
          <p:nvPr>
            <p:ph type="title"/>
          </p:nvPr>
        </p:nvSpPr>
        <p:spPr>
          <a:xfrm>
            <a:off x="409025" y="1582150"/>
            <a:ext cx="2625300" cy="3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solidFill>
                  <a:srgbClr val="BF9000"/>
                </a:solidFill>
                <a:highlight>
                  <a:schemeClr val="lt1"/>
                </a:highlight>
              </a:rPr>
              <a:t>PNPD - Arq. Sara Parlato</a:t>
            </a:r>
            <a:endParaRPr sz="1500">
              <a:solidFill>
                <a:srgbClr val="BF9000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7"/>
          <p:cNvSpPr txBox="1"/>
          <p:nvPr/>
        </p:nvSpPr>
        <p:spPr>
          <a:xfrm>
            <a:off x="1640550" y="208850"/>
            <a:ext cx="89109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Ensino | Pesquisa | Extensão  </a:t>
            </a:r>
            <a:endParaRPr sz="3000" b="1">
              <a:solidFill>
                <a:srgbClr val="BF9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47"/>
          <p:cNvSpPr/>
          <p:nvPr/>
        </p:nvSpPr>
        <p:spPr>
          <a:xfrm>
            <a:off x="0" y="863650"/>
            <a:ext cx="12192000" cy="123900"/>
          </a:xfrm>
          <a:prstGeom prst="rect">
            <a:avLst/>
          </a:prstGeom>
          <a:solidFill>
            <a:srgbClr val="BF9000"/>
          </a:solidFill>
          <a:ln w="952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47"/>
          <p:cNvSpPr txBox="1"/>
          <p:nvPr/>
        </p:nvSpPr>
        <p:spPr>
          <a:xfrm>
            <a:off x="1640550" y="930900"/>
            <a:ext cx="89109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2021 - Aprendendo com o Usuário - Fase 2 ( período pandêmico) </a:t>
            </a:r>
            <a:endParaRPr sz="2000" b="1" dirty="0">
              <a:solidFill>
                <a:srgbClr val="1B355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0" name="Google Shape;350;p47"/>
          <p:cNvPicPr preferRelativeResize="0"/>
          <p:nvPr/>
        </p:nvPicPr>
        <p:blipFill rotWithShape="1">
          <a:blip r:embed="rId4">
            <a:alphaModFix/>
          </a:blip>
          <a:srcRect t="26011" b="35953"/>
          <a:stretch/>
        </p:blipFill>
        <p:spPr>
          <a:xfrm>
            <a:off x="0" y="1385775"/>
            <a:ext cx="12192000" cy="260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7"/>
          <p:cNvPicPr preferRelativeResize="0"/>
          <p:nvPr/>
        </p:nvPicPr>
        <p:blipFill rotWithShape="1">
          <a:blip r:embed="rId4">
            <a:alphaModFix/>
          </a:blip>
          <a:srcRect t="65884"/>
          <a:stretch/>
        </p:blipFill>
        <p:spPr>
          <a:xfrm>
            <a:off x="839725" y="4229000"/>
            <a:ext cx="9438926" cy="1811349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47"/>
          <p:cNvSpPr/>
          <p:nvPr/>
        </p:nvSpPr>
        <p:spPr>
          <a:xfrm>
            <a:off x="1140600" y="1385775"/>
            <a:ext cx="4150200" cy="318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47"/>
          <p:cNvSpPr txBox="1">
            <a:spLocks noGrp="1"/>
          </p:cNvSpPr>
          <p:nvPr>
            <p:ph type="title"/>
          </p:nvPr>
        </p:nvSpPr>
        <p:spPr>
          <a:xfrm>
            <a:off x="1276225" y="1389525"/>
            <a:ext cx="4583700" cy="3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solidFill>
                  <a:srgbClr val="783F04"/>
                </a:solidFill>
                <a:highlight>
                  <a:schemeClr val="lt1"/>
                </a:highlight>
              </a:rPr>
              <a:t>Oficinas Participantes de Autoconstrução</a:t>
            </a:r>
            <a:endParaRPr sz="1500">
              <a:solidFill>
                <a:srgbClr val="783F04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7"/>
          <p:cNvSpPr txBox="1">
            <a:spLocks noGrp="1"/>
          </p:cNvSpPr>
          <p:nvPr>
            <p:ph type="body" idx="1"/>
          </p:nvPr>
        </p:nvSpPr>
        <p:spPr>
          <a:xfrm>
            <a:off x="1600200" y="2682762"/>
            <a:ext cx="10055927" cy="3147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7012" lvl="0" indent="-49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 dirty="0">
              <a:solidFill>
                <a:srgbClr val="7030A0"/>
              </a:solidFill>
            </a:endParaRP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030A0"/>
              </a:buClr>
              <a:buSzPts val="2800"/>
              <a:buNone/>
            </a:pPr>
            <a:r>
              <a:rPr lang="pt-BR" sz="2400" b="1" dirty="0">
                <a:solidFill>
                  <a:srgbClr val="1B3558"/>
                </a:solidFill>
              </a:rPr>
              <a:t>Todo projeto supõe "rupturas" com o presente e "promessas" para o futuro. Projetar significa tentar quebrar um estado confortável para arriscar-se, atravessar um período de instabilidade e buscar uma nova estabilidade em função da promessa que cada projeto contém de estado melhor do que o presente.</a:t>
            </a:r>
            <a:endParaRPr sz="2400" dirty="0">
              <a:solidFill>
                <a:srgbClr val="1B3558"/>
              </a:solidFill>
            </a:endParaRPr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t-BR" dirty="0">
                <a:solidFill>
                  <a:srgbClr val="1B3558"/>
                </a:solidFill>
              </a:rPr>
              <a:t> </a:t>
            </a:r>
            <a:r>
              <a:rPr lang="pt-BR" sz="2000" dirty="0">
                <a:solidFill>
                  <a:srgbClr val="1B3558"/>
                </a:solidFill>
              </a:rPr>
              <a:t>...</a:t>
            </a:r>
            <a:r>
              <a:rPr lang="pt-BR" sz="1800" dirty="0">
                <a:solidFill>
                  <a:srgbClr val="1B3558"/>
                </a:solidFill>
              </a:rPr>
              <a:t>nas palavras de GADOTTI (1994, p. 579)</a:t>
            </a:r>
            <a:endParaRPr sz="2400" dirty="0">
              <a:solidFill>
                <a:srgbClr val="1B3558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 dirty="0">
              <a:solidFill>
                <a:srgbClr val="7030A0"/>
              </a:solidFill>
            </a:endParaRPr>
          </a:p>
        </p:txBody>
      </p:sp>
      <p:sp>
        <p:nvSpPr>
          <p:cNvPr id="179" name="Google Shape;179;p27"/>
          <p:cNvSpPr/>
          <p:nvPr/>
        </p:nvSpPr>
        <p:spPr>
          <a:xfrm>
            <a:off x="9326218" y="1113252"/>
            <a:ext cx="1528524" cy="1569510"/>
          </a:xfrm>
          <a:prstGeom prst="lightningBolt">
            <a:avLst/>
          </a:prstGeom>
          <a:solidFill>
            <a:srgbClr val="BF9000"/>
          </a:solidFill>
          <a:ln w="12700" cap="flat" cmpd="sng">
            <a:solidFill>
              <a:srgbClr val="BF9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8"/>
          <p:cNvSpPr txBox="1"/>
          <p:nvPr/>
        </p:nvSpPr>
        <p:spPr>
          <a:xfrm>
            <a:off x="1640550" y="208850"/>
            <a:ext cx="89109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Ensino | Pesquisa | Extensão  </a:t>
            </a:r>
            <a:endParaRPr sz="3000" b="1">
              <a:solidFill>
                <a:srgbClr val="BF9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48"/>
          <p:cNvSpPr/>
          <p:nvPr/>
        </p:nvSpPr>
        <p:spPr>
          <a:xfrm>
            <a:off x="0" y="863650"/>
            <a:ext cx="12192000" cy="123900"/>
          </a:xfrm>
          <a:prstGeom prst="rect">
            <a:avLst/>
          </a:prstGeom>
          <a:solidFill>
            <a:srgbClr val="BF9000"/>
          </a:solidFill>
          <a:ln w="952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0" name="Google Shape;360;p48"/>
          <p:cNvPicPr preferRelativeResize="0"/>
          <p:nvPr/>
        </p:nvPicPr>
        <p:blipFill rotWithShape="1">
          <a:blip r:embed="rId4">
            <a:alphaModFix/>
          </a:blip>
          <a:srcRect t="24209" r="26916" b="39661"/>
          <a:stretch/>
        </p:blipFill>
        <p:spPr>
          <a:xfrm>
            <a:off x="0" y="1660075"/>
            <a:ext cx="8910902" cy="247775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48"/>
          <p:cNvSpPr txBox="1"/>
          <p:nvPr/>
        </p:nvSpPr>
        <p:spPr>
          <a:xfrm>
            <a:off x="1640550" y="934463"/>
            <a:ext cx="89109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Projeto Unificado:  Aprendendo com usuário - Fase 3 - Comunidade do Dunas </a:t>
            </a:r>
            <a:endParaRPr sz="2000" b="1">
              <a:solidFill>
                <a:srgbClr val="1B355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48"/>
          <p:cNvSpPr/>
          <p:nvPr/>
        </p:nvSpPr>
        <p:spPr>
          <a:xfrm>
            <a:off x="229150" y="1783975"/>
            <a:ext cx="6849000" cy="354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48"/>
          <p:cNvSpPr txBox="1">
            <a:spLocks noGrp="1"/>
          </p:cNvSpPr>
          <p:nvPr>
            <p:ph type="title"/>
          </p:nvPr>
        </p:nvSpPr>
        <p:spPr>
          <a:xfrm>
            <a:off x="329375" y="1805425"/>
            <a:ext cx="5757900" cy="3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solidFill>
                  <a:srgbClr val="BF9000"/>
                </a:solidFill>
                <a:highlight>
                  <a:schemeClr val="lt1"/>
                </a:highlight>
              </a:rPr>
              <a:t>Coordenação entre Graduação  e Pós-graduação em projetos de Extensão </a:t>
            </a:r>
            <a:endParaRPr sz="1500">
              <a:solidFill>
                <a:srgbClr val="BF9000"/>
              </a:solidFill>
              <a:highlight>
                <a:schemeClr val="lt1"/>
              </a:highlight>
            </a:endParaRPr>
          </a:p>
        </p:txBody>
      </p:sp>
      <p:pic>
        <p:nvPicPr>
          <p:cNvPr id="364" name="Google Shape;364;p48"/>
          <p:cNvPicPr preferRelativeResize="0"/>
          <p:nvPr/>
        </p:nvPicPr>
        <p:blipFill rotWithShape="1">
          <a:blip r:embed="rId4">
            <a:alphaModFix/>
          </a:blip>
          <a:srcRect l="73356" t="24209" r="2909" b="1870"/>
          <a:stretch/>
        </p:blipFill>
        <p:spPr>
          <a:xfrm>
            <a:off x="9299425" y="1527425"/>
            <a:ext cx="2398075" cy="420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8"/>
          <p:cNvPicPr preferRelativeResize="0"/>
          <p:nvPr/>
        </p:nvPicPr>
        <p:blipFill rotWithShape="1">
          <a:blip r:embed="rId4">
            <a:alphaModFix/>
          </a:blip>
          <a:srcRect l="2300" t="60696" r="26913" b="1627"/>
          <a:stretch/>
        </p:blipFill>
        <p:spPr>
          <a:xfrm>
            <a:off x="468075" y="4137825"/>
            <a:ext cx="7636723" cy="228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9"/>
          <p:cNvSpPr txBox="1"/>
          <p:nvPr/>
        </p:nvSpPr>
        <p:spPr>
          <a:xfrm>
            <a:off x="1640550" y="208850"/>
            <a:ext cx="89109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Ensino | Pesquisa | Extensão  </a:t>
            </a:r>
            <a:endParaRPr sz="3000" b="1">
              <a:solidFill>
                <a:srgbClr val="BF9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49"/>
          <p:cNvSpPr/>
          <p:nvPr/>
        </p:nvSpPr>
        <p:spPr>
          <a:xfrm>
            <a:off x="0" y="863650"/>
            <a:ext cx="12192000" cy="123900"/>
          </a:xfrm>
          <a:prstGeom prst="rect">
            <a:avLst/>
          </a:prstGeom>
          <a:solidFill>
            <a:srgbClr val="BF9000"/>
          </a:solidFill>
          <a:ln w="952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49"/>
          <p:cNvSpPr txBox="1"/>
          <p:nvPr/>
        </p:nvSpPr>
        <p:spPr>
          <a:xfrm>
            <a:off x="1640550" y="934463"/>
            <a:ext cx="89109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Projeto Unificado:  Aprendendo com usuário - Fase 3 - Comunidade do Anglo </a:t>
            </a:r>
            <a:endParaRPr sz="2000" b="1">
              <a:solidFill>
                <a:srgbClr val="1B355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3" name="Google Shape;373;p49"/>
          <p:cNvPicPr preferRelativeResize="0"/>
          <p:nvPr/>
        </p:nvPicPr>
        <p:blipFill rotWithShape="1">
          <a:blip r:embed="rId4">
            <a:alphaModFix/>
          </a:blip>
          <a:srcRect t="27890" b="36956"/>
          <a:stretch/>
        </p:blipFill>
        <p:spPr>
          <a:xfrm>
            <a:off x="0" y="1465475"/>
            <a:ext cx="12192000" cy="241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49"/>
          <p:cNvPicPr preferRelativeResize="0"/>
          <p:nvPr/>
        </p:nvPicPr>
        <p:blipFill rotWithShape="1">
          <a:blip r:embed="rId4">
            <a:alphaModFix/>
          </a:blip>
          <a:srcRect t="67531"/>
          <a:stretch/>
        </p:blipFill>
        <p:spPr>
          <a:xfrm>
            <a:off x="1203925" y="3972312"/>
            <a:ext cx="9607152" cy="1754576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49"/>
          <p:cNvSpPr/>
          <p:nvPr/>
        </p:nvSpPr>
        <p:spPr>
          <a:xfrm>
            <a:off x="1246800" y="1447700"/>
            <a:ext cx="9304800" cy="603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49"/>
          <p:cNvSpPr txBox="1">
            <a:spLocks noGrp="1"/>
          </p:cNvSpPr>
          <p:nvPr>
            <p:ph type="title"/>
          </p:nvPr>
        </p:nvSpPr>
        <p:spPr>
          <a:xfrm>
            <a:off x="2307925" y="1593950"/>
            <a:ext cx="7076400" cy="3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solidFill>
                  <a:srgbClr val="BF9000"/>
                </a:solidFill>
                <a:highlight>
                  <a:schemeClr val="lt1"/>
                </a:highlight>
              </a:rPr>
              <a:t>Coordenação entre Graduação  e Pós-graduação em projetos de Ensino, Pesquisa e Extensão</a:t>
            </a:r>
            <a:endParaRPr sz="1500" b="1">
              <a:solidFill>
                <a:srgbClr val="BF9000"/>
              </a:solidFill>
              <a:highlight>
                <a:schemeClr val="lt1"/>
              </a:highlight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solidFill>
                  <a:srgbClr val="BF9000"/>
                </a:solidFill>
                <a:highlight>
                  <a:schemeClr val="lt1"/>
                </a:highlight>
              </a:rPr>
              <a:t>II Sem de 2020 (Letivo I - Sem 2022)</a:t>
            </a:r>
            <a:endParaRPr sz="1500" b="1">
              <a:solidFill>
                <a:srgbClr val="BF9000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2"/>
          <p:cNvSpPr txBox="1">
            <a:spLocks noGrp="1"/>
          </p:cNvSpPr>
          <p:nvPr>
            <p:ph type="body" idx="1"/>
          </p:nvPr>
        </p:nvSpPr>
        <p:spPr>
          <a:xfrm>
            <a:off x="321733" y="1099081"/>
            <a:ext cx="5926667" cy="2848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800"/>
              <a:buFont typeface="Wingdings" pitchFamily="2" charset="2"/>
              <a:buChar char="ü"/>
            </a:pPr>
            <a:r>
              <a:rPr lang="pt-BR" sz="1600" dirty="0">
                <a:solidFill>
                  <a:schemeClr val="bg2"/>
                </a:solidFill>
              </a:rPr>
              <a:t>ATHIS tem sido realizada sob perspectivas conceituais distintas das explicitadas na norma</a:t>
            </a:r>
            <a:endParaRPr sz="1600" dirty="0">
              <a:solidFill>
                <a:schemeClr val="bg2"/>
              </a:solidFill>
            </a:endParaRPr>
          </a:p>
          <a:p>
            <a:pPr marL="285750" lvl="0" indent="-2857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F9000"/>
              </a:buClr>
              <a:buSzPts val="1800"/>
              <a:buFont typeface="Wingdings" pitchFamily="2" charset="2"/>
              <a:buChar char="ü"/>
            </a:pPr>
            <a:r>
              <a:rPr lang="pt-BR" sz="1600" dirty="0">
                <a:solidFill>
                  <a:schemeClr val="bg2"/>
                </a:solidFill>
              </a:rPr>
              <a:t>Destacar o  caráter multidisciplinar - visto que as demandas atendidas envolvem outras atividades e não se resume apenas ao projeto de melhoria ou de unidade habitacional .</a:t>
            </a:r>
            <a:endParaRPr lang="pt-BR" sz="1600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pt-BR" sz="16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ATHIS – Assistência </a:t>
            </a:r>
            <a:r>
              <a:rPr lang="pt-BR" sz="1600" b="1" dirty="0" err="1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Tecnica</a:t>
            </a:r>
            <a:r>
              <a:rPr lang="pt-BR" sz="16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Habitação de Interesse Social: Entre a norma e as práticas, os caminhos para a promoção da Justiça Social</a:t>
            </a:r>
          </a:p>
          <a:p>
            <a:pPr marL="114300" indent="0">
              <a:buNone/>
            </a:pPr>
            <a:r>
              <a:rPr lang="pt-BR" sz="1600" b="1" dirty="0">
                <a:solidFill>
                  <a:schemeClr val="bg2"/>
                </a:solidFill>
              </a:rPr>
              <a:t>2022, Karla Moroso – Qualificação de Doutorado PROPAR/UFRGS</a:t>
            </a:r>
            <a:endParaRPr sz="1600" b="1" dirty="0">
              <a:solidFill>
                <a:schemeClr val="bg2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8CFBC49-C526-E849-BFFE-DF59B9C54BFB}"/>
              </a:ext>
            </a:extLst>
          </p:cNvPr>
          <p:cNvSpPr txBox="1"/>
          <p:nvPr/>
        </p:nvSpPr>
        <p:spPr>
          <a:xfrm>
            <a:off x="6468534" y="1127351"/>
            <a:ext cx="5723466" cy="2654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6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Lei de ATHIS, regulamentada junto ao plano diretor e este junto à política de saúde e de saneamento básico, pode ser o vínculo que fomente o serviço de arquitetura social vinculada à promoção de saúde.</a:t>
            </a:r>
          </a:p>
          <a:p>
            <a:endParaRPr lang="pt-BR" sz="1600" b="1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pt-BR" sz="16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Estratégias de Inserção da Assistência Técnica para Habitação de Interesse Social –ATHIS -na Política Nacional de Promoção de Saúde –PNPS: Por um SUS Urbano.</a:t>
            </a:r>
            <a:endParaRPr lang="pt-BR" sz="16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Bef>
                <a:spcPts val="300"/>
              </a:spcBef>
            </a:pPr>
            <a:r>
              <a:rPr lang="pt-BR" sz="16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2023, </a:t>
            </a:r>
            <a:r>
              <a:rPr lang="pt-BR" sz="16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Claudia Elisa </a:t>
            </a:r>
            <a:r>
              <a:rPr lang="pt-BR" sz="1600" b="1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Poletto</a:t>
            </a:r>
            <a:r>
              <a:rPr lang="pt-BR" sz="16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– Defesa Mestrado </a:t>
            </a:r>
            <a:r>
              <a:rPr lang="pt-BR" sz="1600" b="1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PosARQ</a:t>
            </a:r>
            <a:r>
              <a:rPr lang="pt-BR" sz="16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/UFSC</a:t>
            </a:r>
            <a:endParaRPr lang="pt-BR" sz="1600" b="1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r"/>
            <a:r>
              <a:rPr lang="pt-BR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pt-BR" sz="1800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349D21E-DD5B-734E-9CC2-7641E2212D7C}"/>
              </a:ext>
            </a:extLst>
          </p:cNvPr>
          <p:cNvSpPr txBox="1"/>
          <p:nvPr/>
        </p:nvSpPr>
        <p:spPr>
          <a:xfrm>
            <a:off x="7038288" y="351992"/>
            <a:ext cx="4903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2400" dirty="0">
                <a:solidFill>
                  <a:schemeClr val="bg2"/>
                </a:solidFill>
              </a:rPr>
              <a:t> </a:t>
            </a:r>
            <a:r>
              <a:rPr lang="pt-BR" sz="1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academia   e a reflexão crítica...muitas bancas...</a:t>
            </a:r>
            <a:endParaRPr lang="pt-BR" sz="2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DFE2535-CA5F-3F41-882C-B63DA218BA51}"/>
              </a:ext>
            </a:extLst>
          </p:cNvPr>
          <p:cNvSpPr txBox="1"/>
          <p:nvPr/>
        </p:nvSpPr>
        <p:spPr>
          <a:xfrm>
            <a:off x="2225843" y="3947647"/>
            <a:ext cx="72643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premissa das Assessorias Técnicas de atuarem a partir de uma demanda espontânea, confere maior legitimidade ao processo, mas como garantir a moradia adequada das famílias que conquistaram esse direito por meios próprios, mas que sofrem com a falta de condições mínimas de habitabilidade e segurança e não estão inseridas em algum movimento social que transforme as necessidades em demandas? </a:t>
            </a:r>
          </a:p>
          <a:p>
            <a:r>
              <a:rPr lang="pt-BR" sz="16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Projeto Arquiteto de Família como modelo de ATHIS para melhorias</a:t>
            </a:r>
            <a:endParaRPr lang="pt-BR" sz="1600" dirty="0">
              <a:solidFill>
                <a:schemeClr val="accent4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16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habitacionais em territórios periféricos: </a:t>
            </a:r>
            <a:endParaRPr lang="pt-BR" sz="16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1600" b="1" dirty="0">
                <a:latin typeface="Calibri" panose="020F0502020204030204" pitchFamily="34" charset="0"/>
                <a:cs typeface="Calibri" panose="020F0502020204030204" pitchFamily="34" charset="0"/>
              </a:rPr>
              <a:t>2023 ,Mariana Estevão de Souza Moraes – Qualificação de Doutorado FAUSP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6" name="Rectangle 422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5" name="Rectangle 424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7" name="Google Shape;417;p56"/>
          <p:cNvSpPr/>
          <p:nvPr/>
        </p:nvSpPr>
        <p:spPr>
          <a:xfrm>
            <a:off x="7320466" y="609600"/>
            <a:ext cx="4140014" cy="1330839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marR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2060"/>
              </a:buClr>
              <a:buSzPts val="2800"/>
            </a:pPr>
            <a:r>
              <a:rPr lang="en-US" sz="4100" b="1" kern="1200" dirty="0" err="1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  <a:sym typeface="Roboto"/>
              </a:rPr>
              <a:t>Residência</a:t>
            </a:r>
            <a:r>
              <a:rPr lang="en-US" sz="4100" b="1" kern="1200" dirty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+mj-cs"/>
                <a:sym typeface="Roboto"/>
              </a:rPr>
              <a:t>  ATHIS/ UFSC</a:t>
            </a:r>
            <a:endParaRPr lang="en-US" sz="4100" b="0" i="0" u="none" strike="noStrike" kern="1200" cap="none" dirty="0">
              <a:solidFill>
                <a:schemeClr val="accent4">
                  <a:lumMod val="75000"/>
                </a:schemeClr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E8A3829-6690-A44D-BDDD-4B7DDBC522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768" r="-1" b="-1"/>
          <a:stretch/>
        </p:blipFill>
        <p:spPr>
          <a:xfrm>
            <a:off x="21" y="10"/>
            <a:ext cx="6749310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18" name="Google Shape;418;p56"/>
          <p:cNvSpPr/>
          <p:nvPr/>
        </p:nvSpPr>
        <p:spPr>
          <a:xfrm>
            <a:off x="6545180" y="2093495"/>
            <a:ext cx="5558588" cy="4764495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 fontScale="6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100" b="1" kern="1200" dirty="0">
              <a:solidFill>
                <a:schemeClr val="bg2"/>
              </a:solidFill>
              <a:latin typeface="+mn-lt"/>
              <a:ea typeface="+mn-ea"/>
              <a:cs typeface="+mn-cs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900" b="1" kern="1200" dirty="0" err="1">
                <a:solidFill>
                  <a:schemeClr val="bg2"/>
                </a:solidFill>
                <a:latin typeface="+mn-lt"/>
                <a:ea typeface="+mn-ea"/>
                <a:cs typeface="+mn-cs"/>
              </a:rPr>
              <a:t>M</a:t>
            </a:r>
            <a:r>
              <a:rPr lang="en-US" sz="2900" b="1" kern="1200" dirty="0" err="1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arço</a:t>
            </a:r>
            <a:r>
              <a:rPr lang="en-US" sz="2900" b="1" kern="1200" dirty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 de 2020 </a:t>
            </a:r>
            <a:r>
              <a:rPr lang="en-US" sz="2900" kern="1200" dirty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2900" kern="1200" dirty="0" err="1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Seminário</a:t>
            </a:r>
            <a:r>
              <a:rPr lang="en-US" sz="2900" kern="1200" dirty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2900" kern="1200" dirty="0" err="1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Residência</a:t>
            </a:r>
            <a:r>
              <a:rPr lang="en-US" sz="2900" kern="1200" dirty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900" kern="1200" dirty="0" err="1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2900" kern="1200" dirty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 AU </a:t>
            </a:r>
            <a:r>
              <a:rPr lang="en-US" sz="2900" kern="1200" dirty="0" err="1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realização</a:t>
            </a:r>
            <a:r>
              <a:rPr lang="en-US" sz="2900" kern="1200" dirty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sz="2900" kern="1200" dirty="0" err="1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Curso</a:t>
            </a:r>
            <a:r>
              <a:rPr lang="en-US" sz="2900" kern="1200" dirty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2900" kern="1200" dirty="0" err="1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Arquitetura</a:t>
            </a:r>
            <a:r>
              <a:rPr lang="en-US" sz="2900" kern="1200" dirty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2900" kern="1200" dirty="0" err="1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Urbanismo</a:t>
            </a:r>
            <a:r>
              <a:rPr lang="en-US" sz="2900" kern="1200" dirty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 da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900" kern="1200" dirty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UFSC+ CAU/SC + </a:t>
            </a:r>
            <a:r>
              <a:rPr lang="en-US" sz="2900" kern="12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GRANFPOLIS (</a:t>
            </a:r>
            <a:r>
              <a:rPr lang="en-US" sz="2900" kern="1200" dirty="0" err="1">
                <a:solidFill>
                  <a:schemeClr val="bg2"/>
                </a:solidFill>
                <a:latin typeface="+mn-lt"/>
                <a:ea typeface="+mn-ea"/>
                <a:cs typeface="+mn-cs"/>
              </a:rPr>
              <a:t>Associação</a:t>
            </a:r>
            <a:r>
              <a:rPr lang="en-US" sz="2900" kern="12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2900" kern="1200" dirty="0" err="1">
                <a:solidFill>
                  <a:schemeClr val="bg2"/>
                </a:solidFill>
                <a:latin typeface="+mn-lt"/>
                <a:ea typeface="+mn-ea"/>
                <a:cs typeface="+mn-cs"/>
              </a:rPr>
              <a:t>Municípios</a:t>
            </a:r>
            <a:r>
              <a:rPr lang="en-US" sz="2900" kern="12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 da </a:t>
            </a:r>
            <a:r>
              <a:rPr lang="en-US" sz="2900" kern="1200" dirty="0" err="1">
                <a:solidFill>
                  <a:schemeClr val="bg2"/>
                </a:solidFill>
                <a:latin typeface="+mn-lt"/>
                <a:ea typeface="+mn-ea"/>
                <a:cs typeface="+mn-cs"/>
              </a:rPr>
              <a:t>Região</a:t>
            </a:r>
            <a:r>
              <a:rPr lang="en-US" sz="2900" kern="12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 da Grande </a:t>
            </a:r>
            <a:r>
              <a:rPr lang="en-US" sz="2900" kern="1200" dirty="0" err="1">
                <a:solidFill>
                  <a:schemeClr val="bg2"/>
                </a:solidFill>
                <a:latin typeface="+mn-lt"/>
                <a:ea typeface="+mn-ea"/>
                <a:cs typeface="+mn-cs"/>
              </a:rPr>
              <a:t>Florianópolis</a:t>
            </a:r>
            <a:r>
              <a:rPr lang="en-US" sz="2900" kern="12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)</a:t>
            </a:r>
            <a:endParaRPr lang="en-US" sz="2900" kern="1200" dirty="0">
              <a:solidFill>
                <a:schemeClr val="bg2"/>
              </a:solidFill>
              <a:effectLst/>
              <a:latin typeface="+mn-lt"/>
              <a:ea typeface="+mn-ea"/>
              <a:cs typeface="+mn-cs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900" kern="1200" dirty="0">
              <a:solidFill>
                <a:schemeClr val="bg2"/>
              </a:solidFill>
              <a:latin typeface="+mn-lt"/>
              <a:ea typeface="+mn-ea"/>
              <a:cs typeface="+mn-cs"/>
              <a:sym typeface="Roboto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900" b="1" kern="1200" dirty="0" err="1">
                <a:solidFill>
                  <a:schemeClr val="bg2"/>
                </a:solidFill>
                <a:latin typeface="+mn-lt"/>
                <a:ea typeface="+mn-ea"/>
                <a:cs typeface="+mn-cs"/>
                <a:sym typeface="Roboto"/>
              </a:rPr>
              <a:t>Março</a:t>
            </a:r>
            <a:r>
              <a:rPr lang="en-US" sz="29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  <a:sym typeface="Roboto"/>
              </a:rPr>
              <a:t> de 2021 </a:t>
            </a:r>
            <a:r>
              <a:rPr lang="en-US" sz="2900" kern="1200" dirty="0">
                <a:solidFill>
                  <a:schemeClr val="bg2"/>
                </a:solidFill>
                <a:latin typeface="+mn-lt"/>
                <a:ea typeface="+mn-ea"/>
                <a:cs typeface="+mn-cs"/>
                <a:sym typeface="Roboto"/>
              </a:rPr>
              <a:t>- </a:t>
            </a:r>
            <a:r>
              <a:rPr lang="en-US" sz="2900" kern="1200" dirty="0" err="1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Curso</a:t>
            </a:r>
            <a:r>
              <a:rPr lang="en-US" sz="2900" kern="1200" dirty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2900" kern="1200" dirty="0" err="1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Especialização</a:t>
            </a:r>
            <a:r>
              <a:rPr lang="en-US" sz="2900" kern="1200" dirty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900" kern="1200" dirty="0" err="1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2900" kern="1200" dirty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 ATHIS +</a:t>
            </a:r>
            <a:r>
              <a:rPr lang="en-US" sz="2900" kern="12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900" kern="1200" dirty="0" err="1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Módulos</a:t>
            </a:r>
            <a:r>
              <a:rPr lang="en-US" sz="2900" kern="1200" dirty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900" kern="1200" dirty="0" err="1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2900" kern="1200" dirty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 ATHIS para </a:t>
            </a:r>
            <a:r>
              <a:rPr lang="en-US" sz="2900" kern="1200" dirty="0" err="1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técnicos</a:t>
            </a:r>
            <a:r>
              <a:rPr lang="en-US" sz="2900" kern="1200" dirty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900" kern="1200" dirty="0" err="1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municipais</a:t>
            </a:r>
            <a:r>
              <a:rPr lang="en-US" sz="2900" kern="1200" dirty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 da GRANFPOLIS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buClr>
                <a:srgbClr val="002060"/>
              </a:buClr>
              <a:buSzPts val="1600"/>
            </a:pPr>
            <a:endParaRPr lang="en-US" sz="2900" b="1" kern="1200" dirty="0">
              <a:solidFill>
                <a:srgbClr val="FF0000"/>
              </a:solidFill>
              <a:latin typeface="+mn-lt"/>
              <a:ea typeface="+mn-ea"/>
              <a:cs typeface="+mn-cs"/>
              <a:sym typeface="Roboto"/>
            </a:endParaRPr>
          </a:p>
          <a:p>
            <a:pPr lvl="0">
              <a:lnSpc>
                <a:spcPct val="90000"/>
              </a:lnSpc>
              <a:spcAft>
                <a:spcPts val="600"/>
              </a:spcAft>
              <a:buClr>
                <a:srgbClr val="002060"/>
              </a:buClr>
              <a:buSzPts val="1600"/>
            </a:pPr>
            <a:r>
              <a:rPr lang="en-US" sz="3600" b="1" kern="1200" dirty="0" err="1">
                <a:solidFill>
                  <a:srgbClr val="FF0000"/>
                </a:solidFill>
                <a:latin typeface="+mn-lt"/>
                <a:ea typeface="+mn-ea"/>
                <a:cs typeface="+mn-cs"/>
                <a:sym typeface="Roboto"/>
              </a:rPr>
              <a:t>Interrompida</a:t>
            </a:r>
            <a:r>
              <a:rPr lang="en-US" sz="36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  <a:sym typeface="Roboto"/>
              </a:rPr>
              <a:t> pela </a:t>
            </a:r>
            <a:r>
              <a:rPr lang="en-US" sz="3600" b="1" kern="1200" dirty="0" err="1">
                <a:solidFill>
                  <a:srgbClr val="FF0000"/>
                </a:solidFill>
                <a:latin typeface="+mn-lt"/>
                <a:ea typeface="+mn-ea"/>
                <a:cs typeface="+mn-cs"/>
                <a:sym typeface="Roboto"/>
              </a:rPr>
              <a:t>Epidemia</a:t>
            </a:r>
            <a:r>
              <a:rPr lang="en-US" sz="36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  <a:sym typeface="Roboto"/>
              </a:rPr>
              <a:t> COVID 19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buClr>
                <a:srgbClr val="002060"/>
              </a:buClr>
              <a:buSzPts val="1600"/>
            </a:pPr>
            <a:endParaRPr lang="en-US" sz="2900" b="1" kern="1200" dirty="0">
              <a:solidFill>
                <a:srgbClr val="FF0000"/>
              </a:solidFill>
              <a:latin typeface="+mn-lt"/>
              <a:ea typeface="+mn-ea"/>
              <a:cs typeface="+mn-cs"/>
              <a:sym typeface="Roboto"/>
            </a:endParaRPr>
          </a:p>
          <a:p>
            <a:pPr marL="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900" b="1" kern="1200" dirty="0" err="1">
                <a:solidFill>
                  <a:schemeClr val="bg2"/>
                </a:solidFill>
                <a:latin typeface="+mn-lt"/>
                <a:ea typeface="+mn-ea"/>
                <a:cs typeface="+mn-cs"/>
                <a:sym typeface="Roboto"/>
              </a:rPr>
              <a:t>Março</a:t>
            </a:r>
            <a:r>
              <a:rPr lang="en-US" sz="29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  <a:sym typeface="Roboto"/>
              </a:rPr>
              <a:t> de 2023 </a:t>
            </a:r>
            <a:r>
              <a:rPr lang="en-US" sz="2900" kern="1200" dirty="0">
                <a:solidFill>
                  <a:schemeClr val="bg2"/>
                </a:solidFill>
                <a:latin typeface="+mn-lt"/>
                <a:ea typeface="+mn-ea"/>
                <a:cs typeface="+mn-cs"/>
                <a:sym typeface="Roboto"/>
              </a:rPr>
              <a:t>- Grupo de </a:t>
            </a:r>
            <a:r>
              <a:rPr lang="en-US" sz="2900" kern="1200" dirty="0" err="1">
                <a:solidFill>
                  <a:schemeClr val="bg2"/>
                </a:solidFill>
                <a:latin typeface="+mn-lt"/>
                <a:ea typeface="+mn-ea"/>
                <a:cs typeface="+mn-cs"/>
                <a:sym typeface="Roboto"/>
              </a:rPr>
              <a:t>Trabalho</a:t>
            </a:r>
            <a:r>
              <a:rPr lang="en-US" sz="2900" kern="1200" dirty="0">
                <a:solidFill>
                  <a:schemeClr val="bg2"/>
                </a:solidFill>
                <a:latin typeface="+mn-lt"/>
                <a:ea typeface="+mn-ea"/>
                <a:cs typeface="+mn-cs"/>
                <a:sym typeface="Roboto"/>
              </a:rPr>
              <a:t> </a:t>
            </a:r>
            <a:r>
              <a:rPr lang="en-US" sz="2900" kern="1200" dirty="0" err="1">
                <a:solidFill>
                  <a:schemeClr val="bg2"/>
                </a:solidFill>
                <a:latin typeface="+mn-lt"/>
                <a:ea typeface="+mn-ea"/>
                <a:cs typeface="+mn-cs"/>
                <a:sym typeface="Roboto"/>
              </a:rPr>
              <a:t>Residência</a:t>
            </a:r>
            <a:r>
              <a:rPr lang="en-US" sz="2900" kern="1200" dirty="0">
                <a:solidFill>
                  <a:schemeClr val="bg2"/>
                </a:solidFill>
                <a:latin typeface="+mn-lt"/>
                <a:ea typeface="+mn-ea"/>
                <a:cs typeface="+mn-cs"/>
                <a:sym typeface="Roboto"/>
              </a:rPr>
              <a:t> </a:t>
            </a:r>
            <a:r>
              <a:rPr lang="en-US" sz="2900" kern="1200" dirty="0" err="1">
                <a:solidFill>
                  <a:schemeClr val="bg2"/>
                </a:solidFill>
                <a:latin typeface="+mn-lt"/>
                <a:ea typeface="+mn-ea"/>
                <a:cs typeface="+mn-cs"/>
                <a:sym typeface="Roboto"/>
              </a:rPr>
              <a:t>em</a:t>
            </a:r>
            <a:r>
              <a:rPr lang="en-US" sz="2900" kern="1200" dirty="0">
                <a:solidFill>
                  <a:schemeClr val="bg2"/>
                </a:solidFill>
                <a:latin typeface="+mn-lt"/>
                <a:ea typeface="+mn-ea"/>
                <a:cs typeface="+mn-cs"/>
                <a:sym typeface="Roboto"/>
              </a:rPr>
              <a:t> ATHIS</a:t>
            </a:r>
          </a:p>
          <a:p>
            <a:pPr marL="44958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endParaRPr lang="en-US" sz="1100" kern="1200" dirty="0">
              <a:solidFill>
                <a:schemeClr val="tx1"/>
              </a:solidFill>
              <a:latin typeface="+mn-lt"/>
              <a:ea typeface="+mn-ea"/>
              <a:cs typeface="+mn-cs"/>
              <a:sym typeface="Roboto"/>
            </a:endParaRPr>
          </a:p>
          <a:p>
            <a:pPr marL="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endParaRPr lang="en-US" sz="1100" kern="1200" dirty="0">
              <a:solidFill>
                <a:schemeClr val="tx1"/>
              </a:solidFill>
              <a:latin typeface="+mn-lt"/>
              <a:ea typeface="+mn-ea"/>
              <a:cs typeface="+mn-cs"/>
              <a:sym typeface="Roboto"/>
            </a:endParaRPr>
          </a:p>
          <a:p>
            <a:pPr marL="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endParaRPr lang="en-US" sz="1100" kern="1200" dirty="0">
              <a:solidFill>
                <a:schemeClr val="tx1"/>
              </a:solidFill>
              <a:latin typeface="+mn-lt"/>
              <a:ea typeface="+mn-ea"/>
              <a:cs typeface="+mn-cs"/>
              <a:sym typeface="Roboto"/>
            </a:endParaRPr>
          </a:p>
          <a:p>
            <a:pPr marL="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Roboto"/>
              </a:rPr>
              <a:t> </a:t>
            </a:r>
          </a:p>
          <a:p>
            <a:pPr marL="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endParaRPr lang="en-US" sz="1100" kern="1200" dirty="0">
              <a:solidFill>
                <a:schemeClr val="tx1"/>
              </a:solidFill>
              <a:latin typeface="+mn-lt"/>
              <a:ea typeface="+mn-ea"/>
              <a:cs typeface="+mn-cs"/>
              <a:sym typeface="Roboto"/>
            </a:endParaRPr>
          </a:p>
          <a:p>
            <a:pPr marL="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endParaRPr lang="en-US" sz="1100" kern="1200" dirty="0">
              <a:solidFill>
                <a:schemeClr val="tx1"/>
              </a:solidFill>
              <a:latin typeface="+mn-lt"/>
              <a:ea typeface="+mn-ea"/>
              <a:cs typeface="+mn-cs"/>
              <a:sym typeface="Robo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6"/>
          <p:cNvSpPr/>
          <p:nvPr/>
        </p:nvSpPr>
        <p:spPr>
          <a:xfrm>
            <a:off x="595313" y="485825"/>
            <a:ext cx="10185000" cy="6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Roboto"/>
              <a:buNone/>
            </a:pPr>
            <a:endParaRPr sz="44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56"/>
          <p:cNvSpPr/>
          <p:nvPr/>
        </p:nvSpPr>
        <p:spPr>
          <a:xfrm>
            <a:off x="430013" y="1380066"/>
            <a:ext cx="10515600" cy="5229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49580">
              <a:spcAft>
                <a:spcPts val="600"/>
              </a:spcAft>
            </a:pPr>
            <a:r>
              <a:rPr lang="pt-BR" sz="1800" b="1" dirty="0" err="1">
                <a:solidFill>
                  <a:srgbClr val="00206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GTs</a:t>
            </a:r>
            <a:r>
              <a:rPr lang="pt-BR" sz="1800" b="1" dirty="0">
                <a:solidFill>
                  <a:srgbClr val="00206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: Grupo PET Arq. e Urb. + professores CAU/UFSC</a:t>
            </a:r>
            <a:endParaRPr lang="pt-BR" sz="1800" b="1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>
              <a:spcAft>
                <a:spcPts val="600"/>
              </a:spcAft>
            </a:pPr>
            <a:r>
              <a:rPr lang="pt-BR" sz="18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GT 1</a:t>
            </a:r>
            <a:r>
              <a:rPr lang="pt-BR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pt-BR" sz="1800" u="sng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Conceituando a Residência </a:t>
            </a:r>
            <a:r>
              <a:rPr lang="pt-BR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(uni ou multiprofissional, assessoria / assistência, tempo de formação). Contexto do acesso à  habitação e à  cidade  em Florianópolis e  Santa Catarina. </a:t>
            </a:r>
          </a:p>
          <a:p>
            <a:pPr marL="449580">
              <a:spcAft>
                <a:spcPts val="600"/>
              </a:spcAft>
            </a:pPr>
            <a:r>
              <a:rPr lang="pt-BR" sz="18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GT2</a:t>
            </a:r>
            <a:r>
              <a:rPr lang="pt-BR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pt-BR" sz="1800" u="sng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território de atuação. De onde partimos? </a:t>
            </a:r>
            <a:r>
              <a:rPr lang="pt-BR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Contexto dos projetos e extensão e pesquisa/ação na UFSC relativos ao acesso à habitação e à cidade. Comunidade com que já temos interlocução.</a:t>
            </a:r>
          </a:p>
          <a:p>
            <a:pPr marL="449580">
              <a:spcAft>
                <a:spcPts val="600"/>
              </a:spcAft>
            </a:pPr>
            <a:r>
              <a:rPr lang="pt-BR" sz="18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GT3</a:t>
            </a:r>
            <a:r>
              <a:rPr lang="pt-BR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pt-BR" sz="1800" u="sng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que devemos oferecer como formação?</a:t>
            </a:r>
            <a:r>
              <a:rPr lang="pt-BR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que temos para oferecer como formação? Disciplinas. Ementa das disciplinas (inicial ).</a:t>
            </a:r>
          </a:p>
          <a:p>
            <a:pPr indent="449580">
              <a:spcAft>
                <a:spcPts val="600"/>
              </a:spcAft>
            </a:pPr>
            <a:r>
              <a:rPr lang="pt-BR" sz="18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GT4</a:t>
            </a:r>
            <a:r>
              <a:rPr lang="pt-BR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pt-BR" sz="1800" u="sng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Relação com a graduação </a:t>
            </a:r>
            <a:r>
              <a:rPr lang="pt-BR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Estágios/ Curricularização da Extensão/ Pet/Disciplinas especiais. </a:t>
            </a:r>
            <a:endParaRPr lang="pt-BR" sz="180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spcAft>
                <a:spcPts val="600"/>
              </a:spcAft>
            </a:pPr>
            <a:r>
              <a:rPr lang="pt-BR" sz="18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GT5</a:t>
            </a:r>
            <a:r>
              <a:rPr lang="pt-BR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pt-BR" sz="1800" u="sng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Parcerias exteriores à UFSC </a:t>
            </a:r>
            <a:r>
              <a:rPr lang="pt-BR" sz="18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sociedade organizada; CAU, IAB. Convênios com comunidades e 	municípios, associações de municípios. </a:t>
            </a:r>
            <a:r>
              <a:rPr lang="pt-BR" sz="1800" u="sng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Parcerias na </a:t>
            </a:r>
            <a:r>
              <a:rPr lang="pt-BR" sz="1800" u="sng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UFSC </a:t>
            </a:r>
            <a:r>
              <a:rPr lang="pt-BR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Interdisciplinaridade. Psicologia ? 	Engenharias? Geoprocessamento? Técnicos Sociais?</a:t>
            </a:r>
            <a:endParaRPr lang="pt-BR" sz="180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spcAft>
                <a:spcPts val="600"/>
              </a:spcAft>
            </a:pPr>
            <a:r>
              <a:rPr lang="pt-BR" sz="18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GT6 </a:t>
            </a:r>
            <a:r>
              <a:rPr lang="pt-BR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t-BR" sz="1800" u="sng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Processo de aprovação na UFSC. </a:t>
            </a:r>
            <a:r>
              <a:rPr lang="pt-BR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Gestão de recursos. Bolsas.  Recursos para Logística dos 	Residentes (alimentação e transporte, seguros de vida). Recursos para escritórios técnicos (na 	comunidade  e na escola)</a:t>
            </a:r>
            <a:endParaRPr lang="pt-BR" sz="180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spcAft>
                <a:spcPts val="600"/>
              </a:spcAft>
            </a:pPr>
            <a:r>
              <a:rPr lang="pt-BR" sz="2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pt-BR" sz="18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8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Resolução  do COSUN específica para Residências Acadêmicas profissionais e multiprofissionais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</a:pPr>
            <a:r>
              <a:rPr lang="pt-BR" sz="2000" dirty="0">
                <a:solidFill>
                  <a:srgbClr val="00206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  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endParaRPr lang="pt-BR" sz="2000" dirty="0">
              <a:solidFill>
                <a:srgbClr val="002060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r>
              <a:rPr lang="pt-BR" sz="2000" dirty="0">
                <a:solidFill>
                  <a:srgbClr val="00206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 </a:t>
            </a:r>
            <a:endParaRPr sz="2000" dirty="0">
              <a:solidFill>
                <a:srgbClr val="002060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endParaRPr sz="1600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endParaRPr sz="1600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2E1AF1E-7C2C-E948-85E1-B9F2B196DF15}"/>
              </a:ext>
            </a:extLst>
          </p:cNvPr>
          <p:cNvSpPr txBox="1"/>
          <p:nvPr/>
        </p:nvSpPr>
        <p:spPr>
          <a:xfrm>
            <a:off x="595313" y="583579"/>
            <a:ext cx="9496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580"/>
            <a:r>
              <a:rPr lang="pt-BR" sz="28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Proposta de organização dos GT – Residência ATHIS UFSC</a:t>
            </a:r>
            <a:endParaRPr lang="pt-BR" sz="2800" dirty="0">
              <a:solidFill>
                <a:schemeClr val="accent4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9215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6"/>
          <p:cNvSpPr/>
          <p:nvPr/>
        </p:nvSpPr>
        <p:spPr>
          <a:xfrm>
            <a:off x="595313" y="485825"/>
            <a:ext cx="10185000" cy="700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Roboto"/>
              <a:buNone/>
            </a:pPr>
            <a:r>
              <a:rPr lang="pt-BR" sz="2800" b="1" dirty="0">
                <a:solidFill>
                  <a:schemeClr val="accent4">
                    <a:lumMod val="7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Residência UFSC – Novas alternativas:</a:t>
            </a:r>
            <a:endParaRPr sz="4400" b="0" i="0" u="none" strike="noStrike" cap="none" dirty="0">
              <a:solidFill>
                <a:schemeClr val="accent4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56"/>
          <p:cNvSpPr/>
          <p:nvPr/>
        </p:nvSpPr>
        <p:spPr>
          <a:xfrm>
            <a:off x="466990" y="1185863"/>
            <a:ext cx="11258020" cy="4618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r>
              <a:rPr lang="pt-BR" sz="2000" dirty="0">
                <a:solidFill>
                  <a:srgbClr val="00206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Secretaria da Periferia do Ministério das Cidades:  Programa Periferia Viva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r>
              <a:rPr lang="pt-BR" sz="2000" dirty="0">
                <a:solidFill>
                  <a:srgbClr val="00206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Duas comissões em processo  paralelo e inter-relacionado de trabalho : 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206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 Residência em Assessoria &amp; Assistência Técnica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206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Adesão ao projeto – piloto “Periferia Viva”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endParaRPr lang="pt-BR" sz="2000" dirty="0">
              <a:solidFill>
                <a:srgbClr val="002060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r>
              <a:rPr lang="pt-BR" sz="2000" dirty="0">
                <a:solidFill>
                  <a:srgbClr val="00206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Proposta que o PPC da residência incorpore as áreas de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r>
              <a:rPr lang="pt-BR" sz="2000" dirty="0">
                <a:solidFill>
                  <a:srgbClr val="00206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atuação da</a:t>
            </a:r>
            <a:r>
              <a:rPr lang="pt-BR" sz="2000" b="1" dirty="0">
                <a:solidFill>
                  <a:srgbClr val="00206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 Frei Damião: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r>
              <a:rPr lang="pt-BR" sz="2000" dirty="0">
                <a:solidFill>
                  <a:srgbClr val="00206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Sugestões de eixos temáticos: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206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- Questão fundiária: organização coletiva;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206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- Planejamento urbano: equipamentos e espaços públicos;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206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- Saneamento: reciclagem +  enchentes + sustentabilidade;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206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- Qualificação das moradias: casas sem banheiro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endParaRPr lang="pt-BR" sz="2000" dirty="0">
              <a:solidFill>
                <a:srgbClr val="002060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endParaRPr lang="pt-BR" sz="2000" dirty="0">
              <a:solidFill>
                <a:srgbClr val="002060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r>
              <a:rPr lang="pt-BR" sz="2000" dirty="0">
                <a:solidFill>
                  <a:srgbClr val="00206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Tempo de 12 meses  - defasado de 6 meses para iniciar a Residência em relação ao inicio do  projeto </a:t>
            </a:r>
            <a:endParaRPr sz="2000" dirty="0">
              <a:solidFill>
                <a:srgbClr val="002060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endParaRPr sz="2000" dirty="0">
              <a:solidFill>
                <a:srgbClr val="002060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endParaRPr sz="1600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endParaRPr sz="1600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2CBD784-DF88-7F4C-BC88-3104AD343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0695" y="1776074"/>
            <a:ext cx="3911600" cy="317409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EFB6B09-ABB0-624F-9EA5-416AD7C6FDB5}"/>
              </a:ext>
            </a:extLst>
          </p:cNvPr>
          <p:cNvSpPr txBox="1"/>
          <p:nvPr/>
        </p:nvSpPr>
        <p:spPr>
          <a:xfrm>
            <a:off x="8034727" y="4950164"/>
            <a:ext cx="3368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Comunidade Frei Damião – Uso do solo</a:t>
            </a:r>
          </a:p>
        </p:txBody>
      </p:sp>
    </p:spTree>
    <p:extLst>
      <p:ext uri="{BB962C8B-B14F-4D97-AF65-F5344CB8AC3E}">
        <p14:creationId xmlns:p14="http://schemas.microsoft.com/office/powerpoint/2010/main" val="37958827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6"/>
          <p:cNvSpPr/>
          <p:nvPr/>
        </p:nvSpPr>
        <p:spPr>
          <a:xfrm>
            <a:off x="838200" y="299588"/>
            <a:ext cx="5959642" cy="842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Reflexões </a:t>
            </a:r>
            <a:r>
              <a:rPr lang="pt-BR" sz="2400" b="1" dirty="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( em construção) </a:t>
            </a:r>
            <a:r>
              <a:rPr lang="pt-BR" sz="2800" b="1" dirty="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sobre a ATHIS</a:t>
            </a:r>
            <a:endParaRPr lang="pt-BR" sz="2800" b="1" dirty="0">
              <a:solidFill>
                <a:srgbClr val="BF9000"/>
              </a:solidFill>
            </a:endParaRPr>
          </a:p>
        </p:txBody>
      </p:sp>
      <p:sp>
        <p:nvSpPr>
          <p:cNvPr id="418" name="Google Shape;418;p56"/>
          <p:cNvSpPr/>
          <p:nvPr/>
        </p:nvSpPr>
        <p:spPr>
          <a:xfrm>
            <a:off x="838200" y="1825625"/>
            <a:ext cx="10515600" cy="41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endParaRPr sz="2000" dirty="0">
              <a:solidFill>
                <a:srgbClr val="002060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endParaRPr sz="1600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endParaRPr sz="1600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6785F1A-66D2-4E48-9B95-15593F522960}"/>
              </a:ext>
            </a:extLst>
          </p:cNvPr>
          <p:cNvSpPr txBox="1"/>
          <p:nvPr/>
        </p:nvSpPr>
        <p:spPr>
          <a:xfrm>
            <a:off x="618758" y="1310943"/>
            <a:ext cx="10623884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800"/>
              <a:buFont typeface="Noto Sans Symbols"/>
              <a:buChar char="✔"/>
            </a:pPr>
            <a:r>
              <a:rPr lang="pt-BR" sz="160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AS RESIDÊNCIAS </a:t>
            </a:r>
            <a:r>
              <a:rPr lang="pt-BR" sz="16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SÃO  MAIS FRUTOS DA EXTENSÃO</a:t>
            </a:r>
            <a:r>
              <a:rPr lang="pt-BR" sz="160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DO QUE  DA </a:t>
            </a:r>
            <a:r>
              <a:rPr lang="pt-BR" sz="16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PÓS GRADUAÇÃO – Histórico extensionista das IES</a:t>
            </a:r>
            <a:endParaRPr lang="pt-BR" sz="1600" b="1" dirty="0">
              <a:solidFill>
                <a:schemeClr val="bg2"/>
              </a:solidFill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800"/>
              <a:buFont typeface="Noto Sans Symbols"/>
              <a:buChar char="✔"/>
            </a:pPr>
            <a:r>
              <a:rPr lang="pt-BR" sz="16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A EXTENSÃO </a:t>
            </a:r>
            <a:r>
              <a:rPr lang="pt-BR" sz="160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com trabalhos de assistência e assessoria técnica em </a:t>
            </a:r>
            <a:r>
              <a:rPr lang="pt-BR" sz="16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comunidades da região de atuação </a:t>
            </a:r>
            <a:r>
              <a:rPr lang="pt-BR" sz="160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das universidades </a:t>
            </a:r>
            <a:r>
              <a:rPr lang="pt-BR" sz="16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é o ponto de partida e a possibilidade de continuidade.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800"/>
              <a:buFont typeface="Noto Sans Symbols"/>
              <a:buChar char="✔"/>
            </a:pPr>
            <a:r>
              <a:rPr lang="pt-BR" sz="1600" dirty="0">
                <a:solidFill>
                  <a:schemeClr val="bg2"/>
                </a:solidFill>
                <a:latin typeface="Calibri"/>
                <a:cs typeface="Calibri"/>
                <a:sym typeface="Calibri"/>
              </a:rPr>
              <a:t>Cada Residência tem a proposta que seu contexto lhe permite: </a:t>
            </a:r>
            <a:r>
              <a:rPr lang="pt-BR" sz="1600" b="1" dirty="0">
                <a:solidFill>
                  <a:schemeClr val="bg2"/>
                </a:solidFill>
                <a:latin typeface="Calibri"/>
                <a:cs typeface="Calibri"/>
                <a:sym typeface="Calibri"/>
              </a:rPr>
              <a:t>não há modelo único !!!</a:t>
            </a:r>
            <a:endParaRPr lang="pt-BR" sz="1600" b="1" dirty="0">
              <a:solidFill>
                <a:schemeClr val="bg2"/>
              </a:solidFill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800"/>
              <a:buFont typeface="Noto Sans Symbols"/>
              <a:buChar char="✔"/>
            </a:pPr>
            <a:r>
              <a:rPr lang="pt-BR" sz="160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Os </a:t>
            </a:r>
            <a:r>
              <a:rPr lang="pt-BR" sz="16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tempos</a:t>
            </a:r>
            <a:r>
              <a:rPr lang="pt-BR" sz="160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da comunidade e da universidade </a:t>
            </a:r>
            <a:r>
              <a:rPr lang="pt-BR" sz="16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são outros</a:t>
            </a:r>
            <a:r>
              <a:rPr lang="pt-BR" sz="160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800"/>
              <a:buFont typeface="Noto Sans Symbols"/>
              <a:buChar char="✔"/>
            </a:pPr>
            <a:r>
              <a:rPr lang="pt-BR" sz="1600" b="1" dirty="0">
                <a:solidFill>
                  <a:schemeClr val="bg2"/>
                </a:solidFill>
                <a:latin typeface="Calibri"/>
                <a:cs typeface="Calibri"/>
                <a:sym typeface="Calibri"/>
              </a:rPr>
              <a:t>A Graduação tem que estar inserida na proposta da Residência</a:t>
            </a:r>
            <a:r>
              <a:rPr lang="pt-BR" sz="1600" dirty="0">
                <a:solidFill>
                  <a:schemeClr val="bg2"/>
                </a:solidFill>
                <a:latin typeface="Calibri"/>
                <a:cs typeface="Calibri"/>
                <a:sym typeface="Calibri"/>
              </a:rPr>
              <a:t>, multiplicando as oportunidades de prática e reflexão  dos discentes. Disciplina de  atelier de ATHIS, Extensão, Estágio junto a residentes, Escritórios Modelos , projetos de Extensão e Pesquisa. </a:t>
            </a:r>
            <a:endParaRPr lang="pt-BR" sz="1600" dirty="0">
              <a:solidFill>
                <a:schemeClr val="bg2"/>
              </a:solidFill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800"/>
              <a:buFont typeface="Noto Sans Symbols"/>
              <a:buChar char="✔"/>
            </a:pPr>
            <a:r>
              <a:rPr lang="pt-BR" sz="160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Um grupo com vontade politica abraça a causa da Residência – A paixão de quem faz !!! </a:t>
            </a:r>
            <a:r>
              <a:rPr lang="pt-BR" sz="16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O projeto como esperança de um novo futuro! </a:t>
            </a:r>
            <a:r>
              <a:rPr lang="pt-BR" sz="160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Mas tem que “entrar” na proposta institucional  da unidade..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800"/>
              <a:buFont typeface="Noto Sans Symbols"/>
              <a:buChar char="✔"/>
            </a:pPr>
            <a:r>
              <a:rPr lang="pt-BR" sz="160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Necessário superar a “barreira” da burocracia da Universidade! Cadastro  de projetos de Pesquisa e </a:t>
            </a:r>
            <a:r>
              <a:rPr lang="pt-BR" sz="1600" dirty="0" err="1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Extensãp</a:t>
            </a:r>
            <a:r>
              <a:rPr lang="pt-BR" sz="160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800"/>
              <a:buFont typeface="Noto Sans Symbols"/>
              <a:buChar char="✔"/>
            </a:pPr>
            <a:r>
              <a:rPr lang="pt-BR" sz="160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Perspectiva de </a:t>
            </a:r>
            <a:r>
              <a:rPr lang="pt-BR" sz="1600" b="1" dirty="0" err="1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empoderamento</a:t>
            </a:r>
            <a:r>
              <a:rPr lang="pt-BR" sz="16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60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dos alunos de AU para ações extensionistas. Direito à alimentação, posto avançado  na comunidade, seguro, transporte para atuação na periferia. (...os alunos da </a:t>
            </a:r>
            <a:r>
              <a:rPr lang="pt-BR" sz="1600" dirty="0" err="1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Odonto</a:t>
            </a:r>
            <a:r>
              <a:rPr lang="pt-BR" sz="160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tem orçamento próprio para o material protético no orçamento da universidade. Quando não tem, eles fazem greve!!). </a:t>
            </a:r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BF9000"/>
              </a:buClr>
              <a:buSzPts val="1800"/>
              <a:buFont typeface="Noto Sans Symbols"/>
              <a:buChar char="✔"/>
            </a:pPr>
            <a:r>
              <a:rPr lang="pt-BR" sz="160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Importância de fazer a proposta da </a:t>
            </a:r>
            <a:r>
              <a:rPr lang="pt-BR" sz="16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RESIDÊNCIA  e NÃO da ESPECIALIZAÇÃO</a:t>
            </a:r>
            <a:r>
              <a:rPr lang="pt-BR" sz="160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! Vínculo com uma política pública de ATHIS!</a:t>
            </a:r>
          </a:p>
          <a:p>
            <a:pPr marL="342900" indent="-342900">
              <a:spcBef>
                <a:spcPts val="600"/>
              </a:spcBef>
              <a:buClr>
                <a:srgbClr val="BF9000"/>
              </a:buClr>
              <a:buSzPts val="1800"/>
              <a:buFont typeface="Noto Sans Symbols"/>
              <a:buChar char="✔"/>
            </a:pPr>
            <a:r>
              <a:rPr lang="pt-BR" sz="24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Temos </a:t>
            </a:r>
            <a:r>
              <a:rPr lang="pt-BR" sz="2400" b="1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que escalar, </a:t>
            </a:r>
            <a:r>
              <a:rPr lang="pt-BR" sz="24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“espraiar” essas experiências!!!</a:t>
            </a:r>
            <a:endParaRPr lang="pt-BR" sz="2400" b="1" dirty="0">
              <a:solidFill>
                <a:srgbClr val="BF9000"/>
              </a:solidFill>
            </a:endParaRPr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BF9000"/>
              </a:buClr>
              <a:buSzPts val="1800"/>
              <a:buFont typeface="Noto Sans Symbols"/>
              <a:buChar char="✔"/>
            </a:pPr>
            <a:endParaRPr lang="pt-BR" sz="1600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90465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57"/>
          <p:cNvSpPr/>
          <p:nvPr/>
        </p:nvSpPr>
        <p:spPr>
          <a:xfrm>
            <a:off x="1242200" y="2049425"/>
            <a:ext cx="4611900" cy="7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r>
              <a:rPr lang="pt-BR" sz="300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Nirce Saffer Medvedovski </a:t>
            </a:r>
            <a:endParaRPr sz="300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r>
              <a:rPr lang="pt-BR" sz="150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Email:</a:t>
            </a:r>
            <a:r>
              <a:rPr lang="pt-BR" sz="250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BR" sz="150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Nirce.sul@gmail.com</a:t>
            </a:r>
            <a:endParaRPr sz="150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endParaRPr sz="160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endParaRPr sz="160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24" name="Google Shape;424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6700" y="5208626"/>
            <a:ext cx="2052074" cy="85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4975" y="4566125"/>
            <a:ext cx="1918225" cy="191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83750" y="4932598"/>
            <a:ext cx="932294" cy="118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38850" y="5015911"/>
            <a:ext cx="743249" cy="1018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00925" y="4958475"/>
            <a:ext cx="1351925" cy="1351925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57"/>
          <p:cNvSpPr/>
          <p:nvPr/>
        </p:nvSpPr>
        <p:spPr>
          <a:xfrm>
            <a:off x="1242200" y="3192900"/>
            <a:ext cx="5751000" cy="7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r>
              <a:rPr lang="pt-BR" sz="15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Home Page </a:t>
            </a:r>
            <a:r>
              <a:rPr lang="pt-BR" sz="1500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NAUrb</a:t>
            </a:r>
            <a:r>
              <a:rPr lang="pt-BR" sz="15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pt-BR" sz="1500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https</a:t>
            </a:r>
            <a:r>
              <a:rPr lang="pt-BR" sz="15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://</a:t>
            </a:r>
            <a:r>
              <a:rPr lang="pt-BR" sz="1500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wp.ufpel.edu.br</a:t>
            </a:r>
            <a:r>
              <a:rPr lang="pt-BR" sz="15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/</a:t>
            </a:r>
            <a:r>
              <a:rPr lang="pt-BR" sz="1500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naurb</a:t>
            </a:r>
            <a:r>
              <a:rPr lang="pt-BR" sz="15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/</a:t>
            </a:r>
            <a:endParaRPr sz="1500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r>
              <a:rPr lang="pt-BR" sz="15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Home Page PROGRAU UFPel: </a:t>
            </a:r>
            <a:r>
              <a:rPr lang="pt-BR" sz="1500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https</a:t>
            </a:r>
            <a:r>
              <a:rPr lang="pt-BR" sz="15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://</a:t>
            </a:r>
            <a:r>
              <a:rPr lang="pt-BR" sz="1500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wp.ufpel.edu.br</a:t>
            </a:r>
            <a:r>
              <a:rPr lang="pt-BR" sz="15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/</a:t>
            </a:r>
            <a:r>
              <a:rPr lang="pt-BR" sz="1500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prograu</a:t>
            </a:r>
            <a:r>
              <a:rPr lang="pt-BR" sz="15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/</a:t>
            </a:r>
            <a:endParaRPr sz="1500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r>
              <a:rPr lang="pt-BR" sz="15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Home Page </a:t>
            </a:r>
            <a:r>
              <a:rPr lang="pt-BR" sz="1500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PósARQ</a:t>
            </a:r>
            <a:r>
              <a:rPr lang="pt-BR" sz="15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UFSC: </a:t>
            </a:r>
            <a:r>
              <a:rPr lang="pt-BR" sz="1500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https</a:t>
            </a:r>
            <a:r>
              <a:rPr lang="pt-BR" sz="15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://</a:t>
            </a:r>
            <a:r>
              <a:rPr lang="pt-BR" sz="1500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posarq.ufsc.br</a:t>
            </a:r>
            <a:r>
              <a:rPr lang="pt-BR" sz="15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/</a:t>
            </a:r>
            <a:endParaRPr sz="1500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endParaRPr sz="1500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9114318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0"/>
          <p:cNvSpPr txBox="1"/>
          <p:nvPr/>
        </p:nvSpPr>
        <p:spPr>
          <a:xfrm>
            <a:off x="881062" y="1653037"/>
            <a:ext cx="10429800" cy="40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BF9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APLICABILIDADE DA LEI DE ASSISTÊNCIA TÉCNICA PÚBLICA E GRATUITA NAS ÁREAS DE ENGENHARIA, ARQUITETURA E URBANISMO PARA HABITAÇÃO DE INTERESSE SOCIAL E A PARTICIPAÇÃO DAS UNIVERSIDADES NESSE PROCESSO.</a:t>
            </a:r>
            <a:endParaRPr dirty="0">
              <a:solidFill>
                <a:srgbClr val="BF9000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Autor : </a:t>
            </a:r>
            <a:r>
              <a:rPr lang="pt-BR" sz="1800" dirty="0" err="1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Greici</a:t>
            </a:r>
            <a:r>
              <a:rPr lang="pt-BR" sz="1800" dirty="0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800" dirty="0" err="1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Linassi</a:t>
            </a:r>
            <a:r>
              <a:rPr lang="pt-BR" sz="1800" dirty="0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. Ano: 2014/ Especialização em Gestão Publica/ UFPEL</a:t>
            </a:r>
            <a:endParaRPr dirty="0">
              <a:solidFill>
                <a:srgbClr val="1B3558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APLICABILIDADES DA ASSISTÊNCIA TÉCNICA: um estudo das diferentes modalidades de aplicação da Lei nº 11.888/2008 no contexto atual (2017-2018)Assistência Técnica</a:t>
            </a:r>
            <a:endParaRPr dirty="0">
              <a:solidFill>
                <a:srgbClr val="BF9000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Autor: </a:t>
            </a:r>
            <a:r>
              <a:rPr lang="pt-BR" sz="1800" dirty="0" err="1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Luisa</a:t>
            </a:r>
            <a:r>
              <a:rPr lang="pt-BR" sz="1800" dirty="0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 de Azevedo dos Santos. Ano: 2019/ PROGRAU/UFPEL</a:t>
            </a:r>
            <a:endParaRPr dirty="0">
              <a:solidFill>
                <a:srgbClr val="1B3558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PERSPECTIVAS E CONTRADIÇÕES DO CAMPO DA ASSESSORIA E ASSISTÊNCIA TÉCNICA EM ARQUITETURA E URBANISMO: UM OLHAR A PARTIR DE PELOTAS-RS</a:t>
            </a:r>
            <a:endParaRPr dirty="0">
              <a:solidFill>
                <a:srgbClr val="BF9000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Autor: Flávia </a:t>
            </a:r>
            <a:r>
              <a:rPr lang="pt-BR" sz="1800" dirty="0" err="1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Pagnoncelli</a:t>
            </a:r>
            <a:r>
              <a:rPr lang="pt-BR" sz="1800" dirty="0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800" dirty="0" err="1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GalbiattiAno</a:t>
            </a:r>
            <a:r>
              <a:rPr lang="pt-BR" sz="1800" dirty="0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 2022/ PROGRAU/UFPEL</a:t>
            </a:r>
            <a:endParaRPr dirty="0">
              <a:solidFill>
                <a:srgbClr val="1B3558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50"/>
          <p:cNvSpPr txBox="1"/>
          <p:nvPr/>
        </p:nvSpPr>
        <p:spPr>
          <a:xfrm>
            <a:off x="881062" y="822037"/>
            <a:ext cx="104298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dirty="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Produções  da </a:t>
            </a:r>
            <a:r>
              <a:rPr lang="pt-BR" sz="3600" b="1" dirty="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FAURB</a:t>
            </a:r>
            <a:r>
              <a:rPr lang="pt-BR" sz="3600" dirty="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 sobre a </a:t>
            </a:r>
            <a:r>
              <a:rPr lang="pt-BR" sz="3600" b="1" dirty="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ATHIS</a:t>
            </a:r>
            <a:endParaRPr sz="1050" dirty="0">
              <a:solidFill>
                <a:srgbClr val="BF9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1"/>
          <p:cNvSpPr txBox="1"/>
          <p:nvPr/>
        </p:nvSpPr>
        <p:spPr>
          <a:xfrm>
            <a:off x="872212" y="865442"/>
            <a:ext cx="10959600" cy="48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MEDVEDOVSKI, N. S.; CARRASCO, A. O. T. ; LIMA-SILVA, F. ; GALBIATTI, F. P. ; DUTRA, J. J. C. ; RIBEIRO, R. B.</a:t>
            </a:r>
            <a:endParaRPr>
              <a:solidFill>
                <a:srgbClr val="1B3558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; THOFEHRN, F. A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. </a:t>
            </a:r>
            <a:r>
              <a:rPr lang="pt-BR" sz="1800" b="1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URBANIZAÇÃO DE ASSENTAMENTOS PRECÁRIOS NA CIDADE DE PELOTAS: entre a</a:t>
            </a:r>
            <a:endParaRPr>
              <a:solidFill>
                <a:srgbClr val="BF9000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insuficiência da ação local e a pouca aderência aos incentivos federais</a:t>
            </a:r>
            <a:r>
              <a:rPr lang="pt-BR" sz="18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800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In: NUNES DA SILVA, Madianita;</a:t>
            </a:r>
            <a:endParaRPr>
              <a:solidFill>
                <a:srgbClr val="1B3558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CARDOSO, Adauto; DENALDI, Rosana. (Org.)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pt-BR" sz="1800" b="1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Urbanização de favelas no Brasil: trajetórias de políticas municipais</a:t>
            </a:r>
            <a:r>
              <a:rPr lang="pt-BR" sz="18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..</a:t>
            </a:r>
            <a:endParaRPr>
              <a:solidFill>
                <a:srgbClr val="BF9000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1ed.Rio de Janeiro: Letra Capital, 2022, v. 1, p. 339-370.</a:t>
            </a:r>
            <a:endParaRPr>
              <a:solidFill>
                <a:srgbClr val="1B3558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800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JORGE, L. O. ; MEDVEDOVSKI, N. S. ; PARLATO, S.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pt-BR" sz="1800" b="1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Construindo bases para a Assessoria Técnica. Extensão</a:t>
            </a:r>
            <a:endParaRPr>
              <a:solidFill>
                <a:srgbClr val="BF9000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atrelada à pesquisa: premissas para uma relação dialogal entre comunidade e academia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pt-BR" sz="1800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In: Campos, Martha</a:t>
            </a:r>
            <a:endParaRPr>
              <a:solidFill>
                <a:srgbClr val="1B3558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Machado;Miranda,Clara Luiza; Jorge, Liziane de Oliveira; Aleida, Lutero Proscholdt. (Org</a:t>
            </a:r>
            <a:r>
              <a:rPr lang="pt-BR" sz="1800" b="1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pt-BR" sz="1800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pt-BR" sz="1800" b="1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. Outra arquitetura</a:t>
            </a:r>
            <a:endParaRPr>
              <a:solidFill>
                <a:srgbClr val="BF9000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social: assessoria e assistência técnica em arquitetura e urbanismo</a:t>
            </a:r>
            <a:r>
              <a:rPr lang="pt-BR" sz="1800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. 1ed.Vitoria: EDUFES e AsM Editora, 2022, v. 1</a:t>
            </a:r>
            <a:endParaRPr>
              <a:solidFill>
                <a:srgbClr val="1B3558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BARBOSA, M. G. ; MEDVEDOVSKI, N. S. 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pt-BR" sz="1800" b="1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O PROCESSO PARTICIPATIVO PARA REQUALIFICAÇÕES URBANAS NA</a:t>
            </a:r>
            <a:endParaRPr>
              <a:solidFill>
                <a:srgbClr val="BF9000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COHAB LINDÓIA: A RETROALIMENTAÇÃO PROJETUAL E URBANA SOB A ÓTICA DO USUÁRIO, VISANDO O</a:t>
            </a:r>
            <a:endParaRPr>
              <a:solidFill>
                <a:srgbClr val="BF9000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DIREITO À CIDADE</a:t>
            </a:r>
            <a:r>
              <a:rPr lang="pt-BR" sz="18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pt-BR" sz="18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800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In: Antônio Rafael M. Ferreira; Naiara Sandi de Almeida Alcantara; Gabriela Catarina. (Org.).</a:t>
            </a:r>
            <a:endParaRPr>
              <a:solidFill>
                <a:srgbClr val="1B3558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Direito à cidade, cidadania, governança urbana e bem-estar urbano: movimentos de insurgência e resistência.</a:t>
            </a:r>
            <a:endParaRPr>
              <a:solidFill>
                <a:srgbClr val="BF9000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1ed.Maringá: UEM-Observatório das Metrópoles, 2021, v. 1, p. 236-254.</a:t>
            </a:r>
            <a:endParaRPr>
              <a:solidFill>
                <a:srgbClr val="1B3558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8"/>
          <p:cNvSpPr txBox="1"/>
          <p:nvPr/>
        </p:nvSpPr>
        <p:spPr>
          <a:xfrm>
            <a:off x="2650330" y="1870300"/>
            <a:ext cx="6575400" cy="3862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500" dirty="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ATHIS</a:t>
            </a:r>
            <a:endParaRPr sz="1200" dirty="0">
              <a:solidFill>
                <a:srgbClr val="BF9000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rgbClr val="BF9000"/>
              </a:solidFill>
              <a:highlight>
                <a:schemeClr val="accent4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rgbClr val="BF9000"/>
              </a:solidFill>
              <a:highlight>
                <a:schemeClr val="accent4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rgbClr val="BF9000"/>
              </a:solidFill>
              <a:highlight>
                <a:schemeClr val="accent4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8"/>
          <p:cNvSpPr txBox="1"/>
          <p:nvPr/>
        </p:nvSpPr>
        <p:spPr>
          <a:xfrm>
            <a:off x="1017586" y="3993582"/>
            <a:ext cx="10869613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dirty="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Assessoria/Assistência Técnica em Habitação de Interesse Social</a:t>
            </a:r>
            <a:endParaRPr dirty="0">
              <a:solidFill>
                <a:srgbClr val="BF9000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rgbClr val="BF9000"/>
              </a:solidFill>
              <a:highlight>
                <a:schemeClr val="accent4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9"/>
          <p:cNvSpPr txBox="1">
            <a:spLocks noGrp="1"/>
          </p:cNvSpPr>
          <p:nvPr>
            <p:ph type="body" idx="1"/>
          </p:nvPr>
        </p:nvSpPr>
        <p:spPr>
          <a:xfrm>
            <a:off x="838200" y="573088"/>
            <a:ext cx="10515600" cy="4616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pt-BR" b="1" dirty="0">
                <a:solidFill>
                  <a:schemeClr val="accent4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Constituição Federal </a:t>
            </a:r>
            <a:endParaRPr b="1" dirty="0">
              <a:solidFill>
                <a:schemeClr val="accent4">
                  <a:lumMod val="75000"/>
                </a:schemeClr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lang="pt-BR" sz="2400" dirty="0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Art. 182 e a Art. 183   </a:t>
            </a:r>
            <a:endParaRPr lang="pt-BR" sz="3600" dirty="0">
              <a:solidFill>
                <a:srgbClr val="BF9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endParaRPr lang="pt-BR" b="1" dirty="0">
              <a:solidFill>
                <a:srgbClr val="BF9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pt-BR" b="1" dirty="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Estatuto da Cidade </a:t>
            </a:r>
            <a:endParaRPr lang="pt-BR" b="1" dirty="0">
              <a:solidFill>
                <a:srgbClr val="BF9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lang="pt-BR" sz="240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Lei </a:t>
            </a:r>
            <a:r>
              <a:rPr lang="pt-BR" sz="2400" dirty="0">
                <a:solidFill>
                  <a:schemeClr val="bg2"/>
                </a:solidFill>
              </a:rPr>
              <a:t>N</a:t>
            </a:r>
            <a:r>
              <a:rPr lang="pt-BR" sz="2400" dirty="0" err="1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°</a:t>
            </a:r>
            <a:r>
              <a:rPr lang="pt-BR" sz="240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10.257 de 2001</a:t>
            </a:r>
            <a:endParaRPr sz="2000"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3558"/>
              </a:buClr>
              <a:buSzPts val="2400"/>
              <a:buNone/>
            </a:pPr>
            <a:r>
              <a:rPr lang="pt-BR" sz="2000" dirty="0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Capítulo II - DOS INSTRUMENTOS DA </a:t>
            </a:r>
            <a:r>
              <a:rPr lang="pt-BR" sz="2000" b="1" dirty="0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POLÍTICA URBANA</a:t>
            </a:r>
            <a:endParaRPr sz="2400" b="1" dirty="0">
              <a:solidFill>
                <a:srgbClr val="1B3558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3558"/>
              </a:buClr>
              <a:buSzPts val="2400"/>
              <a:buNone/>
            </a:pPr>
            <a:r>
              <a:rPr lang="pt-BR" sz="2000" dirty="0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Seção </a:t>
            </a:r>
            <a:r>
              <a:rPr lang="pt-BR" sz="2000" dirty="0" err="1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pt-BR" sz="2000" dirty="0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 - Dos instrumentos em geral</a:t>
            </a:r>
            <a:endParaRPr sz="2400" dirty="0">
              <a:solidFill>
                <a:srgbClr val="1B3558"/>
              </a:solidFill>
            </a:endParaRPr>
          </a:p>
          <a:p>
            <a:pPr marL="227012" lvl="0" indent="-2270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2400"/>
              <a:buChar char="•"/>
            </a:pPr>
            <a:r>
              <a:rPr lang="pt-BR" sz="2000" dirty="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Art. 4° Para os fins desta Lei, serão utilizados, entre outros instrumentos:</a:t>
            </a:r>
            <a:endParaRPr sz="2400" dirty="0">
              <a:solidFill>
                <a:srgbClr val="BF9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2400"/>
              <a:buNone/>
            </a:pPr>
            <a:r>
              <a:rPr lang="pt-BR" sz="2000" dirty="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V – Institutos jurídicos e políticos:</a:t>
            </a:r>
            <a:endParaRPr sz="2400" dirty="0">
              <a:solidFill>
                <a:srgbClr val="BF9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2400"/>
              <a:buNone/>
            </a:pPr>
            <a:r>
              <a:rPr lang="pt-BR" sz="2000" dirty="0" err="1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pt-BR" sz="2000" dirty="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pt-BR" sz="2000" b="1" dirty="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assistência técnica e jurídica gratuita para as comunidades e grupos sociais menos favorecidos</a:t>
            </a:r>
            <a:endParaRPr sz="4000" dirty="0">
              <a:solidFill>
                <a:srgbClr val="BF9000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4400"/>
              <a:buNone/>
            </a:pPr>
            <a:endParaRPr lang="pt-BR" b="1" i="0" u="none" strike="noStrike" dirty="0">
              <a:solidFill>
                <a:schemeClr val="accent4">
                  <a:lumMod val="7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4400"/>
              <a:buNone/>
            </a:pPr>
            <a:r>
              <a:rPr lang="pt-BR" b="1" i="0" u="none" strike="noStrike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Lei Federal No 11.888/2008</a:t>
            </a:r>
          </a:p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4400"/>
              <a:buNone/>
            </a:pPr>
            <a:r>
              <a:rPr lang="pt-BR" sz="2400" b="0" i="0" u="none" strike="noStrike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Assistência Técnica Pública e Gratuita para Habitação de Interesse Social.</a:t>
            </a:r>
            <a:endParaRPr sz="2000" dirty="0">
              <a:solidFill>
                <a:srgbClr val="BF9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2" descr="Interface gráfica do usuário, Aplicativo, Site, Teams&#10;&#10;Descrição gerada automaticament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87091" y="89582"/>
            <a:ext cx="10616400" cy="54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02D18BB-830F-3241-8547-BEDC050E1A52}"/>
              </a:ext>
            </a:extLst>
          </p:cNvPr>
          <p:cNvSpPr txBox="1"/>
          <p:nvPr/>
        </p:nvSpPr>
        <p:spPr>
          <a:xfrm>
            <a:off x="1387179" y="5550589"/>
            <a:ext cx="2607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Aprovada na UFBA em 2011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3"/>
          <p:cNvSpPr txBox="1"/>
          <p:nvPr/>
        </p:nvSpPr>
        <p:spPr>
          <a:xfrm>
            <a:off x="1640550" y="208850"/>
            <a:ext cx="89109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 dirty="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Ensino | Pesquisa | Extensão  </a:t>
            </a:r>
            <a:endParaRPr sz="3000" b="1" dirty="0">
              <a:solidFill>
                <a:srgbClr val="BF9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33"/>
          <p:cNvSpPr/>
          <p:nvPr/>
        </p:nvSpPr>
        <p:spPr>
          <a:xfrm>
            <a:off x="0" y="863650"/>
            <a:ext cx="12192000" cy="123900"/>
          </a:xfrm>
          <a:prstGeom prst="rect">
            <a:avLst/>
          </a:prstGeom>
          <a:solidFill>
            <a:srgbClr val="BF9000"/>
          </a:solidFill>
          <a:ln w="952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BF9000"/>
              </a:solidFill>
            </a:endParaRPr>
          </a:p>
        </p:txBody>
      </p:sp>
      <p:pic>
        <p:nvPicPr>
          <p:cNvPr id="217" name="Google Shape;21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635275"/>
            <a:ext cx="6477000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3"/>
          <p:cNvPicPr preferRelativeResize="0"/>
          <p:nvPr/>
        </p:nvPicPr>
        <p:blipFill rotWithShape="1">
          <a:blip r:embed="rId5">
            <a:alphaModFix/>
          </a:blip>
          <a:srcRect r="25239"/>
          <a:stretch/>
        </p:blipFill>
        <p:spPr>
          <a:xfrm>
            <a:off x="152400" y="3724625"/>
            <a:ext cx="8226699" cy="247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3"/>
          <p:cNvPicPr preferRelativeResize="0"/>
          <p:nvPr/>
        </p:nvPicPr>
        <p:blipFill rotWithShape="1">
          <a:blip r:embed="rId5">
            <a:alphaModFix/>
          </a:blip>
          <a:srcRect l="75348" t="8509" b="7066"/>
          <a:stretch/>
        </p:blipFill>
        <p:spPr>
          <a:xfrm>
            <a:off x="8538425" y="3724637"/>
            <a:ext cx="2474100" cy="190255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3"/>
          <p:cNvSpPr txBox="1"/>
          <p:nvPr/>
        </p:nvSpPr>
        <p:spPr>
          <a:xfrm>
            <a:off x="6725963" y="1731940"/>
            <a:ext cx="5377200" cy="17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Curso de Pós-graduação latu sensu em Assistência Técnica, Habitação  e Direito à Cidade</a:t>
            </a:r>
            <a:endParaRPr sz="1500" b="1">
              <a:solidFill>
                <a:srgbClr val="BF9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23850" algn="l" rtl="0">
              <a:spcBef>
                <a:spcPts val="0"/>
              </a:spcBef>
              <a:spcAft>
                <a:spcPts val="0"/>
              </a:spcAft>
              <a:buClr>
                <a:srgbClr val="1B3558"/>
              </a:buClr>
              <a:buSzPts val="1500"/>
              <a:buFont typeface="Calibri"/>
              <a:buChar char="●"/>
            </a:pPr>
            <a:r>
              <a:rPr lang="pt-BR" sz="1500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Aulas teóricas na sede (Salvador - BA)</a:t>
            </a:r>
            <a:endParaRPr sz="1500">
              <a:solidFill>
                <a:srgbClr val="1B355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23850" algn="l" rtl="0">
              <a:spcBef>
                <a:spcPts val="0"/>
              </a:spcBef>
              <a:spcAft>
                <a:spcPts val="0"/>
              </a:spcAft>
              <a:buClr>
                <a:srgbClr val="1B3558"/>
              </a:buClr>
              <a:buSzPts val="1500"/>
              <a:buFont typeface="Calibri"/>
              <a:buChar char="●"/>
            </a:pPr>
            <a:r>
              <a:rPr lang="pt-BR" sz="1500" b="1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500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Trabalhos práticos em Pelotas - RS</a:t>
            </a:r>
            <a:endParaRPr sz="1500">
              <a:solidFill>
                <a:srgbClr val="1B355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23850" algn="l" rtl="0">
              <a:spcBef>
                <a:spcPts val="0"/>
              </a:spcBef>
              <a:spcAft>
                <a:spcPts val="0"/>
              </a:spcAft>
              <a:buClr>
                <a:srgbClr val="1B3558"/>
              </a:buClr>
              <a:buSzPts val="1500"/>
              <a:buFont typeface="Calibri"/>
              <a:buChar char="●"/>
            </a:pPr>
            <a:r>
              <a:rPr lang="pt-BR" sz="1500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Co-orientação Pelotas ←→ Salvador </a:t>
            </a:r>
            <a:endParaRPr sz="1500">
              <a:solidFill>
                <a:srgbClr val="1B355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23850" algn="l" rtl="0">
              <a:spcBef>
                <a:spcPts val="0"/>
              </a:spcBef>
              <a:spcAft>
                <a:spcPts val="0"/>
              </a:spcAft>
              <a:buClr>
                <a:srgbClr val="1B3558"/>
              </a:buClr>
              <a:buSzPts val="1500"/>
              <a:buFont typeface="Calibri"/>
              <a:buChar char="●"/>
            </a:pPr>
            <a:r>
              <a:rPr lang="pt-BR" sz="1500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Tutores locais: André Carrasco, Eduardo Rocha e Nirce Medvedovski </a:t>
            </a:r>
            <a:endParaRPr sz="1500">
              <a:solidFill>
                <a:srgbClr val="1B355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33"/>
          <p:cNvSpPr txBox="1"/>
          <p:nvPr/>
        </p:nvSpPr>
        <p:spPr>
          <a:xfrm>
            <a:off x="1359350" y="922050"/>
            <a:ext cx="89109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Residência Associada em Arquitetura, Urbanismo e Engenharia </a:t>
            </a:r>
            <a:endParaRPr sz="2000" b="1">
              <a:solidFill>
                <a:srgbClr val="1B355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UFBA - UFPEL | 2017-2022 </a:t>
            </a:r>
            <a:endParaRPr sz="2000" b="1">
              <a:solidFill>
                <a:srgbClr val="1B355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4"/>
          <p:cNvSpPr txBox="1"/>
          <p:nvPr/>
        </p:nvSpPr>
        <p:spPr>
          <a:xfrm>
            <a:off x="1640550" y="208850"/>
            <a:ext cx="89109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 dirty="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Ensino | Pesquisa | Extensão  </a:t>
            </a:r>
            <a:endParaRPr sz="3000" b="1" dirty="0">
              <a:solidFill>
                <a:srgbClr val="BF9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34"/>
          <p:cNvPicPr preferRelativeResize="0"/>
          <p:nvPr/>
        </p:nvPicPr>
        <p:blipFill rotWithShape="1">
          <a:blip r:embed="rId4">
            <a:alphaModFix/>
          </a:blip>
          <a:srcRect r="59599"/>
          <a:stretch/>
        </p:blipFill>
        <p:spPr>
          <a:xfrm>
            <a:off x="152400" y="1605450"/>
            <a:ext cx="4775601" cy="45339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4"/>
          <p:cNvSpPr/>
          <p:nvPr/>
        </p:nvSpPr>
        <p:spPr>
          <a:xfrm>
            <a:off x="0" y="863650"/>
            <a:ext cx="12192000" cy="123900"/>
          </a:xfrm>
          <a:prstGeom prst="rect">
            <a:avLst/>
          </a:prstGeom>
          <a:solidFill>
            <a:srgbClr val="BF9000"/>
          </a:solidFill>
          <a:ln w="952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4"/>
          <p:cNvSpPr txBox="1"/>
          <p:nvPr/>
        </p:nvSpPr>
        <p:spPr>
          <a:xfrm>
            <a:off x="1359350" y="922050"/>
            <a:ext cx="89109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Residência Associada em Arquitetura, Urbanismo e Engenharia </a:t>
            </a:r>
            <a:endParaRPr sz="2000" b="1">
              <a:solidFill>
                <a:srgbClr val="1B355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UFBA - UFPEL | 2017-2022 </a:t>
            </a:r>
            <a:endParaRPr sz="2000" b="1">
              <a:solidFill>
                <a:srgbClr val="1B355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0" name="Google Shape;230;p34"/>
          <p:cNvPicPr preferRelativeResize="0"/>
          <p:nvPr/>
        </p:nvPicPr>
        <p:blipFill rotWithShape="1">
          <a:blip r:embed="rId4">
            <a:alphaModFix/>
          </a:blip>
          <a:srcRect l="40401" b="2133"/>
          <a:stretch/>
        </p:blipFill>
        <p:spPr>
          <a:xfrm>
            <a:off x="4928000" y="1635250"/>
            <a:ext cx="6371300" cy="40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4"/>
          <p:cNvSpPr txBox="1"/>
          <p:nvPr/>
        </p:nvSpPr>
        <p:spPr>
          <a:xfrm>
            <a:off x="368250" y="1605450"/>
            <a:ext cx="15687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>
                <a:solidFill>
                  <a:srgbClr val="BF900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1º Turma</a:t>
            </a:r>
            <a:endParaRPr sz="1700" b="1">
              <a:solidFill>
                <a:srgbClr val="BF9000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34"/>
          <p:cNvSpPr txBox="1"/>
          <p:nvPr/>
        </p:nvSpPr>
        <p:spPr>
          <a:xfrm>
            <a:off x="2290450" y="1872875"/>
            <a:ext cx="36816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>
                <a:solidFill>
                  <a:srgbClr val="BF900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“Saneamento aplicado à </a:t>
            </a:r>
            <a:endParaRPr sz="1700" b="1">
              <a:solidFill>
                <a:srgbClr val="BF9000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34"/>
          <p:cNvSpPr txBox="1"/>
          <p:nvPr/>
        </p:nvSpPr>
        <p:spPr>
          <a:xfrm>
            <a:off x="664000" y="2136450"/>
            <a:ext cx="36816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>
                <a:solidFill>
                  <a:srgbClr val="BF900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Comunidade Kayngang - Aldeia Gyró”</a:t>
            </a:r>
            <a:endParaRPr sz="1700" b="1">
              <a:solidFill>
                <a:srgbClr val="BF9000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34"/>
          <p:cNvSpPr txBox="1"/>
          <p:nvPr/>
        </p:nvSpPr>
        <p:spPr>
          <a:xfrm>
            <a:off x="2603900" y="2439275"/>
            <a:ext cx="22266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>
                <a:solidFill>
                  <a:srgbClr val="BF900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“Ecoponto Pestano e </a:t>
            </a:r>
            <a:endParaRPr sz="1700" b="1">
              <a:solidFill>
                <a:srgbClr val="BF9000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34"/>
          <p:cNvSpPr txBox="1"/>
          <p:nvPr/>
        </p:nvSpPr>
        <p:spPr>
          <a:xfrm>
            <a:off x="664000" y="2754350"/>
            <a:ext cx="30744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BF900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Cartilhas Educativas Pestano” </a:t>
            </a:r>
            <a:endParaRPr sz="1800" b="1">
              <a:solidFill>
                <a:srgbClr val="BF9000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34"/>
          <p:cNvSpPr txBox="1"/>
          <p:nvPr/>
        </p:nvSpPr>
        <p:spPr>
          <a:xfrm>
            <a:off x="2340200" y="3005675"/>
            <a:ext cx="25347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>
                <a:solidFill>
                  <a:srgbClr val="BF900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“Requalificação  urbana  </a:t>
            </a:r>
            <a:endParaRPr sz="1700" b="1">
              <a:solidFill>
                <a:srgbClr val="BF9000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34"/>
          <p:cNvSpPr txBox="1"/>
          <p:nvPr/>
        </p:nvSpPr>
        <p:spPr>
          <a:xfrm>
            <a:off x="664000" y="3289200"/>
            <a:ext cx="39219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>
                <a:solidFill>
                  <a:srgbClr val="BF900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das vias de acesso do bairro Pestano”  </a:t>
            </a:r>
            <a:endParaRPr sz="1700" b="1">
              <a:solidFill>
                <a:srgbClr val="BF9000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34"/>
          <p:cNvSpPr txBox="1"/>
          <p:nvPr/>
        </p:nvSpPr>
        <p:spPr>
          <a:xfrm>
            <a:off x="4964300" y="5481275"/>
            <a:ext cx="17010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2017 - 2018</a:t>
            </a:r>
            <a:endParaRPr sz="2000" b="1">
              <a:solidFill>
                <a:srgbClr val="1B355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1B355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5"/>
          <p:cNvSpPr txBox="1"/>
          <p:nvPr/>
        </p:nvSpPr>
        <p:spPr>
          <a:xfrm>
            <a:off x="1640550" y="208850"/>
            <a:ext cx="89109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Ensino | Pesquisa | Extensão  </a:t>
            </a:r>
            <a:endParaRPr sz="3000" b="1">
              <a:solidFill>
                <a:srgbClr val="BF9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35"/>
          <p:cNvSpPr/>
          <p:nvPr/>
        </p:nvSpPr>
        <p:spPr>
          <a:xfrm>
            <a:off x="0" y="863650"/>
            <a:ext cx="12192000" cy="123900"/>
          </a:xfrm>
          <a:prstGeom prst="rect">
            <a:avLst/>
          </a:prstGeom>
          <a:solidFill>
            <a:srgbClr val="BF9000"/>
          </a:solidFill>
          <a:ln w="952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5"/>
          <p:cNvSpPr txBox="1"/>
          <p:nvPr/>
        </p:nvSpPr>
        <p:spPr>
          <a:xfrm>
            <a:off x="1359350" y="922050"/>
            <a:ext cx="89109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Residência Associada em Arquitetura, Urbanismo e Engenharia </a:t>
            </a:r>
            <a:endParaRPr sz="2000" b="1">
              <a:solidFill>
                <a:srgbClr val="1B355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UFBA - UFPEL | 2017-2022 </a:t>
            </a:r>
            <a:endParaRPr sz="2000" b="1">
              <a:solidFill>
                <a:srgbClr val="1B355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6" name="Google Shape;246;p35"/>
          <p:cNvPicPr preferRelativeResize="0"/>
          <p:nvPr/>
        </p:nvPicPr>
        <p:blipFill rotWithShape="1">
          <a:blip r:embed="rId4">
            <a:alphaModFix/>
          </a:blip>
          <a:srcRect t="2410" r="7961"/>
          <a:stretch/>
        </p:blipFill>
        <p:spPr>
          <a:xfrm>
            <a:off x="181174" y="1659300"/>
            <a:ext cx="10370275" cy="435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5"/>
          <p:cNvSpPr txBox="1"/>
          <p:nvPr/>
        </p:nvSpPr>
        <p:spPr>
          <a:xfrm>
            <a:off x="633725" y="1635250"/>
            <a:ext cx="15687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>
                <a:solidFill>
                  <a:srgbClr val="BF900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2º Turma</a:t>
            </a:r>
            <a:endParaRPr sz="1700" b="1">
              <a:solidFill>
                <a:srgbClr val="BF9000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35"/>
          <p:cNvSpPr txBox="1"/>
          <p:nvPr/>
        </p:nvSpPr>
        <p:spPr>
          <a:xfrm>
            <a:off x="1079575" y="5879475"/>
            <a:ext cx="43263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2020 - 2021 - Defesa em fev 2022 </a:t>
            </a:r>
            <a:endParaRPr sz="2000" b="1">
              <a:solidFill>
                <a:srgbClr val="1B355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1B355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7"/>
          <p:cNvSpPr txBox="1">
            <a:spLocks noGrp="1"/>
          </p:cNvSpPr>
          <p:nvPr>
            <p:ph type="title"/>
          </p:nvPr>
        </p:nvSpPr>
        <p:spPr>
          <a:xfrm>
            <a:off x="273803" y="203502"/>
            <a:ext cx="11644500" cy="474900"/>
          </a:xfrm>
          <a:prstGeom prst="rect">
            <a:avLst/>
          </a:prstGeom>
          <a:noFill/>
          <a:ln w="3810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rgbClr val="BF9000"/>
                </a:solidFill>
              </a:rPr>
              <a:t>Residências Associadas RAU&amp;E</a:t>
            </a:r>
            <a:endParaRPr sz="3600" b="1" u="sng">
              <a:solidFill>
                <a:srgbClr val="BF9000"/>
              </a:solidFill>
            </a:endParaRPr>
          </a:p>
        </p:txBody>
      </p:sp>
      <p:pic>
        <p:nvPicPr>
          <p:cNvPr id="263" name="Google Shape;263;p37" descr="Interface gráfica do usuário, Aplicativo&#10;&#10;Descrição gerada automaticament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008225" y="772340"/>
            <a:ext cx="7533513" cy="4208796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7"/>
          <p:cNvSpPr txBox="1"/>
          <p:nvPr/>
        </p:nvSpPr>
        <p:spPr>
          <a:xfrm>
            <a:off x="4409681" y="4981136"/>
            <a:ext cx="27306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Residência Multiprofissional CTS - Habitat, Agroecologia, Economia Solidária e Saúde Ecossistêmica – PPG FAU</a:t>
            </a:r>
            <a:endParaRPr sz="1500" dirty="0">
              <a:solidFill>
                <a:srgbClr val="1B3558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UNIVERSIDADE DE BRASÍLIA</a:t>
            </a:r>
            <a:endParaRPr sz="1500" dirty="0">
              <a:solidFill>
                <a:srgbClr val="1B3558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Outubro de 2022</a:t>
            </a:r>
            <a:endParaRPr sz="1500" b="1" dirty="0">
              <a:solidFill>
                <a:srgbClr val="1B355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37"/>
          <p:cNvSpPr txBox="1"/>
          <p:nvPr/>
        </p:nvSpPr>
        <p:spPr>
          <a:xfrm>
            <a:off x="2008218" y="4981136"/>
            <a:ext cx="23712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Residência Técnica em Arquitetura, Urbanismo  e Engenharia UNIVERSIDADE FEDERAL DA PARAÍBA</a:t>
            </a:r>
            <a:endParaRPr sz="1500" dirty="0">
              <a:solidFill>
                <a:srgbClr val="1B3558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Abril de 2021</a:t>
            </a:r>
            <a:endParaRPr sz="1500" dirty="0">
              <a:solidFill>
                <a:srgbClr val="1B3558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rgbClr val="1B355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37"/>
          <p:cNvSpPr txBox="1"/>
          <p:nvPr/>
        </p:nvSpPr>
        <p:spPr>
          <a:xfrm>
            <a:off x="7093138" y="4981136"/>
            <a:ext cx="2448600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rgbClr val="1B3558"/>
                </a:solidFill>
                <a:latin typeface="Calibri"/>
                <a:ea typeface="Calibri"/>
                <a:cs typeface="Calibri"/>
                <a:sym typeface="Calibri"/>
              </a:rPr>
              <a:t>Residência Associada  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rgbClr val="1B3558"/>
                </a:solidFill>
              </a:rPr>
              <a:t>2 edições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rgbClr val="1B3558"/>
                </a:solidFill>
              </a:rPr>
              <a:t>Continuidade???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3042</TotalTime>
  <Words>2289</Words>
  <Application>Microsoft Macintosh PowerPoint</Application>
  <PresentationFormat>Widescreen</PresentationFormat>
  <Paragraphs>210</Paragraphs>
  <Slides>29</Slides>
  <Notes>29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29</vt:i4>
      </vt:variant>
    </vt:vector>
  </HeadingPairs>
  <TitlesOfParts>
    <vt:vector size="37" baseType="lpstr">
      <vt:lpstr>Times New Roman</vt:lpstr>
      <vt:lpstr>Calibri</vt:lpstr>
      <vt:lpstr>Arial</vt:lpstr>
      <vt:lpstr>Wingdings</vt:lpstr>
      <vt:lpstr>Noto Sans Symbols</vt:lpstr>
      <vt:lpstr>Roboto</vt:lpstr>
      <vt:lpstr>Tema do Office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Residências Associadas RAU&amp;E</vt:lpstr>
      <vt:lpstr>Residências Associadas RAU&amp;E</vt:lpstr>
      <vt:lpstr>Apresentação do PowerPoint</vt:lpstr>
      <vt:lpstr>A realidade é uma só e precisa ser apreendida na vivência do cotidiano!</vt:lpstr>
      <vt:lpstr>Condições prévias para uma participação como Residência Associada da RAU&amp;E/ FAUFBA</vt:lpstr>
      <vt:lpstr>AÇÕES DE  DIVULGAÇÃO  NAURB+PROGRAU</vt:lpstr>
      <vt:lpstr>Apresentação do PowerPoint</vt:lpstr>
      <vt:lpstr>Período Pandêmico - AÇÕES DE  DIVULGAÇÃO DE ATHIS NAURB+PROGRAU – II sem 2020</vt:lpstr>
      <vt:lpstr>Habitação Evolutiva: Estratégias de Flexibilidade na HIS </vt:lpstr>
      <vt:lpstr>PNPD - Arq. Sara Parlato</vt:lpstr>
      <vt:lpstr>Oficinas Participantes de Autoconstrução</vt:lpstr>
      <vt:lpstr>Coordenação entre Graduação  e Pós-graduação em projetos de Extensão </vt:lpstr>
      <vt:lpstr>Coordenação entre Graduação  e Pós-graduação em projetos de Ensino, Pesquisa e Extensão II Sem de 2020 (Letivo I - Sem 2022)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Microsoft Office User</dc:creator>
  <cp:lastModifiedBy>Microsoft Office User</cp:lastModifiedBy>
  <cp:revision>5</cp:revision>
  <dcterms:created xsi:type="dcterms:W3CDTF">2023-07-26T02:19:32Z</dcterms:created>
  <dcterms:modified xsi:type="dcterms:W3CDTF">2023-07-28T13:55:51Z</dcterms:modified>
</cp:coreProperties>
</file>