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57" r:id="rId20"/>
    <p:sldId id="258" r:id="rId21"/>
    <p:sldId id="262" r:id="rId22"/>
    <p:sldId id="263" r:id="rId23"/>
    <p:sldId id="264" r:id="rId24"/>
    <p:sldId id="267" r:id="rId25"/>
    <p:sldId id="268" r:id="rId26"/>
    <p:sldId id="269" r:id="rId27"/>
    <p:sldId id="270" r:id="rId28"/>
    <p:sldId id="259" r:id="rId29"/>
    <p:sldId id="261" r:id="rId30"/>
    <p:sldId id="297" r:id="rId31"/>
    <p:sldId id="298" r:id="rId32"/>
    <p:sldId id="260" r:id="rId33"/>
    <p:sldId id="272" r:id="rId34"/>
    <p:sldId id="299" r:id="rId35"/>
    <p:sldId id="271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22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05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43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D914A-9264-42C4-8DE4-F6D76E63A7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624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57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28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45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4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59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62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0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8FF0-798F-441D-B170-C5B3BF2046E5}" type="datetimeFigureOut">
              <a:rPr lang="pt-BR" smtClean="0"/>
              <a:t>03/12/2021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897F-AE44-4E81-83E3-87CFBAEBFB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28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wf.int/newsevents/training/meteorological_presentations/MET_DA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5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ayanismontero89@gmail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p.ufpel.edu.br/cppmet/campos-meteorologicos/" TargetMode="External"/><Relationship Id="rId2" Type="http://schemas.openxmlformats.org/officeDocument/2006/relationships/hyperlink" Target="https://www.windy.com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revisaonumerica.cptec.inpe.br/bam" TargetMode="External"/><Relationship Id="rId2" Type="http://schemas.openxmlformats.org/officeDocument/2006/relationships/hyperlink" Target="http://previsaonumerica.cptec.inpe.br/wr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met.gov.br/vime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ondas.cptec.inpe.br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epar.br/" TargetMode="External"/><Relationship Id="rId2" Type="http://schemas.openxmlformats.org/officeDocument/2006/relationships/hyperlink" Target="https://www.cptec.inpe.b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19288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Considerações sobre a Meteorologia e suas Aplicações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rgbClr val="00B0F0"/>
                </a:solidFill>
              </a:rPr>
              <a:t>Profs. Fabrício Pereira </a:t>
            </a:r>
            <a:r>
              <a:rPr lang="pt-BR" dirty="0" err="1">
                <a:solidFill>
                  <a:srgbClr val="00B0F0"/>
                </a:solidFill>
              </a:rPr>
              <a:t>Harter</a:t>
            </a:r>
            <a:r>
              <a:rPr lang="pt-BR" dirty="0">
                <a:solidFill>
                  <a:srgbClr val="00B0F0"/>
                </a:solidFill>
              </a:rPr>
              <a:t> e Marcelo Felix Alonso</a:t>
            </a:r>
          </a:p>
          <a:p>
            <a:r>
              <a:rPr lang="pt-BR" dirty="0">
                <a:solidFill>
                  <a:srgbClr val="002060"/>
                </a:solidFill>
              </a:rPr>
              <a:t>Faculdade de Meteorologia – UFPEL</a:t>
            </a:r>
          </a:p>
          <a:p>
            <a:r>
              <a:rPr lang="pt-BR" b="1" dirty="0">
                <a:solidFill>
                  <a:srgbClr val="BE0C36"/>
                </a:solidFill>
              </a:rPr>
              <a:t>2021</a:t>
            </a:r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8877"/>
            <a:ext cx="137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6243" y="188564"/>
            <a:ext cx="1331913" cy="1331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24034" y="1714489"/>
            <a:ext cx="8229600" cy="476886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Valor x Precisão da Previsão</a:t>
            </a:r>
          </a:p>
          <a:p>
            <a:pPr>
              <a:buNone/>
            </a:pPr>
            <a:r>
              <a:rPr lang="pt-BR" dirty="0">
                <a:solidFill>
                  <a:srgbClr val="7030A0"/>
                </a:solidFill>
              </a:rPr>
              <a:t>	</a:t>
            </a:r>
            <a:r>
              <a:rPr lang="pt-BR" dirty="0">
                <a:solidFill>
                  <a:srgbClr val="002060"/>
                </a:solidFill>
              </a:rPr>
              <a:t>Alta Precisão e Baixa Valor</a:t>
            </a:r>
          </a:p>
          <a:p>
            <a:pPr>
              <a:buNone/>
            </a:pPr>
            <a:r>
              <a:rPr lang="pt-BR" dirty="0">
                <a:solidFill>
                  <a:srgbClr val="002060"/>
                </a:solidFill>
              </a:rPr>
              <a:t>	Baixa Precisão e Alto Valor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Necessidades x Possibilidades</a:t>
            </a:r>
            <a:br>
              <a:rPr lang="pt-BR" dirty="0"/>
            </a:br>
            <a:endParaRPr lang="pt-BR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Necessidades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024034" y="1714489"/>
            <a:ext cx="8229600" cy="4768865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Volumes das Precipitações</a:t>
            </a:r>
          </a:p>
          <a:p>
            <a:r>
              <a:rPr lang="pt-BR" dirty="0">
                <a:solidFill>
                  <a:srgbClr val="FF0000"/>
                </a:solidFill>
              </a:rPr>
              <a:t>Intensidade e Direção dos Ventos</a:t>
            </a:r>
          </a:p>
          <a:p>
            <a:r>
              <a:rPr lang="pt-BR" dirty="0">
                <a:solidFill>
                  <a:srgbClr val="FF0000"/>
                </a:solidFill>
              </a:rPr>
              <a:t>Formação de Nuvens com Descargas Atmosféricas</a:t>
            </a:r>
          </a:p>
          <a:p>
            <a:r>
              <a:rPr lang="pt-BR" dirty="0">
                <a:solidFill>
                  <a:srgbClr val="FF0000"/>
                </a:solidFill>
              </a:rPr>
              <a:t>Ressaca na Orla Marítima do Litoral Sul</a:t>
            </a:r>
          </a:p>
          <a:p>
            <a:r>
              <a:rPr lang="pt-BR" dirty="0">
                <a:solidFill>
                  <a:srgbClr val="00B050"/>
                </a:solidFill>
              </a:rPr>
              <a:t>Informações de Estiagens e Secas Prolongadas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Acionamento de Equipes de Socorro (Bombeiros) 3 h de Antecedência</a:t>
            </a:r>
          </a:p>
          <a:p>
            <a:r>
              <a:rPr lang="pt-BR" dirty="0"/>
              <a:t>Possível Evacuação de Comunidades – 6 h de antecedência</a:t>
            </a:r>
          </a:p>
          <a:p>
            <a:r>
              <a:rPr lang="pt-BR" dirty="0"/>
              <a:t>Para situação de Prontidão Modalidade sobre Aviso – 12 h de antecedência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Escalas de Tempo e Espaço</a:t>
            </a:r>
            <a:br>
              <a:rPr lang="pt-BR" dirty="0">
                <a:solidFill>
                  <a:srgbClr val="FFC000"/>
                </a:solidFill>
              </a:rPr>
            </a:br>
            <a:endParaRPr lang="pt-BR" dirty="0"/>
          </a:p>
        </p:txBody>
      </p:sp>
      <p:pic>
        <p:nvPicPr>
          <p:cNvPr id="4" name="Imagem 3" descr="escalas_tempo-I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11" y="1214423"/>
            <a:ext cx="7889153" cy="390050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81356" y="564357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http://master.iag.usp.br/pr/ensino/sinotica/aula01/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</a:rPr>
              <a:t>Ferramenta - Modelos Numéricos Equações Gerais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881158" y="1571612"/>
          <a:ext cx="415769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ção" r:id="rId3" imgW="2768600" imgH="431800" progId="Equation.3">
                  <p:embed/>
                </p:oleObj>
              </mc:Choice>
              <mc:Fallback>
                <p:oleObj name="Equação" r:id="rId3" imgW="2768600" imgH="431800" progId="Equation.3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58" y="1571612"/>
                        <a:ext cx="4157692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952596" y="2428869"/>
          <a:ext cx="3000396" cy="51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ção" r:id="rId5" imgW="2514600" imgH="431800" progId="Equation.3">
                  <p:embed/>
                </p:oleObj>
              </mc:Choice>
              <mc:Fallback>
                <p:oleObj name="Equação" r:id="rId5" imgW="2514600" imgH="431800" progId="Equation.3">
                  <p:embed/>
                  <p:pic>
                    <p:nvPicPr>
                      <p:cNvPr id="348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6" y="2428869"/>
                        <a:ext cx="3000396" cy="511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1881159" y="3214686"/>
          <a:ext cx="6467487" cy="58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ção" r:id="rId7" imgW="4749800" imgH="431800" progId="Equation.3">
                  <p:embed/>
                </p:oleObj>
              </mc:Choice>
              <mc:Fallback>
                <p:oleObj name="Equação" r:id="rId7" imgW="4749800" imgH="431800" progId="Equation.3">
                  <p:embed/>
                  <p:pic>
                    <p:nvPicPr>
                      <p:cNvPr id="34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59" y="3214686"/>
                        <a:ext cx="6467487" cy="583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1952596" y="4429133"/>
          <a:ext cx="343376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ção" r:id="rId9" imgW="2946400" imgH="431800" progId="Equation.3">
                  <p:embed/>
                </p:oleObj>
              </mc:Choice>
              <mc:Fallback>
                <p:oleObj name="Equação" r:id="rId9" imgW="2946400" imgH="431800" progId="Equation.3">
                  <p:embed/>
                  <p:pic>
                    <p:nvPicPr>
                      <p:cNvPr id="34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6" y="4429133"/>
                        <a:ext cx="3433766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1952596" y="5214950"/>
          <a:ext cx="448241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ção" r:id="rId11" imgW="3873500" imgH="457200" progId="Equation.3">
                  <p:embed/>
                </p:oleObj>
              </mc:Choice>
              <mc:Fallback>
                <p:oleObj name="Equação" r:id="rId11" imgW="3873500" imgH="457200" progId="Equation.3">
                  <p:embed/>
                  <p:pic>
                    <p:nvPicPr>
                      <p:cNvPr id="348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6" y="5214950"/>
                        <a:ext cx="448241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2024034" y="5929331"/>
          <a:ext cx="3695706" cy="5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ção" r:id="rId13" imgW="2768600" imgH="431800" progId="Equation.3">
                  <p:embed/>
                </p:oleObj>
              </mc:Choice>
              <mc:Fallback>
                <p:oleObj name="Equação" r:id="rId13" imgW="2768600" imgH="431800" progId="Equation.3">
                  <p:embed/>
                  <p:pic>
                    <p:nvPicPr>
                      <p:cNvPr id="348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34" y="5929331"/>
                        <a:ext cx="3695706" cy="571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9167834" y="2500306"/>
            <a:ext cx="1500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Equação do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 Momento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953256" y="450057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Equação do Estado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953256" y="5286388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C000"/>
                </a:solidFill>
              </a:rPr>
              <a:t>Equação do Termodinâmica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953256" y="606006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Equação do Continuidade</a:t>
            </a:r>
          </a:p>
        </p:txBody>
      </p:sp>
      <p:sp>
        <p:nvSpPr>
          <p:cNvPr id="23" name="Chave direita 22"/>
          <p:cNvSpPr/>
          <p:nvPr/>
        </p:nvSpPr>
        <p:spPr>
          <a:xfrm>
            <a:off x="7881950" y="1643050"/>
            <a:ext cx="1285884" cy="2500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991544" y="332656"/>
            <a:ext cx="8229600" cy="8509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pt-BR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WRF - Pós-processamento</a:t>
            </a:r>
          </a:p>
        </p:txBody>
      </p:sp>
      <p:pic>
        <p:nvPicPr>
          <p:cNvPr id="3" name="Imagem 2" descr="pnm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560" y="1196752"/>
            <a:ext cx="2584800" cy="2376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7" descr="pnm_2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038" y="1196975"/>
            <a:ext cx="25844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8" descr="pnm_4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1196975"/>
            <a:ext cx="25844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9" descr="div_850hPa_0h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5188" y="3789364"/>
            <a:ext cx="25844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0" descr="div_850hPa_24h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2038" y="3789364"/>
            <a:ext cx="25844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11" descr="div_850hPa_48h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5863" y="3789364"/>
            <a:ext cx="25844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3" descr="temp2m_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333375"/>
            <a:ext cx="2584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m 4" descr="temp2m_2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333375"/>
            <a:ext cx="2584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m 5" descr="temp2m_2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325" y="333375"/>
            <a:ext cx="2584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m 6" descr="ur_850hPa_0h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8" y="3284539"/>
            <a:ext cx="25844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magem 7" descr="ur_850hPa_12h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4088" y="3284539"/>
            <a:ext cx="25844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magem 8" descr="ur_850hPa_48h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0325" y="3284539"/>
            <a:ext cx="25844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801pres_evol.png"/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596" y="714356"/>
            <a:ext cx="3780000" cy="1980000"/>
          </a:xfrm>
        </p:spPr>
      </p:pic>
      <p:pic>
        <p:nvPicPr>
          <p:cNvPr id="5" name="Imagem 4" descr="A801pres.pn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4" y="714356"/>
            <a:ext cx="3780000" cy="1980000"/>
          </a:xfrm>
          <a:prstGeom prst="rect">
            <a:avLst/>
          </a:prstGeom>
        </p:spPr>
      </p:pic>
      <p:pic>
        <p:nvPicPr>
          <p:cNvPr id="6" name="Imagem 5" descr="A801temp_evol.pn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52596" y="2806322"/>
            <a:ext cx="3780000" cy="1980000"/>
          </a:xfrm>
          <a:prstGeom prst="rect">
            <a:avLst/>
          </a:prstGeom>
        </p:spPr>
      </p:pic>
      <p:pic>
        <p:nvPicPr>
          <p:cNvPr id="7" name="Imagem 6" descr="A801temp.pn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24" y="2806322"/>
            <a:ext cx="3780000" cy="1980000"/>
          </a:xfrm>
          <a:prstGeom prst="rect">
            <a:avLst/>
          </a:prstGeom>
        </p:spPr>
      </p:pic>
      <p:pic>
        <p:nvPicPr>
          <p:cNvPr id="8" name="Imagem 7" descr="A801vento_evol.png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952596" y="4735148"/>
            <a:ext cx="3780000" cy="1980000"/>
          </a:xfrm>
          <a:prstGeom prst="rect">
            <a:avLst/>
          </a:prstGeom>
        </p:spPr>
      </p:pic>
      <p:pic>
        <p:nvPicPr>
          <p:cNvPr id="9" name="Imagem 8" descr="A801vento.png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24" y="4735148"/>
            <a:ext cx="3780000" cy="198000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919288" y="71414"/>
            <a:ext cx="8229600" cy="525444"/>
          </a:xfrm>
        </p:spPr>
        <p:txBody>
          <a:bodyPr>
            <a:noAutofit/>
          </a:bodyPr>
          <a:lstStyle/>
          <a:p>
            <a:r>
              <a:rPr lang="pt-BR" sz="3400" dirty="0">
                <a:solidFill>
                  <a:schemeClr val="tx2"/>
                </a:solidFill>
              </a:rPr>
              <a:t>Verificação (Ponto de grade)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nomal-corr-500-hPa-f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334964"/>
            <a:ext cx="862965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952626" y="5929313"/>
            <a:ext cx="8215313" cy="500062"/>
          </a:xfrm>
        </p:spPr>
        <p:txBody>
          <a:bodyPr/>
          <a:lstStyle/>
          <a:p>
            <a:pPr algn="l">
              <a:defRPr/>
            </a:pPr>
            <a:r>
              <a:rPr lang="en-GB" dirty="0" err="1"/>
              <a:t>Fonte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http://www.ecmwf.int/newsevents/training/meteorological_presentations/MET_DA.html</a:t>
            </a:r>
            <a:r>
              <a:rPr lang="en-GB" dirty="0"/>
              <a:t> - Renate </a:t>
            </a:r>
            <a:r>
              <a:rPr lang="en-GB" dirty="0" err="1"/>
              <a:t>Hagedorn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3600" b="1" dirty="0">
                <a:solidFill>
                  <a:schemeClr val="accent2"/>
                </a:solidFill>
              </a:rPr>
              <a:t>O </a:t>
            </a:r>
            <a:r>
              <a:rPr lang="pt-BR" sz="3600" b="1" dirty="0" err="1">
                <a:solidFill>
                  <a:schemeClr val="accent2"/>
                </a:solidFill>
              </a:rPr>
              <a:t>Melhorameto</a:t>
            </a:r>
            <a:r>
              <a:rPr lang="pt-BR" sz="3600" b="1" dirty="0">
                <a:solidFill>
                  <a:schemeClr val="accent2"/>
                </a:solidFill>
              </a:rPr>
              <a:t> dos Modelos de PNT é contínuo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Técnicas de Assimilação de Dados</a:t>
            </a:r>
          </a:p>
          <a:p>
            <a:r>
              <a:rPr lang="pt-BR" dirty="0">
                <a:solidFill>
                  <a:srgbClr val="00B050"/>
                </a:solidFill>
              </a:rPr>
              <a:t>Previsão por Conjuntos</a:t>
            </a:r>
          </a:p>
          <a:p>
            <a:r>
              <a:rPr lang="pt-BR" dirty="0">
                <a:solidFill>
                  <a:srgbClr val="FF0000"/>
                </a:solidFill>
              </a:rPr>
              <a:t>Parametrizações Físicas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112" y="85344"/>
            <a:ext cx="7791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Como é propor um modelo matemático para estudar um processo físico?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39454"/>
              </p:ext>
            </p:extLst>
          </p:nvPr>
        </p:nvGraphicFramePr>
        <p:xfrm>
          <a:off x="1109473" y="972249"/>
          <a:ext cx="9944164" cy="554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Microsoft Org Chart" r:id="rId3" imgW="3654602" imgH="2041660" progId="OrgPlusWOPX.4">
                  <p:embed/>
                </p:oleObj>
              </mc:Choice>
              <mc:Fallback>
                <p:oleObj name="Microsoft Org Chart" r:id="rId3" imgW="3654602" imgH="2041660" progId="OrgPlusWOPX.4">
                  <p:embed/>
                  <p:pic>
                    <p:nvPicPr>
                      <p:cNvPr id="16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473" y="972249"/>
                        <a:ext cx="9944164" cy="5542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51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298" y="1160756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>
                <a:solidFill>
                  <a:srgbClr val="C00000"/>
                </a:solidFill>
              </a:rPr>
              <a:t>PARTE 1 (Fabrício)</a:t>
            </a:r>
          </a:p>
          <a:p>
            <a:r>
              <a:rPr lang="pt-BR" dirty="0">
                <a:solidFill>
                  <a:srgbClr val="00B050"/>
                </a:solidFill>
              </a:rPr>
              <a:t>O que é Meteorologia</a:t>
            </a:r>
          </a:p>
          <a:p>
            <a:r>
              <a:rPr lang="pt-BR" dirty="0">
                <a:solidFill>
                  <a:srgbClr val="002060"/>
                </a:solidFill>
              </a:rPr>
              <a:t>Órgãos de Meteorologia</a:t>
            </a:r>
          </a:p>
          <a:p>
            <a:r>
              <a:rPr lang="pt-BR" dirty="0">
                <a:solidFill>
                  <a:srgbClr val="BE0C36"/>
                </a:solidFill>
              </a:rPr>
              <a:t>Necessidades x Possibilidades</a:t>
            </a:r>
            <a:endParaRPr lang="pt-BR" dirty="0">
              <a:solidFill>
                <a:srgbClr val="00B050"/>
              </a:solidFill>
            </a:endParaRPr>
          </a:p>
          <a:p>
            <a:r>
              <a:rPr lang="pt-BR" dirty="0">
                <a:solidFill>
                  <a:srgbClr val="FFC000"/>
                </a:solidFill>
              </a:rPr>
              <a:t>Escalas de Tempo e Espaço</a:t>
            </a:r>
          </a:p>
          <a:p>
            <a:r>
              <a:rPr lang="pt-BR" dirty="0">
                <a:solidFill>
                  <a:srgbClr val="00B0F0"/>
                </a:solidFill>
              </a:rPr>
              <a:t>Operação de PNT</a:t>
            </a:r>
          </a:p>
          <a:p>
            <a:pPr marL="0" indent="0">
              <a:buNone/>
            </a:pPr>
            <a:endParaRPr lang="pt-BR" dirty="0">
              <a:solidFill>
                <a:srgbClr val="00B0F0"/>
              </a:solidFill>
            </a:endParaRPr>
          </a:p>
          <a:p>
            <a:pPr>
              <a:buNone/>
            </a:pPr>
            <a:endParaRPr lang="pt-BR" dirty="0">
              <a:solidFill>
                <a:srgbClr val="00B0F0"/>
              </a:solidFill>
            </a:endParaRPr>
          </a:p>
          <a:p>
            <a:pPr>
              <a:buNone/>
            </a:pPr>
            <a:endParaRPr lang="pt-BR" dirty="0">
              <a:solidFill>
                <a:srgbClr val="92D050"/>
              </a:solidFill>
            </a:endParaRPr>
          </a:p>
          <a:p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F555841-30F9-0344-8292-A01097E7395C}"/>
              </a:ext>
            </a:extLst>
          </p:cNvPr>
          <p:cNvSpPr txBox="1">
            <a:spLocks/>
          </p:cNvSpPr>
          <p:nvPr/>
        </p:nvSpPr>
        <p:spPr>
          <a:xfrm>
            <a:off x="7401825" y="1160756"/>
            <a:ext cx="4730702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C00000"/>
                </a:solidFill>
              </a:rPr>
              <a:t>PARTE 2 (Marcelo)</a:t>
            </a:r>
          </a:p>
          <a:p>
            <a:r>
              <a:rPr lang="pt-BR" dirty="0">
                <a:solidFill>
                  <a:srgbClr val="00B050"/>
                </a:solidFill>
              </a:rPr>
              <a:t>Previsibilidade</a:t>
            </a:r>
          </a:p>
          <a:p>
            <a:r>
              <a:rPr lang="pt-BR" dirty="0">
                <a:solidFill>
                  <a:srgbClr val="00B050"/>
                </a:solidFill>
              </a:rPr>
              <a:t>Parametrizações</a:t>
            </a:r>
          </a:p>
          <a:p>
            <a:r>
              <a:rPr lang="pt-BR" dirty="0">
                <a:solidFill>
                  <a:srgbClr val="00B050"/>
                </a:solidFill>
              </a:rPr>
              <a:t>Produtos disponíveis</a:t>
            </a:r>
            <a:endParaRPr lang="pt-BR" dirty="0">
              <a:solidFill>
                <a:srgbClr val="00B0F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dirty="0">
              <a:solidFill>
                <a:srgbClr val="92D050"/>
              </a:solidFill>
            </a:endParaRPr>
          </a:p>
          <a:p>
            <a:endParaRPr lang="pt-BR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att-model-gridbo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b="6610"/>
          <a:stretch>
            <a:fillRect/>
          </a:stretch>
        </p:blipFill>
        <p:spPr bwMode="auto">
          <a:xfrm>
            <a:off x="5922264" y="4605338"/>
            <a:ext cx="43434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3017139" y="2046288"/>
            <a:ext cx="504825" cy="865187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145852" y="3343275"/>
            <a:ext cx="935037" cy="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122164" y="5494338"/>
            <a:ext cx="2603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75877" y="5389563"/>
            <a:ext cx="11191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15477" y="1398588"/>
            <a:ext cx="129698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823464" y="1508125"/>
            <a:ext cx="671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 b="1">
                <a:solidFill>
                  <a:srgbClr val="FF3300"/>
                </a:solidFill>
              </a:rPr>
              <a:t>níveis </a:t>
            </a:r>
          </a:p>
          <a:p>
            <a:pPr eaLnBrk="1" hangingPunct="1"/>
            <a:r>
              <a:rPr lang="pt-BR" altLang="pt-BR" sz="1300" b="1">
                <a:solidFill>
                  <a:srgbClr val="FF3300"/>
                </a:solidFill>
              </a:rPr>
              <a:t>verticais</a:t>
            </a:r>
            <a:endParaRPr lang="pt-BR" altLang="pt-BR" sz="2000">
              <a:solidFill>
                <a:srgbClr val="FF3300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417064" y="1676400"/>
            <a:ext cx="11525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229614" y="4181475"/>
            <a:ext cx="935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121664" y="4270375"/>
            <a:ext cx="11541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121664" y="4540250"/>
            <a:ext cx="10096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1553464" y="3702050"/>
            <a:ext cx="3452813" cy="1776413"/>
          </a:xfrm>
          <a:custGeom>
            <a:avLst/>
            <a:gdLst>
              <a:gd name="T0" fmla="*/ 2147483647 w 2175"/>
              <a:gd name="T1" fmla="*/ 2147483647 h 1119"/>
              <a:gd name="T2" fmla="*/ 2147483647 w 2175"/>
              <a:gd name="T3" fmla="*/ 2147483647 h 1119"/>
              <a:gd name="T4" fmla="*/ 0 w 2175"/>
              <a:gd name="T5" fmla="*/ 0 h 1119"/>
              <a:gd name="T6" fmla="*/ 2147483647 w 2175"/>
              <a:gd name="T7" fmla="*/ 0 h 1119"/>
              <a:gd name="T8" fmla="*/ 2147483647 w 2175"/>
              <a:gd name="T9" fmla="*/ 2147483647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5" h="1119">
                <a:moveTo>
                  <a:pt x="2175" y="1119"/>
                </a:moveTo>
                <a:lnTo>
                  <a:pt x="579" y="1119"/>
                </a:lnTo>
                <a:lnTo>
                  <a:pt x="0" y="0"/>
                </a:lnTo>
                <a:lnTo>
                  <a:pt x="1591" y="0"/>
                </a:lnTo>
                <a:lnTo>
                  <a:pt x="2175" y="1119"/>
                </a:lnTo>
                <a:close/>
              </a:path>
            </a:pathLst>
          </a:custGeom>
          <a:solidFill>
            <a:srgbClr val="CC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1601089" y="3748088"/>
            <a:ext cx="3454400" cy="1776412"/>
          </a:xfrm>
          <a:custGeom>
            <a:avLst/>
            <a:gdLst>
              <a:gd name="T0" fmla="*/ 2147483647 w 2176"/>
              <a:gd name="T1" fmla="*/ 2147483647 h 1119"/>
              <a:gd name="T2" fmla="*/ 2147483647 w 2176"/>
              <a:gd name="T3" fmla="*/ 2147483647 h 1119"/>
              <a:gd name="T4" fmla="*/ 0 w 2176"/>
              <a:gd name="T5" fmla="*/ 0 h 1119"/>
              <a:gd name="T6" fmla="*/ 2147483647 w 2176"/>
              <a:gd name="T7" fmla="*/ 0 h 1119"/>
              <a:gd name="T8" fmla="*/ 2147483647 w 2176"/>
              <a:gd name="T9" fmla="*/ 2147483647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6" h="1119">
                <a:moveTo>
                  <a:pt x="2176" y="1119"/>
                </a:moveTo>
                <a:lnTo>
                  <a:pt x="578" y="1119"/>
                </a:lnTo>
                <a:lnTo>
                  <a:pt x="0" y="0"/>
                </a:lnTo>
                <a:lnTo>
                  <a:pt x="1590" y="0"/>
                </a:lnTo>
                <a:lnTo>
                  <a:pt x="2176" y="1119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2555177" y="4584700"/>
            <a:ext cx="641350" cy="552450"/>
          </a:xfrm>
          <a:custGeom>
            <a:avLst/>
            <a:gdLst>
              <a:gd name="T0" fmla="*/ 2147483647 w 404"/>
              <a:gd name="T1" fmla="*/ 2147483647 h 348"/>
              <a:gd name="T2" fmla="*/ 2147483647 w 404"/>
              <a:gd name="T3" fmla="*/ 2147483647 h 348"/>
              <a:gd name="T4" fmla="*/ 2147483647 w 404"/>
              <a:gd name="T5" fmla="*/ 2147483647 h 348"/>
              <a:gd name="T6" fmla="*/ 2147483647 w 404"/>
              <a:gd name="T7" fmla="*/ 2147483647 h 348"/>
              <a:gd name="T8" fmla="*/ 2147483647 w 404"/>
              <a:gd name="T9" fmla="*/ 2147483647 h 348"/>
              <a:gd name="T10" fmla="*/ 2147483647 w 404"/>
              <a:gd name="T11" fmla="*/ 2147483647 h 348"/>
              <a:gd name="T12" fmla="*/ 2147483647 w 404"/>
              <a:gd name="T13" fmla="*/ 2147483647 h 348"/>
              <a:gd name="T14" fmla="*/ 2147483647 w 404"/>
              <a:gd name="T15" fmla="*/ 2147483647 h 348"/>
              <a:gd name="T16" fmla="*/ 2147483647 w 404"/>
              <a:gd name="T17" fmla="*/ 2147483647 h 348"/>
              <a:gd name="T18" fmla="*/ 2147483647 w 404"/>
              <a:gd name="T19" fmla="*/ 2147483647 h 348"/>
              <a:gd name="T20" fmla="*/ 2147483647 w 404"/>
              <a:gd name="T21" fmla="*/ 2147483647 h 348"/>
              <a:gd name="T22" fmla="*/ 2147483647 w 404"/>
              <a:gd name="T23" fmla="*/ 2147483647 h 348"/>
              <a:gd name="T24" fmla="*/ 2147483647 w 404"/>
              <a:gd name="T25" fmla="*/ 2147483647 h 348"/>
              <a:gd name="T26" fmla="*/ 2147483647 w 404"/>
              <a:gd name="T27" fmla="*/ 2147483647 h 348"/>
              <a:gd name="T28" fmla="*/ 2147483647 w 404"/>
              <a:gd name="T29" fmla="*/ 2147483647 h 348"/>
              <a:gd name="T30" fmla="*/ 2147483647 w 404"/>
              <a:gd name="T31" fmla="*/ 2147483647 h 348"/>
              <a:gd name="T32" fmla="*/ 2147483647 w 404"/>
              <a:gd name="T33" fmla="*/ 2147483647 h 348"/>
              <a:gd name="T34" fmla="*/ 2147483647 w 404"/>
              <a:gd name="T35" fmla="*/ 2147483647 h 348"/>
              <a:gd name="T36" fmla="*/ 2147483647 w 404"/>
              <a:gd name="T37" fmla="*/ 2147483647 h 348"/>
              <a:gd name="T38" fmla="*/ 2147483647 w 404"/>
              <a:gd name="T39" fmla="*/ 2147483647 h 348"/>
              <a:gd name="T40" fmla="*/ 2147483647 w 404"/>
              <a:gd name="T41" fmla="*/ 0 h 348"/>
              <a:gd name="T42" fmla="*/ 2147483647 w 404"/>
              <a:gd name="T43" fmla="*/ 2147483647 h 348"/>
              <a:gd name="T44" fmla="*/ 2147483647 w 404"/>
              <a:gd name="T45" fmla="*/ 2147483647 h 348"/>
              <a:gd name="T46" fmla="*/ 2147483647 w 404"/>
              <a:gd name="T47" fmla="*/ 2147483647 h 348"/>
              <a:gd name="T48" fmla="*/ 2147483647 w 404"/>
              <a:gd name="T49" fmla="*/ 2147483647 h 348"/>
              <a:gd name="T50" fmla="*/ 2147483647 w 404"/>
              <a:gd name="T51" fmla="*/ 2147483647 h 348"/>
              <a:gd name="T52" fmla="*/ 2147483647 w 404"/>
              <a:gd name="T53" fmla="*/ 2147483647 h 348"/>
              <a:gd name="T54" fmla="*/ 2147483647 w 404"/>
              <a:gd name="T55" fmla="*/ 2147483647 h 348"/>
              <a:gd name="T56" fmla="*/ 2147483647 w 404"/>
              <a:gd name="T57" fmla="*/ 2147483647 h 348"/>
              <a:gd name="T58" fmla="*/ 2147483647 w 404"/>
              <a:gd name="T59" fmla="*/ 2147483647 h 348"/>
              <a:gd name="T60" fmla="*/ 2147483647 w 404"/>
              <a:gd name="T61" fmla="*/ 2147483647 h 348"/>
              <a:gd name="T62" fmla="*/ 0 w 404"/>
              <a:gd name="T63" fmla="*/ 2147483647 h 348"/>
              <a:gd name="T64" fmla="*/ 2147483647 w 404"/>
              <a:gd name="T65" fmla="*/ 2147483647 h 348"/>
              <a:gd name="T66" fmla="*/ 2147483647 w 404"/>
              <a:gd name="T67" fmla="*/ 2147483647 h 348"/>
              <a:gd name="T68" fmla="*/ 2147483647 w 404"/>
              <a:gd name="T69" fmla="*/ 2147483647 h 348"/>
              <a:gd name="T70" fmla="*/ 2147483647 w 404"/>
              <a:gd name="T71" fmla="*/ 2147483647 h 348"/>
              <a:gd name="T72" fmla="*/ 2147483647 w 404"/>
              <a:gd name="T73" fmla="*/ 2147483647 h 348"/>
              <a:gd name="T74" fmla="*/ 2147483647 w 404"/>
              <a:gd name="T75" fmla="*/ 2147483647 h 348"/>
              <a:gd name="T76" fmla="*/ 2147483647 w 404"/>
              <a:gd name="T77" fmla="*/ 2147483647 h 348"/>
              <a:gd name="T78" fmla="*/ 2147483647 w 404"/>
              <a:gd name="T79" fmla="*/ 2147483647 h 348"/>
              <a:gd name="T80" fmla="*/ 2147483647 w 404"/>
              <a:gd name="T81" fmla="*/ 2147483647 h 348"/>
              <a:gd name="T82" fmla="*/ 2147483647 w 404"/>
              <a:gd name="T83" fmla="*/ 2147483647 h 348"/>
              <a:gd name="T84" fmla="*/ 2147483647 w 404"/>
              <a:gd name="T85" fmla="*/ 2147483647 h 348"/>
              <a:gd name="T86" fmla="*/ 2147483647 w 404"/>
              <a:gd name="T87" fmla="*/ 2147483647 h 348"/>
              <a:gd name="T88" fmla="*/ 2147483647 w 404"/>
              <a:gd name="T89" fmla="*/ 2147483647 h 348"/>
              <a:gd name="T90" fmla="*/ 2147483647 w 404"/>
              <a:gd name="T91" fmla="*/ 2147483647 h 348"/>
              <a:gd name="T92" fmla="*/ 2147483647 w 404"/>
              <a:gd name="T93" fmla="*/ 2147483647 h 348"/>
              <a:gd name="T94" fmla="*/ 2147483647 w 404"/>
              <a:gd name="T95" fmla="*/ 2147483647 h 348"/>
              <a:gd name="T96" fmla="*/ 2147483647 w 404"/>
              <a:gd name="T97" fmla="*/ 2147483647 h 348"/>
              <a:gd name="T98" fmla="*/ 2147483647 w 404"/>
              <a:gd name="T99" fmla="*/ 2147483647 h 348"/>
              <a:gd name="T100" fmla="*/ 2147483647 w 404"/>
              <a:gd name="T101" fmla="*/ 2147483647 h 348"/>
              <a:gd name="T102" fmla="*/ 2147483647 w 404"/>
              <a:gd name="T103" fmla="*/ 2147483647 h 348"/>
              <a:gd name="T104" fmla="*/ 2147483647 w 404"/>
              <a:gd name="T105" fmla="*/ 2147483647 h 348"/>
              <a:gd name="T106" fmla="*/ 2147483647 w 404"/>
              <a:gd name="T107" fmla="*/ 2147483647 h 348"/>
              <a:gd name="T108" fmla="*/ 2147483647 w 404"/>
              <a:gd name="T109" fmla="*/ 2147483647 h 348"/>
              <a:gd name="T110" fmla="*/ 2147483647 w 404"/>
              <a:gd name="T111" fmla="*/ 2147483647 h 348"/>
              <a:gd name="T112" fmla="*/ 2147483647 w 404"/>
              <a:gd name="T113" fmla="*/ 2147483647 h 348"/>
              <a:gd name="T114" fmla="*/ 2147483647 w 404"/>
              <a:gd name="T115" fmla="*/ 2147483647 h 348"/>
              <a:gd name="T116" fmla="*/ 2147483647 w 404"/>
              <a:gd name="T117" fmla="*/ 2147483647 h 348"/>
              <a:gd name="T118" fmla="*/ 2147483647 w 404"/>
              <a:gd name="T119" fmla="*/ 2147483647 h 348"/>
              <a:gd name="T120" fmla="*/ 2147483647 w 404"/>
              <a:gd name="T121" fmla="*/ 2147483647 h 348"/>
              <a:gd name="T122" fmla="*/ 2147483647 w 404"/>
              <a:gd name="T123" fmla="*/ 2147483647 h 3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4" h="348">
                <a:moveTo>
                  <a:pt x="281" y="312"/>
                </a:moveTo>
                <a:lnTo>
                  <a:pt x="287" y="312"/>
                </a:lnTo>
                <a:lnTo>
                  <a:pt x="281" y="312"/>
                </a:lnTo>
                <a:lnTo>
                  <a:pt x="276" y="306"/>
                </a:lnTo>
                <a:lnTo>
                  <a:pt x="281" y="306"/>
                </a:lnTo>
                <a:lnTo>
                  <a:pt x="281" y="302"/>
                </a:lnTo>
                <a:lnTo>
                  <a:pt x="287" y="302"/>
                </a:lnTo>
                <a:lnTo>
                  <a:pt x="287" y="306"/>
                </a:lnTo>
                <a:lnTo>
                  <a:pt x="291" y="306"/>
                </a:lnTo>
                <a:lnTo>
                  <a:pt x="299" y="312"/>
                </a:lnTo>
                <a:lnTo>
                  <a:pt x="303" y="306"/>
                </a:lnTo>
                <a:lnTo>
                  <a:pt x="309" y="302"/>
                </a:lnTo>
                <a:lnTo>
                  <a:pt x="303" y="302"/>
                </a:lnTo>
                <a:lnTo>
                  <a:pt x="299" y="296"/>
                </a:lnTo>
                <a:lnTo>
                  <a:pt x="299" y="290"/>
                </a:lnTo>
                <a:lnTo>
                  <a:pt x="303" y="296"/>
                </a:lnTo>
                <a:lnTo>
                  <a:pt x="309" y="296"/>
                </a:lnTo>
                <a:lnTo>
                  <a:pt x="314" y="296"/>
                </a:lnTo>
                <a:lnTo>
                  <a:pt x="320" y="296"/>
                </a:lnTo>
                <a:lnTo>
                  <a:pt x="320" y="290"/>
                </a:lnTo>
                <a:lnTo>
                  <a:pt x="326" y="290"/>
                </a:lnTo>
                <a:lnTo>
                  <a:pt x="332" y="296"/>
                </a:lnTo>
                <a:lnTo>
                  <a:pt x="332" y="290"/>
                </a:lnTo>
                <a:lnTo>
                  <a:pt x="338" y="290"/>
                </a:lnTo>
                <a:lnTo>
                  <a:pt x="347" y="296"/>
                </a:lnTo>
                <a:lnTo>
                  <a:pt x="355" y="290"/>
                </a:lnTo>
                <a:lnTo>
                  <a:pt x="347" y="285"/>
                </a:lnTo>
                <a:lnTo>
                  <a:pt x="342" y="285"/>
                </a:lnTo>
                <a:lnTo>
                  <a:pt x="338" y="280"/>
                </a:lnTo>
                <a:lnTo>
                  <a:pt x="338" y="275"/>
                </a:lnTo>
                <a:lnTo>
                  <a:pt x="342" y="275"/>
                </a:lnTo>
                <a:lnTo>
                  <a:pt x="342" y="280"/>
                </a:lnTo>
                <a:lnTo>
                  <a:pt x="347" y="280"/>
                </a:lnTo>
                <a:lnTo>
                  <a:pt x="355" y="285"/>
                </a:lnTo>
                <a:lnTo>
                  <a:pt x="359" y="290"/>
                </a:lnTo>
                <a:lnTo>
                  <a:pt x="359" y="285"/>
                </a:lnTo>
                <a:lnTo>
                  <a:pt x="365" y="280"/>
                </a:lnTo>
                <a:lnTo>
                  <a:pt x="365" y="285"/>
                </a:lnTo>
                <a:lnTo>
                  <a:pt x="371" y="285"/>
                </a:lnTo>
                <a:lnTo>
                  <a:pt x="376" y="285"/>
                </a:lnTo>
                <a:lnTo>
                  <a:pt x="388" y="290"/>
                </a:lnTo>
                <a:lnTo>
                  <a:pt x="388" y="285"/>
                </a:lnTo>
                <a:lnTo>
                  <a:pt x="394" y="285"/>
                </a:lnTo>
                <a:lnTo>
                  <a:pt x="398" y="290"/>
                </a:lnTo>
                <a:lnTo>
                  <a:pt x="404" y="285"/>
                </a:lnTo>
                <a:lnTo>
                  <a:pt x="398" y="280"/>
                </a:lnTo>
                <a:lnTo>
                  <a:pt x="394" y="280"/>
                </a:lnTo>
                <a:lnTo>
                  <a:pt x="388" y="280"/>
                </a:lnTo>
                <a:lnTo>
                  <a:pt x="382" y="275"/>
                </a:lnTo>
                <a:lnTo>
                  <a:pt x="388" y="269"/>
                </a:lnTo>
                <a:lnTo>
                  <a:pt x="394" y="275"/>
                </a:lnTo>
                <a:lnTo>
                  <a:pt x="394" y="269"/>
                </a:lnTo>
                <a:lnTo>
                  <a:pt x="398" y="259"/>
                </a:lnTo>
                <a:lnTo>
                  <a:pt x="394" y="254"/>
                </a:lnTo>
                <a:lnTo>
                  <a:pt x="394" y="248"/>
                </a:lnTo>
                <a:lnTo>
                  <a:pt x="394" y="244"/>
                </a:lnTo>
                <a:lnTo>
                  <a:pt x="394" y="238"/>
                </a:lnTo>
                <a:lnTo>
                  <a:pt x="394" y="222"/>
                </a:lnTo>
                <a:lnTo>
                  <a:pt x="394" y="217"/>
                </a:lnTo>
                <a:lnTo>
                  <a:pt x="388" y="217"/>
                </a:lnTo>
                <a:lnTo>
                  <a:pt x="388" y="211"/>
                </a:lnTo>
                <a:lnTo>
                  <a:pt x="382" y="205"/>
                </a:lnTo>
                <a:lnTo>
                  <a:pt x="382" y="201"/>
                </a:lnTo>
                <a:lnTo>
                  <a:pt x="376" y="195"/>
                </a:lnTo>
                <a:lnTo>
                  <a:pt x="371" y="190"/>
                </a:lnTo>
                <a:lnTo>
                  <a:pt x="365" y="190"/>
                </a:lnTo>
                <a:lnTo>
                  <a:pt x="359" y="190"/>
                </a:lnTo>
                <a:lnTo>
                  <a:pt x="355" y="186"/>
                </a:lnTo>
                <a:lnTo>
                  <a:pt x="359" y="186"/>
                </a:lnTo>
                <a:lnTo>
                  <a:pt x="365" y="190"/>
                </a:lnTo>
                <a:lnTo>
                  <a:pt x="371" y="190"/>
                </a:lnTo>
                <a:lnTo>
                  <a:pt x="376" y="186"/>
                </a:lnTo>
                <a:lnTo>
                  <a:pt x="365" y="186"/>
                </a:lnTo>
                <a:lnTo>
                  <a:pt x="359" y="180"/>
                </a:lnTo>
                <a:lnTo>
                  <a:pt x="355" y="180"/>
                </a:lnTo>
                <a:lnTo>
                  <a:pt x="359" y="180"/>
                </a:lnTo>
                <a:lnTo>
                  <a:pt x="365" y="180"/>
                </a:lnTo>
                <a:lnTo>
                  <a:pt x="359" y="174"/>
                </a:lnTo>
                <a:lnTo>
                  <a:pt x="355" y="174"/>
                </a:lnTo>
                <a:lnTo>
                  <a:pt x="359" y="170"/>
                </a:lnTo>
                <a:lnTo>
                  <a:pt x="365" y="170"/>
                </a:lnTo>
                <a:lnTo>
                  <a:pt x="359" y="170"/>
                </a:lnTo>
                <a:lnTo>
                  <a:pt x="355" y="164"/>
                </a:lnTo>
                <a:lnTo>
                  <a:pt x="347" y="164"/>
                </a:lnTo>
                <a:lnTo>
                  <a:pt x="347" y="159"/>
                </a:lnTo>
                <a:lnTo>
                  <a:pt x="342" y="159"/>
                </a:lnTo>
                <a:lnTo>
                  <a:pt x="338" y="153"/>
                </a:lnTo>
                <a:lnTo>
                  <a:pt x="342" y="153"/>
                </a:lnTo>
                <a:lnTo>
                  <a:pt x="342" y="149"/>
                </a:lnTo>
                <a:lnTo>
                  <a:pt x="338" y="149"/>
                </a:lnTo>
                <a:lnTo>
                  <a:pt x="338" y="143"/>
                </a:lnTo>
                <a:lnTo>
                  <a:pt x="326" y="143"/>
                </a:lnTo>
                <a:lnTo>
                  <a:pt x="320" y="137"/>
                </a:lnTo>
                <a:lnTo>
                  <a:pt x="320" y="133"/>
                </a:lnTo>
                <a:lnTo>
                  <a:pt x="326" y="133"/>
                </a:lnTo>
                <a:lnTo>
                  <a:pt x="332" y="133"/>
                </a:lnTo>
                <a:lnTo>
                  <a:pt x="338" y="133"/>
                </a:lnTo>
                <a:lnTo>
                  <a:pt x="342" y="133"/>
                </a:lnTo>
                <a:lnTo>
                  <a:pt x="338" y="127"/>
                </a:lnTo>
                <a:lnTo>
                  <a:pt x="332" y="127"/>
                </a:lnTo>
                <a:lnTo>
                  <a:pt x="326" y="127"/>
                </a:lnTo>
                <a:lnTo>
                  <a:pt x="326" y="122"/>
                </a:lnTo>
                <a:lnTo>
                  <a:pt x="320" y="122"/>
                </a:lnTo>
                <a:lnTo>
                  <a:pt x="326" y="122"/>
                </a:lnTo>
                <a:lnTo>
                  <a:pt x="338" y="122"/>
                </a:lnTo>
                <a:lnTo>
                  <a:pt x="342" y="127"/>
                </a:lnTo>
                <a:lnTo>
                  <a:pt x="347" y="127"/>
                </a:lnTo>
                <a:lnTo>
                  <a:pt x="355" y="122"/>
                </a:lnTo>
                <a:lnTo>
                  <a:pt x="359" y="122"/>
                </a:lnTo>
                <a:lnTo>
                  <a:pt x="355" y="110"/>
                </a:lnTo>
                <a:lnTo>
                  <a:pt x="359" y="110"/>
                </a:lnTo>
                <a:lnTo>
                  <a:pt x="371" y="110"/>
                </a:lnTo>
                <a:lnTo>
                  <a:pt x="371" y="106"/>
                </a:lnTo>
                <a:lnTo>
                  <a:pt x="376" y="106"/>
                </a:lnTo>
                <a:lnTo>
                  <a:pt x="371" y="101"/>
                </a:lnTo>
                <a:lnTo>
                  <a:pt x="365" y="101"/>
                </a:lnTo>
                <a:lnTo>
                  <a:pt x="359" y="101"/>
                </a:lnTo>
                <a:lnTo>
                  <a:pt x="355" y="101"/>
                </a:lnTo>
                <a:lnTo>
                  <a:pt x="359" y="96"/>
                </a:lnTo>
                <a:lnTo>
                  <a:pt x="359" y="89"/>
                </a:lnTo>
                <a:lnTo>
                  <a:pt x="355" y="89"/>
                </a:lnTo>
                <a:lnTo>
                  <a:pt x="347" y="85"/>
                </a:lnTo>
                <a:lnTo>
                  <a:pt x="347" y="79"/>
                </a:lnTo>
                <a:lnTo>
                  <a:pt x="355" y="79"/>
                </a:lnTo>
                <a:lnTo>
                  <a:pt x="359" y="79"/>
                </a:lnTo>
                <a:lnTo>
                  <a:pt x="359" y="85"/>
                </a:lnTo>
                <a:lnTo>
                  <a:pt x="365" y="89"/>
                </a:lnTo>
                <a:lnTo>
                  <a:pt x="365" y="96"/>
                </a:lnTo>
                <a:lnTo>
                  <a:pt x="371" y="96"/>
                </a:lnTo>
                <a:lnTo>
                  <a:pt x="371" y="101"/>
                </a:lnTo>
                <a:lnTo>
                  <a:pt x="376" y="101"/>
                </a:lnTo>
                <a:lnTo>
                  <a:pt x="376" y="96"/>
                </a:lnTo>
                <a:lnTo>
                  <a:pt x="376" y="89"/>
                </a:lnTo>
                <a:lnTo>
                  <a:pt x="371" y="85"/>
                </a:lnTo>
                <a:lnTo>
                  <a:pt x="371" y="79"/>
                </a:lnTo>
                <a:lnTo>
                  <a:pt x="365" y="79"/>
                </a:lnTo>
                <a:lnTo>
                  <a:pt x="359" y="75"/>
                </a:lnTo>
                <a:lnTo>
                  <a:pt x="359" y="69"/>
                </a:lnTo>
                <a:lnTo>
                  <a:pt x="355" y="69"/>
                </a:lnTo>
                <a:lnTo>
                  <a:pt x="342" y="69"/>
                </a:lnTo>
                <a:lnTo>
                  <a:pt x="338" y="69"/>
                </a:lnTo>
                <a:lnTo>
                  <a:pt x="338" y="75"/>
                </a:lnTo>
                <a:lnTo>
                  <a:pt x="332" y="75"/>
                </a:lnTo>
                <a:lnTo>
                  <a:pt x="332" y="69"/>
                </a:lnTo>
                <a:lnTo>
                  <a:pt x="332" y="64"/>
                </a:lnTo>
                <a:lnTo>
                  <a:pt x="338" y="64"/>
                </a:lnTo>
                <a:lnTo>
                  <a:pt x="342" y="64"/>
                </a:lnTo>
                <a:lnTo>
                  <a:pt x="342" y="58"/>
                </a:lnTo>
                <a:lnTo>
                  <a:pt x="338" y="54"/>
                </a:lnTo>
                <a:lnTo>
                  <a:pt x="332" y="54"/>
                </a:lnTo>
                <a:lnTo>
                  <a:pt x="338" y="54"/>
                </a:lnTo>
                <a:lnTo>
                  <a:pt x="338" y="58"/>
                </a:lnTo>
                <a:lnTo>
                  <a:pt x="332" y="58"/>
                </a:lnTo>
                <a:lnTo>
                  <a:pt x="332" y="54"/>
                </a:lnTo>
                <a:lnTo>
                  <a:pt x="326" y="54"/>
                </a:lnTo>
                <a:lnTo>
                  <a:pt x="320" y="48"/>
                </a:lnTo>
                <a:lnTo>
                  <a:pt x="314" y="48"/>
                </a:lnTo>
                <a:lnTo>
                  <a:pt x="309" y="42"/>
                </a:lnTo>
                <a:lnTo>
                  <a:pt x="303" y="37"/>
                </a:lnTo>
                <a:lnTo>
                  <a:pt x="299" y="33"/>
                </a:lnTo>
                <a:lnTo>
                  <a:pt x="299" y="27"/>
                </a:lnTo>
                <a:lnTo>
                  <a:pt x="299" y="21"/>
                </a:lnTo>
                <a:lnTo>
                  <a:pt x="291" y="21"/>
                </a:lnTo>
                <a:lnTo>
                  <a:pt x="287" y="17"/>
                </a:lnTo>
                <a:lnTo>
                  <a:pt x="281" y="17"/>
                </a:lnTo>
                <a:lnTo>
                  <a:pt x="270" y="17"/>
                </a:lnTo>
                <a:lnTo>
                  <a:pt x="258" y="17"/>
                </a:lnTo>
                <a:lnTo>
                  <a:pt x="253" y="17"/>
                </a:lnTo>
                <a:lnTo>
                  <a:pt x="253" y="21"/>
                </a:lnTo>
                <a:lnTo>
                  <a:pt x="241" y="21"/>
                </a:lnTo>
                <a:lnTo>
                  <a:pt x="235" y="21"/>
                </a:lnTo>
                <a:lnTo>
                  <a:pt x="231" y="21"/>
                </a:lnTo>
                <a:lnTo>
                  <a:pt x="225" y="21"/>
                </a:lnTo>
                <a:lnTo>
                  <a:pt x="219" y="27"/>
                </a:lnTo>
                <a:lnTo>
                  <a:pt x="219" y="33"/>
                </a:lnTo>
                <a:lnTo>
                  <a:pt x="214" y="33"/>
                </a:lnTo>
                <a:lnTo>
                  <a:pt x="219" y="33"/>
                </a:lnTo>
                <a:lnTo>
                  <a:pt x="214" y="33"/>
                </a:lnTo>
                <a:lnTo>
                  <a:pt x="208" y="33"/>
                </a:lnTo>
                <a:lnTo>
                  <a:pt x="202" y="33"/>
                </a:lnTo>
                <a:lnTo>
                  <a:pt x="202" y="27"/>
                </a:lnTo>
                <a:lnTo>
                  <a:pt x="208" y="27"/>
                </a:lnTo>
                <a:lnTo>
                  <a:pt x="214" y="21"/>
                </a:lnTo>
                <a:lnTo>
                  <a:pt x="219" y="17"/>
                </a:lnTo>
                <a:lnTo>
                  <a:pt x="214" y="17"/>
                </a:lnTo>
                <a:lnTo>
                  <a:pt x="208" y="11"/>
                </a:lnTo>
                <a:lnTo>
                  <a:pt x="196" y="6"/>
                </a:lnTo>
                <a:lnTo>
                  <a:pt x="192" y="6"/>
                </a:lnTo>
                <a:lnTo>
                  <a:pt x="185" y="0"/>
                </a:lnTo>
                <a:lnTo>
                  <a:pt x="179" y="0"/>
                </a:lnTo>
                <a:lnTo>
                  <a:pt x="185" y="6"/>
                </a:lnTo>
                <a:lnTo>
                  <a:pt x="192" y="11"/>
                </a:lnTo>
                <a:lnTo>
                  <a:pt x="185" y="11"/>
                </a:lnTo>
                <a:lnTo>
                  <a:pt x="179" y="11"/>
                </a:lnTo>
                <a:lnTo>
                  <a:pt x="173" y="11"/>
                </a:lnTo>
                <a:lnTo>
                  <a:pt x="173" y="17"/>
                </a:lnTo>
                <a:lnTo>
                  <a:pt x="179" y="21"/>
                </a:lnTo>
                <a:lnTo>
                  <a:pt x="179" y="33"/>
                </a:lnTo>
                <a:lnTo>
                  <a:pt x="179" y="37"/>
                </a:lnTo>
                <a:lnTo>
                  <a:pt x="173" y="42"/>
                </a:lnTo>
                <a:lnTo>
                  <a:pt x="173" y="33"/>
                </a:lnTo>
                <a:lnTo>
                  <a:pt x="173" y="27"/>
                </a:lnTo>
                <a:lnTo>
                  <a:pt x="173" y="17"/>
                </a:lnTo>
                <a:lnTo>
                  <a:pt x="163" y="11"/>
                </a:lnTo>
                <a:lnTo>
                  <a:pt x="158" y="11"/>
                </a:lnTo>
                <a:lnTo>
                  <a:pt x="158" y="17"/>
                </a:lnTo>
                <a:lnTo>
                  <a:pt x="163" y="21"/>
                </a:lnTo>
                <a:lnTo>
                  <a:pt x="167" y="27"/>
                </a:lnTo>
                <a:lnTo>
                  <a:pt x="163" y="27"/>
                </a:lnTo>
                <a:lnTo>
                  <a:pt x="158" y="17"/>
                </a:lnTo>
                <a:lnTo>
                  <a:pt x="146" y="17"/>
                </a:lnTo>
                <a:lnTo>
                  <a:pt x="151" y="21"/>
                </a:lnTo>
                <a:lnTo>
                  <a:pt x="151" y="27"/>
                </a:lnTo>
                <a:lnTo>
                  <a:pt x="146" y="21"/>
                </a:lnTo>
                <a:lnTo>
                  <a:pt x="140" y="17"/>
                </a:lnTo>
                <a:lnTo>
                  <a:pt x="134" y="17"/>
                </a:lnTo>
                <a:lnTo>
                  <a:pt x="130" y="21"/>
                </a:lnTo>
                <a:lnTo>
                  <a:pt x="118" y="21"/>
                </a:lnTo>
                <a:lnTo>
                  <a:pt x="111" y="21"/>
                </a:lnTo>
                <a:lnTo>
                  <a:pt x="111" y="27"/>
                </a:lnTo>
                <a:lnTo>
                  <a:pt x="107" y="37"/>
                </a:lnTo>
                <a:lnTo>
                  <a:pt x="111" y="37"/>
                </a:lnTo>
                <a:lnTo>
                  <a:pt x="111" y="42"/>
                </a:lnTo>
                <a:lnTo>
                  <a:pt x="107" y="42"/>
                </a:lnTo>
                <a:lnTo>
                  <a:pt x="118" y="42"/>
                </a:lnTo>
                <a:lnTo>
                  <a:pt x="124" y="48"/>
                </a:lnTo>
                <a:lnTo>
                  <a:pt x="124" y="54"/>
                </a:lnTo>
                <a:lnTo>
                  <a:pt x="118" y="54"/>
                </a:lnTo>
                <a:lnTo>
                  <a:pt x="111" y="48"/>
                </a:lnTo>
                <a:lnTo>
                  <a:pt x="107" y="48"/>
                </a:lnTo>
                <a:lnTo>
                  <a:pt x="107" y="54"/>
                </a:lnTo>
                <a:lnTo>
                  <a:pt x="111" y="54"/>
                </a:lnTo>
                <a:lnTo>
                  <a:pt x="118" y="54"/>
                </a:lnTo>
                <a:lnTo>
                  <a:pt x="118" y="58"/>
                </a:lnTo>
                <a:lnTo>
                  <a:pt x="111" y="58"/>
                </a:lnTo>
                <a:lnTo>
                  <a:pt x="107" y="58"/>
                </a:lnTo>
                <a:lnTo>
                  <a:pt x="101" y="54"/>
                </a:lnTo>
                <a:lnTo>
                  <a:pt x="95" y="58"/>
                </a:lnTo>
                <a:lnTo>
                  <a:pt x="90" y="64"/>
                </a:lnTo>
                <a:lnTo>
                  <a:pt x="95" y="69"/>
                </a:lnTo>
                <a:lnTo>
                  <a:pt x="107" y="75"/>
                </a:lnTo>
                <a:lnTo>
                  <a:pt x="124" y="69"/>
                </a:lnTo>
                <a:lnTo>
                  <a:pt x="130" y="69"/>
                </a:lnTo>
                <a:lnTo>
                  <a:pt x="124" y="75"/>
                </a:lnTo>
                <a:lnTo>
                  <a:pt x="124" y="79"/>
                </a:lnTo>
                <a:lnTo>
                  <a:pt x="134" y="75"/>
                </a:lnTo>
                <a:lnTo>
                  <a:pt x="134" y="69"/>
                </a:lnTo>
                <a:lnTo>
                  <a:pt x="140" y="75"/>
                </a:lnTo>
                <a:lnTo>
                  <a:pt x="151" y="69"/>
                </a:lnTo>
                <a:lnTo>
                  <a:pt x="151" y="75"/>
                </a:lnTo>
                <a:lnTo>
                  <a:pt x="140" y="85"/>
                </a:lnTo>
                <a:lnTo>
                  <a:pt x="130" y="85"/>
                </a:lnTo>
                <a:lnTo>
                  <a:pt x="118" y="89"/>
                </a:lnTo>
                <a:lnTo>
                  <a:pt x="118" y="96"/>
                </a:lnTo>
                <a:lnTo>
                  <a:pt x="124" y="96"/>
                </a:lnTo>
                <a:lnTo>
                  <a:pt x="134" y="101"/>
                </a:lnTo>
                <a:lnTo>
                  <a:pt x="130" y="101"/>
                </a:lnTo>
                <a:lnTo>
                  <a:pt x="134" y="106"/>
                </a:lnTo>
                <a:lnTo>
                  <a:pt x="140" y="106"/>
                </a:lnTo>
                <a:lnTo>
                  <a:pt x="134" y="110"/>
                </a:lnTo>
                <a:lnTo>
                  <a:pt x="130" y="101"/>
                </a:lnTo>
                <a:lnTo>
                  <a:pt x="130" y="106"/>
                </a:lnTo>
                <a:lnTo>
                  <a:pt x="130" y="110"/>
                </a:lnTo>
                <a:lnTo>
                  <a:pt x="118" y="106"/>
                </a:lnTo>
                <a:lnTo>
                  <a:pt x="107" y="101"/>
                </a:lnTo>
                <a:lnTo>
                  <a:pt x="90" y="101"/>
                </a:lnTo>
                <a:lnTo>
                  <a:pt x="84" y="106"/>
                </a:lnTo>
                <a:lnTo>
                  <a:pt x="84" y="110"/>
                </a:lnTo>
                <a:lnTo>
                  <a:pt x="78" y="110"/>
                </a:lnTo>
                <a:lnTo>
                  <a:pt x="78" y="106"/>
                </a:lnTo>
                <a:lnTo>
                  <a:pt x="74" y="101"/>
                </a:lnTo>
                <a:lnTo>
                  <a:pt x="62" y="96"/>
                </a:lnTo>
                <a:lnTo>
                  <a:pt x="45" y="96"/>
                </a:lnTo>
                <a:lnTo>
                  <a:pt x="27" y="96"/>
                </a:lnTo>
                <a:lnTo>
                  <a:pt x="22" y="89"/>
                </a:lnTo>
                <a:lnTo>
                  <a:pt x="16" y="96"/>
                </a:lnTo>
                <a:lnTo>
                  <a:pt x="22" y="96"/>
                </a:lnTo>
                <a:lnTo>
                  <a:pt x="27" y="96"/>
                </a:lnTo>
                <a:lnTo>
                  <a:pt x="27" y="101"/>
                </a:lnTo>
                <a:lnTo>
                  <a:pt x="22" y="101"/>
                </a:lnTo>
                <a:lnTo>
                  <a:pt x="16" y="101"/>
                </a:lnTo>
                <a:lnTo>
                  <a:pt x="22" y="101"/>
                </a:lnTo>
                <a:lnTo>
                  <a:pt x="16" y="106"/>
                </a:lnTo>
                <a:lnTo>
                  <a:pt x="16" y="101"/>
                </a:lnTo>
                <a:lnTo>
                  <a:pt x="12" y="96"/>
                </a:lnTo>
                <a:lnTo>
                  <a:pt x="6" y="96"/>
                </a:lnTo>
                <a:lnTo>
                  <a:pt x="0" y="101"/>
                </a:lnTo>
                <a:lnTo>
                  <a:pt x="0" y="106"/>
                </a:lnTo>
                <a:lnTo>
                  <a:pt x="0" y="110"/>
                </a:lnTo>
                <a:lnTo>
                  <a:pt x="6" y="116"/>
                </a:lnTo>
                <a:lnTo>
                  <a:pt x="12" y="116"/>
                </a:lnTo>
                <a:lnTo>
                  <a:pt x="12" y="110"/>
                </a:lnTo>
                <a:lnTo>
                  <a:pt x="12" y="106"/>
                </a:lnTo>
                <a:lnTo>
                  <a:pt x="16" y="106"/>
                </a:lnTo>
                <a:lnTo>
                  <a:pt x="16" y="116"/>
                </a:lnTo>
                <a:lnTo>
                  <a:pt x="22" y="116"/>
                </a:lnTo>
                <a:lnTo>
                  <a:pt x="22" y="110"/>
                </a:lnTo>
                <a:lnTo>
                  <a:pt x="27" y="116"/>
                </a:lnTo>
                <a:lnTo>
                  <a:pt x="27" y="122"/>
                </a:lnTo>
                <a:lnTo>
                  <a:pt x="39" y="127"/>
                </a:lnTo>
                <a:lnTo>
                  <a:pt x="34" y="127"/>
                </a:lnTo>
                <a:lnTo>
                  <a:pt x="50" y="133"/>
                </a:lnTo>
                <a:lnTo>
                  <a:pt x="62" y="133"/>
                </a:lnTo>
                <a:lnTo>
                  <a:pt x="62" y="137"/>
                </a:lnTo>
                <a:lnTo>
                  <a:pt x="68" y="137"/>
                </a:lnTo>
                <a:lnTo>
                  <a:pt x="68" y="143"/>
                </a:lnTo>
                <a:lnTo>
                  <a:pt x="56" y="143"/>
                </a:lnTo>
                <a:lnTo>
                  <a:pt x="45" y="143"/>
                </a:lnTo>
                <a:lnTo>
                  <a:pt x="39" y="143"/>
                </a:lnTo>
                <a:lnTo>
                  <a:pt x="34" y="149"/>
                </a:lnTo>
                <a:lnTo>
                  <a:pt x="39" y="153"/>
                </a:lnTo>
                <a:lnTo>
                  <a:pt x="50" y="159"/>
                </a:lnTo>
                <a:lnTo>
                  <a:pt x="62" y="159"/>
                </a:lnTo>
                <a:lnTo>
                  <a:pt x="50" y="159"/>
                </a:lnTo>
                <a:lnTo>
                  <a:pt x="39" y="159"/>
                </a:lnTo>
                <a:lnTo>
                  <a:pt x="27" y="159"/>
                </a:lnTo>
                <a:lnTo>
                  <a:pt x="39" y="159"/>
                </a:lnTo>
                <a:lnTo>
                  <a:pt x="39" y="164"/>
                </a:lnTo>
                <a:lnTo>
                  <a:pt x="27" y="159"/>
                </a:lnTo>
                <a:lnTo>
                  <a:pt x="22" y="159"/>
                </a:lnTo>
                <a:lnTo>
                  <a:pt x="16" y="164"/>
                </a:lnTo>
                <a:lnTo>
                  <a:pt x="22" y="164"/>
                </a:lnTo>
                <a:lnTo>
                  <a:pt x="27" y="164"/>
                </a:lnTo>
                <a:lnTo>
                  <a:pt x="34" y="170"/>
                </a:lnTo>
                <a:lnTo>
                  <a:pt x="27" y="170"/>
                </a:lnTo>
                <a:lnTo>
                  <a:pt x="22" y="174"/>
                </a:lnTo>
                <a:lnTo>
                  <a:pt x="27" y="174"/>
                </a:lnTo>
                <a:lnTo>
                  <a:pt x="34" y="174"/>
                </a:lnTo>
                <a:lnTo>
                  <a:pt x="45" y="180"/>
                </a:lnTo>
                <a:lnTo>
                  <a:pt x="45" y="174"/>
                </a:lnTo>
                <a:lnTo>
                  <a:pt x="50" y="174"/>
                </a:lnTo>
                <a:lnTo>
                  <a:pt x="62" y="180"/>
                </a:lnTo>
                <a:lnTo>
                  <a:pt x="56" y="180"/>
                </a:lnTo>
                <a:lnTo>
                  <a:pt x="50" y="180"/>
                </a:lnTo>
                <a:lnTo>
                  <a:pt x="56" y="186"/>
                </a:lnTo>
                <a:lnTo>
                  <a:pt x="62" y="186"/>
                </a:lnTo>
                <a:lnTo>
                  <a:pt x="68" y="180"/>
                </a:lnTo>
                <a:lnTo>
                  <a:pt x="68" y="174"/>
                </a:lnTo>
                <a:lnTo>
                  <a:pt x="74" y="180"/>
                </a:lnTo>
                <a:lnTo>
                  <a:pt x="74" y="186"/>
                </a:lnTo>
                <a:lnTo>
                  <a:pt x="78" y="180"/>
                </a:lnTo>
                <a:lnTo>
                  <a:pt x="84" y="180"/>
                </a:lnTo>
                <a:lnTo>
                  <a:pt x="84" y="186"/>
                </a:lnTo>
                <a:lnTo>
                  <a:pt x="84" y="190"/>
                </a:lnTo>
                <a:lnTo>
                  <a:pt x="90" y="190"/>
                </a:lnTo>
                <a:lnTo>
                  <a:pt x="90" y="195"/>
                </a:lnTo>
                <a:lnTo>
                  <a:pt x="95" y="195"/>
                </a:lnTo>
                <a:lnTo>
                  <a:pt x="134" y="190"/>
                </a:lnTo>
                <a:lnTo>
                  <a:pt x="134" y="195"/>
                </a:lnTo>
                <a:lnTo>
                  <a:pt x="146" y="195"/>
                </a:lnTo>
                <a:lnTo>
                  <a:pt x="140" y="201"/>
                </a:lnTo>
                <a:lnTo>
                  <a:pt x="134" y="195"/>
                </a:lnTo>
                <a:lnTo>
                  <a:pt x="130" y="201"/>
                </a:lnTo>
                <a:lnTo>
                  <a:pt x="124" y="201"/>
                </a:lnTo>
                <a:lnTo>
                  <a:pt x="118" y="201"/>
                </a:lnTo>
                <a:lnTo>
                  <a:pt x="111" y="201"/>
                </a:lnTo>
                <a:lnTo>
                  <a:pt x="107" y="205"/>
                </a:lnTo>
                <a:lnTo>
                  <a:pt x="107" y="211"/>
                </a:lnTo>
                <a:lnTo>
                  <a:pt x="107" y="217"/>
                </a:lnTo>
                <a:lnTo>
                  <a:pt x="111" y="217"/>
                </a:lnTo>
                <a:lnTo>
                  <a:pt x="118" y="217"/>
                </a:lnTo>
                <a:lnTo>
                  <a:pt x="111" y="222"/>
                </a:lnTo>
                <a:lnTo>
                  <a:pt x="107" y="232"/>
                </a:lnTo>
                <a:lnTo>
                  <a:pt x="90" y="238"/>
                </a:lnTo>
                <a:lnTo>
                  <a:pt x="84" y="244"/>
                </a:lnTo>
                <a:lnTo>
                  <a:pt x="78" y="248"/>
                </a:lnTo>
                <a:lnTo>
                  <a:pt x="78" y="254"/>
                </a:lnTo>
                <a:lnTo>
                  <a:pt x="84" y="254"/>
                </a:lnTo>
                <a:lnTo>
                  <a:pt x="84" y="248"/>
                </a:lnTo>
                <a:lnTo>
                  <a:pt x="90" y="248"/>
                </a:lnTo>
                <a:lnTo>
                  <a:pt x="95" y="248"/>
                </a:lnTo>
                <a:lnTo>
                  <a:pt x="101" y="248"/>
                </a:lnTo>
                <a:lnTo>
                  <a:pt x="95" y="244"/>
                </a:lnTo>
                <a:lnTo>
                  <a:pt x="101" y="244"/>
                </a:lnTo>
                <a:lnTo>
                  <a:pt x="107" y="244"/>
                </a:lnTo>
                <a:lnTo>
                  <a:pt x="107" y="238"/>
                </a:lnTo>
                <a:lnTo>
                  <a:pt x="111" y="238"/>
                </a:lnTo>
                <a:lnTo>
                  <a:pt x="111" y="244"/>
                </a:lnTo>
                <a:lnTo>
                  <a:pt x="118" y="244"/>
                </a:lnTo>
                <a:lnTo>
                  <a:pt x="118" y="248"/>
                </a:lnTo>
                <a:lnTo>
                  <a:pt x="124" y="248"/>
                </a:lnTo>
                <a:lnTo>
                  <a:pt x="130" y="248"/>
                </a:lnTo>
                <a:lnTo>
                  <a:pt x="130" y="244"/>
                </a:lnTo>
                <a:lnTo>
                  <a:pt x="134" y="244"/>
                </a:lnTo>
                <a:lnTo>
                  <a:pt x="130" y="248"/>
                </a:lnTo>
                <a:lnTo>
                  <a:pt x="134" y="248"/>
                </a:lnTo>
                <a:lnTo>
                  <a:pt x="140" y="248"/>
                </a:lnTo>
                <a:lnTo>
                  <a:pt x="146" y="244"/>
                </a:lnTo>
                <a:lnTo>
                  <a:pt x="151" y="244"/>
                </a:lnTo>
                <a:lnTo>
                  <a:pt x="151" y="232"/>
                </a:lnTo>
                <a:lnTo>
                  <a:pt x="158" y="232"/>
                </a:lnTo>
                <a:lnTo>
                  <a:pt x="163" y="232"/>
                </a:lnTo>
                <a:lnTo>
                  <a:pt x="158" y="232"/>
                </a:lnTo>
                <a:lnTo>
                  <a:pt x="158" y="238"/>
                </a:lnTo>
                <a:lnTo>
                  <a:pt x="163" y="238"/>
                </a:lnTo>
                <a:lnTo>
                  <a:pt x="167" y="244"/>
                </a:lnTo>
                <a:lnTo>
                  <a:pt x="173" y="244"/>
                </a:lnTo>
                <a:lnTo>
                  <a:pt x="179" y="244"/>
                </a:lnTo>
                <a:lnTo>
                  <a:pt x="173" y="244"/>
                </a:lnTo>
                <a:lnTo>
                  <a:pt x="163" y="244"/>
                </a:lnTo>
                <a:lnTo>
                  <a:pt x="158" y="244"/>
                </a:lnTo>
                <a:lnTo>
                  <a:pt x="158" y="248"/>
                </a:lnTo>
                <a:lnTo>
                  <a:pt x="151" y="248"/>
                </a:lnTo>
                <a:lnTo>
                  <a:pt x="146" y="248"/>
                </a:lnTo>
                <a:lnTo>
                  <a:pt x="134" y="248"/>
                </a:lnTo>
                <a:lnTo>
                  <a:pt x="134" y="254"/>
                </a:lnTo>
                <a:lnTo>
                  <a:pt x="130" y="254"/>
                </a:lnTo>
                <a:lnTo>
                  <a:pt x="124" y="248"/>
                </a:lnTo>
                <a:lnTo>
                  <a:pt x="118" y="254"/>
                </a:lnTo>
                <a:lnTo>
                  <a:pt x="107" y="248"/>
                </a:lnTo>
                <a:lnTo>
                  <a:pt x="101" y="248"/>
                </a:lnTo>
                <a:lnTo>
                  <a:pt x="101" y="254"/>
                </a:lnTo>
                <a:lnTo>
                  <a:pt x="95" y="259"/>
                </a:lnTo>
                <a:lnTo>
                  <a:pt x="90" y="259"/>
                </a:lnTo>
                <a:lnTo>
                  <a:pt x="84" y="259"/>
                </a:lnTo>
                <a:lnTo>
                  <a:pt x="78" y="259"/>
                </a:lnTo>
                <a:lnTo>
                  <a:pt x="84" y="259"/>
                </a:lnTo>
                <a:lnTo>
                  <a:pt x="90" y="265"/>
                </a:lnTo>
                <a:lnTo>
                  <a:pt x="95" y="265"/>
                </a:lnTo>
                <a:lnTo>
                  <a:pt x="90" y="265"/>
                </a:lnTo>
                <a:lnTo>
                  <a:pt x="90" y="269"/>
                </a:lnTo>
                <a:lnTo>
                  <a:pt x="95" y="275"/>
                </a:lnTo>
                <a:lnTo>
                  <a:pt x="107" y="275"/>
                </a:lnTo>
                <a:lnTo>
                  <a:pt x="101" y="275"/>
                </a:lnTo>
                <a:lnTo>
                  <a:pt x="90" y="275"/>
                </a:lnTo>
                <a:lnTo>
                  <a:pt x="84" y="275"/>
                </a:lnTo>
                <a:lnTo>
                  <a:pt x="78" y="269"/>
                </a:lnTo>
                <a:lnTo>
                  <a:pt x="78" y="265"/>
                </a:lnTo>
                <a:lnTo>
                  <a:pt x="74" y="269"/>
                </a:lnTo>
                <a:lnTo>
                  <a:pt x="74" y="275"/>
                </a:lnTo>
                <a:lnTo>
                  <a:pt x="68" y="275"/>
                </a:lnTo>
                <a:lnTo>
                  <a:pt x="68" y="269"/>
                </a:lnTo>
                <a:lnTo>
                  <a:pt x="74" y="269"/>
                </a:lnTo>
                <a:lnTo>
                  <a:pt x="68" y="269"/>
                </a:lnTo>
                <a:lnTo>
                  <a:pt x="62" y="269"/>
                </a:lnTo>
                <a:lnTo>
                  <a:pt x="56" y="275"/>
                </a:lnTo>
                <a:lnTo>
                  <a:pt x="50" y="275"/>
                </a:lnTo>
                <a:lnTo>
                  <a:pt x="56" y="280"/>
                </a:lnTo>
                <a:lnTo>
                  <a:pt x="50" y="275"/>
                </a:lnTo>
                <a:lnTo>
                  <a:pt x="45" y="275"/>
                </a:lnTo>
                <a:lnTo>
                  <a:pt x="45" y="280"/>
                </a:lnTo>
                <a:lnTo>
                  <a:pt x="45" y="285"/>
                </a:lnTo>
                <a:lnTo>
                  <a:pt x="50" y="285"/>
                </a:lnTo>
                <a:lnTo>
                  <a:pt x="62" y="285"/>
                </a:lnTo>
                <a:lnTo>
                  <a:pt x="68" y="285"/>
                </a:lnTo>
                <a:lnTo>
                  <a:pt x="68" y="280"/>
                </a:lnTo>
                <a:lnTo>
                  <a:pt x="74" y="285"/>
                </a:lnTo>
                <a:lnTo>
                  <a:pt x="84" y="285"/>
                </a:lnTo>
                <a:lnTo>
                  <a:pt x="90" y="285"/>
                </a:lnTo>
                <a:lnTo>
                  <a:pt x="95" y="285"/>
                </a:lnTo>
                <a:lnTo>
                  <a:pt x="101" y="285"/>
                </a:lnTo>
                <a:lnTo>
                  <a:pt x="107" y="280"/>
                </a:lnTo>
                <a:lnTo>
                  <a:pt x="111" y="285"/>
                </a:lnTo>
                <a:lnTo>
                  <a:pt x="107" y="290"/>
                </a:lnTo>
                <a:lnTo>
                  <a:pt x="101" y="290"/>
                </a:lnTo>
                <a:lnTo>
                  <a:pt x="101" y="285"/>
                </a:lnTo>
                <a:lnTo>
                  <a:pt x="101" y="290"/>
                </a:lnTo>
                <a:lnTo>
                  <a:pt x="95" y="290"/>
                </a:lnTo>
                <a:lnTo>
                  <a:pt x="90" y="290"/>
                </a:lnTo>
                <a:lnTo>
                  <a:pt x="90" y="296"/>
                </a:lnTo>
                <a:lnTo>
                  <a:pt x="90" y="290"/>
                </a:lnTo>
                <a:lnTo>
                  <a:pt x="84" y="290"/>
                </a:lnTo>
                <a:lnTo>
                  <a:pt x="78" y="290"/>
                </a:lnTo>
                <a:lnTo>
                  <a:pt x="74" y="296"/>
                </a:lnTo>
                <a:lnTo>
                  <a:pt x="68" y="296"/>
                </a:lnTo>
                <a:lnTo>
                  <a:pt x="74" y="302"/>
                </a:lnTo>
                <a:lnTo>
                  <a:pt x="78" y="296"/>
                </a:lnTo>
                <a:lnTo>
                  <a:pt x="78" y="302"/>
                </a:lnTo>
                <a:lnTo>
                  <a:pt x="74" y="302"/>
                </a:lnTo>
                <a:lnTo>
                  <a:pt x="68" y="302"/>
                </a:lnTo>
                <a:lnTo>
                  <a:pt x="62" y="302"/>
                </a:lnTo>
                <a:lnTo>
                  <a:pt x="56" y="302"/>
                </a:lnTo>
                <a:lnTo>
                  <a:pt x="62" y="306"/>
                </a:lnTo>
                <a:lnTo>
                  <a:pt x="68" y="312"/>
                </a:lnTo>
                <a:lnTo>
                  <a:pt x="74" y="312"/>
                </a:lnTo>
                <a:lnTo>
                  <a:pt x="68" y="312"/>
                </a:lnTo>
                <a:lnTo>
                  <a:pt x="74" y="312"/>
                </a:lnTo>
                <a:lnTo>
                  <a:pt x="78" y="306"/>
                </a:lnTo>
                <a:lnTo>
                  <a:pt x="84" y="306"/>
                </a:lnTo>
                <a:lnTo>
                  <a:pt x="84" y="312"/>
                </a:lnTo>
                <a:lnTo>
                  <a:pt x="84" y="317"/>
                </a:lnTo>
                <a:lnTo>
                  <a:pt x="90" y="317"/>
                </a:lnTo>
                <a:lnTo>
                  <a:pt x="95" y="317"/>
                </a:lnTo>
                <a:lnTo>
                  <a:pt x="101" y="317"/>
                </a:lnTo>
                <a:lnTo>
                  <a:pt x="107" y="317"/>
                </a:lnTo>
                <a:lnTo>
                  <a:pt x="111" y="317"/>
                </a:lnTo>
                <a:lnTo>
                  <a:pt x="118" y="312"/>
                </a:lnTo>
                <a:lnTo>
                  <a:pt x="124" y="306"/>
                </a:lnTo>
                <a:lnTo>
                  <a:pt x="130" y="312"/>
                </a:lnTo>
                <a:lnTo>
                  <a:pt x="124" y="312"/>
                </a:lnTo>
                <a:lnTo>
                  <a:pt x="118" y="317"/>
                </a:lnTo>
                <a:lnTo>
                  <a:pt x="107" y="322"/>
                </a:lnTo>
                <a:lnTo>
                  <a:pt x="101" y="322"/>
                </a:lnTo>
                <a:lnTo>
                  <a:pt x="95" y="327"/>
                </a:lnTo>
                <a:lnTo>
                  <a:pt x="95" y="333"/>
                </a:lnTo>
                <a:lnTo>
                  <a:pt x="101" y="333"/>
                </a:lnTo>
                <a:lnTo>
                  <a:pt x="107" y="333"/>
                </a:lnTo>
                <a:lnTo>
                  <a:pt x="111" y="327"/>
                </a:lnTo>
                <a:lnTo>
                  <a:pt x="118" y="327"/>
                </a:lnTo>
                <a:lnTo>
                  <a:pt x="124" y="327"/>
                </a:lnTo>
                <a:lnTo>
                  <a:pt x="130" y="327"/>
                </a:lnTo>
                <a:lnTo>
                  <a:pt x="130" y="322"/>
                </a:lnTo>
                <a:lnTo>
                  <a:pt x="134" y="327"/>
                </a:lnTo>
                <a:lnTo>
                  <a:pt x="140" y="327"/>
                </a:lnTo>
                <a:lnTo>
                  <a:pt x="140" y="322"/>
                </a:lnTo>
                <a:lnTo>
                  <a:pt x="140" y="317"/>
                </a:lnTo>
                <a:lnTo>
                  <a:pt x="151" y="322"/>
                </a:lnTo>
                <a:lnTo>
                  <a:pt x="151" y="327"/>
                </a:lnTo>
                <a:lnTo>
                  <a:pt x="146" y="327"/>
                </a:lnTo>
                <a:lnTo>
                  <a:pt x="140" y="327"/>
                </a:lnTo>
                <a:lnTo>
                  <a:pt x="130" y="333"/>
                </a:lnTo>
                <a:lnTo>
                  <a:pt x="130" y="339"/>
                </a:lnTo>
                <a:lnTo>
                  <a:pt x="140" y="333"/>
                </a:lnTo>
                <a:lnTo>
                  <a:pt x="151" y="333"/>
                </a:lnTo>
                <a:lnTo>
                  <a:pt x="151" y="339"/>
                </a:lnTo>
                <a:lnTo>
                  <a:pt x="146" y="339"/>
                </a:lnTo>
                <a:lnTo>
                  <a:pt x="140" y="339"/>
                </a:lnTo>
                <a:lnTo>
                  <a:pt x="130" y="344"/>
                </a:lnTo>
                <a:lnTo>
                  <a:pt x="130" y="348"/>
                </a:lnTo>
                <a:lnTo>
                  <a:pt x="134" y="348"/>
                </a:lnTo>
                <a:lnTo>
                  <a:pt x="140" y="348"/>
                </a:lnTo>
                <a:lnTo>
                  <a:pt x="146" y="344"/>
                </a:lnTo>
                <a:lnTo>
                  <a:pt x="151" y="344"/>
                </a:lnTo>
                <a:lnTo>
                  <a:pt x="158" y="344"/>
                </a:lnTo>
                <a:lnTo>
                  <a:pt x="158" y="339"/>
                </a:lnTo>
                <a:lnTo>
                  <a:pt x="167" y="344"/>
                </a:lnTo>
                <a:lnTo>
                  <a:pt x="173" y="344"/>
                </a:lnTo>
                <a:lnTo>
                  <a:pt x="179" y="344"/>
                </a:lnTo>
                <a:lnTo>
                  <a:pt x="185" y="339"/>
                </a:lnTo>
                <a:lnTo>
                  <a:pt x="192" y="339"/>
                </a:lnTo>
                <a:lnTo>
                  <a:pt x="196" y="344"/>
                </a:lnTo>
                <a:lnTo>
                  <a:pt x="196" y="339"/>
                </a:lnTo>
                <a:lnTo>
                  <a:pt x="192" y="339"/>
                </a:lnTo>
                <a:lnTo>
                  <a:pt x="196" y="339"/>
                </a:lnTo>
                <a:lnTo>
                  <a:pt x="208" y="344"/>
                </a:lnTo>
                <a:lnTo>
                  <a:pt x="208" y="339"/>
                </a:lnTo>
                <a:lnTo>
                  <a:pt x="202" y="339"/>
                </a:lnTo>
                <a:lnTo>
                  <a:pt x="202" y="333"/>
                </a:lnTo>
                <a:lnTo>
                  <a:pt x="208" y="333"/>
                </a:lnTo>
                <a:lnTo>
                  <a:pt x="214" y="339"/>
                </a:lnTo>
                <a:lnTo>
                  <a:pt x="219" y="339"/>
                </a:lnTo>
                <a:lnTo>
                  <a:pt x="225" y="339"/>
                </a:lnTo>
                <a:lnTo>
                  <a:pt x="219" y="333"/>
                </a:lnTo>
                <a:lnTo>
                  <a:pt x="231" y="333"/>
                </a:lnTo>
                <a:lnTo>
                  <a:pt x="235" y="339"/>
                </a:lnTo>
                <a:lnTo>
                  <a:pt x="235" y="333"/>
                </a:lnTo>
                <a:lnTo>
                  <a:pt x="241" y="333"/>
                </a:lnTo>
                <a:lnTo>
                  <a:pt x="235" y="327"/>
                </a:lnTo>
                <a:lnTo>
                  <a:pt x="231" y="327"/>
                </a:lnTo>
                <a:lnTo>
                  <a:pt x="235" y="327"/>
                </a:lnTo>
                <a:lnTo>
                  <a:pt x="241" y="327"/>
                </a:lnTo>
                <a:lnTo>
                  <a:pt x="247" y="327"/>
                </a:lnTo>
                <a:lnTo>
                  <a:pt x="253" y="327"/>
                </a:lnTo>
                <a:lnTo>
                  <a:pt x="253" y="322"/>
                </a:lnTo>
                <a:lnTo>
                  <a:pt x="247" y="317"/>
                </a:lnTo>
                <a:lnTo>
                  <a:pt x="241" y="312"/>
                </a:lnTo>
                <a:lnTo>
                  <a:pt x="241" y="306"/>
                </a:lnTo>
                <a:lnTo>
                  <a:pt x="253" y="312"/>
                </a:lnTo>
                <a:lnTo>
                  <a:pt x="258" y="312"/>
                </a:lnTo>
                <a:lnTo>
                  <a:pt x="253" y="317"/>
                </a:lnTo>
                <a:lnTo>
                  <a:pt x="258" y="322"/>
                </a:lnTo>
                <a:lnTo>
                  <a:pt x="270" y="317"/>
                </a:lnTo>
                <a:lnTo>
                  <a:pt x="281" y="312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260027" y="4737100"/>
            <a:ext cx="53975" cy="49213"/>
          </a:xfrm>
          <a:custGeom>
            <a:avLst/>
            <a:gdLst>
              <a:gd name="T0" fmla="*/ 2147483647 w 34"/>
              <a:gd name="T1" fmla="*/ 2147483647 h 31"/>
              <a:gd name="T2" fmla="*/ 2147483647 w 34"/>
              <a:gd name="T3" fmla="*/ 2147483647 h 31"/>
              <a:gd name="T4" fmla="*/ 2147483647 w 34"/>
              <a:gd name="T5" fmla="*/ 2147483647 h 31"/>
              <a:gd name="T6" fmla="*/ 2147483647 w 34"/>
              <a:gd name="T7" fmla="*/ 2147483647 h 31"/>
              <a:gd name="T8" fmla="*/ 2147483647 w 34"/>
              <a:gd name="T9" fmla="*/ 2147483647 h 31"/>
              <a:gd name="T10" fmla="*/ 0 w 34"/>
              <a:gd name="T11" fmla="*/ 2147483647 h 31"/>
              <a:gd name="T12" fmla="*/ 2147483647 w 34"/>
              <a:gd name="T13" fmla="*/ 2147483647 h 31"/>
              <a:gd name="T14" fmla="*/ 0 w 34"/>
              <a:gd name="T15" fmla="*/ 2147483647 h 31"/>
              <a:gd name="T16" fmla="*/ 0 w 34"/>
              <a:gd name="T17" fmla="*/ 2147483647 h 31"/>
              <a:gd name="T18" fmla="*/ 2147483647 w 34"/>
              <a:gd name="T19" fmla="*/ 2147483647 h 31"/>
              <a:gd name="T20" fmla="*/ 2147483647 w 34"/>
              <a:gd name="T21" fmla="*/ 2147483647 h 31"/>
              <a:gd name="T22" fmla="*/ 2147483647 w 34"/>
              <a:gd name="T23" fmla="*/ 0 h 31"/>
              <a:gd name="T24" fmla="*/ 2147483647 w 34"/>
              <a:gd name="T25" fmla="*/ 0 h 31"/>
              <a:gd name="T26" fmla="*/ 2147483647 w 34"/>
              <a:gd name="T27" fmla="*/ 2147483647 h 31"/>
              <a:gd name="T28" fmla="*/ 2147483647 w 34"/>
              <a:gd name="T29" fmla="*/ 2147483647 h 31"/>
              <a:gd name="T30" fmla="*/ 2147483647 w 34"/>
              <a:gd name="T31" fmla="*/ 2147483647 h 31"/>
              <a:gd name="T32" fmla="*/ 2147483647 w 34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31">
                <a:moveTo>
                  <a:pt x="28" y="26"/>
                </a:moveTo>
                <a:lnTo>
                  <a:pt x="22" y="26"/>
                </a:lnTo>
                <a:lnTo>
                  <a:pt x="16" y="26"/>
                </a:lnTo>
                <a:lnTo>
                  <a:pt x="12" y="31"/>
                </a:lnTo>
                <a:lnTo>
                  <a:pt x="6" y="31"/>
                </a:lnTo>
                <a:lnTo>
                  <a:pt x="0" y="26"/>
                </a:lnTo>
                <a:lnTo>
                  <a:pt x="6" y="26"/>
                </a:lnTo>
                <a:lnTo>
                  <a:pt x="0" y="20"/>
                </a:lnTo>
                <a:lnTo>
                  <a:pt x="0" y="14"/>
                </a:lnTo>
                <a:lnTo>
                  <a:pt x="6" y="14"/>
                </a:lnTo>
                <a:lnTo>
                  <a:pt x="6" y="5"/>
                </a:lnTo>
                <a:lnTo>
                  <a:pt x="12" y="0"/>
                </a:lnTo>
                <a:lnTo>
                  <a:pt x="22" y="0"/>
                </a:lnTo>
                <a:lnTo>
                  <a:pt x="28" y="5"/>
                </a:lnTo>
                <a:lnTo>
                  <a:pt x="34" y="10"/>
                </a:lnTo>
                <a:lnTo>
                  <a:pt x="34" y="14"/>
                </a:lnTo>
                <a:lnTo>
                  <a:pt x="28" y="26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2928239" y="4518025"/>
            <a:ext cx="73025" cy="41275"/>
          </a:xfrm>
          <a:custGeom>
            <a:avLst/>
            <a:gdLst>
              <a:gd name="T0" fmla="*/ 2147483647 w 46"/>
              <a:gd name="T1" fmla="*/ 2147483647 h 26"/>
              <a:gd name="T2" fmla="*/ 2147483647 w 46"/>
              <a:gd name="T3" fmla="*/ 2147483647 h 26"/>
              <a:gd name="T4" fmla="*/ 2147483647 w 46"/>
              <a:gd name="T5" fmla="*/ 2147483647 h 26"/>
              <a:gd name="T6" fmla="*/ 2147483647 w 46"/>
              <a:gd name="T7" fmla="*/ 2147483647 h 26"/>
              <a:gd name="T8" fmla="*/ 2147483647 w 46"/>
              <a:gd name="T9" fmla="*/ 2147483647 h 26"/>
              <a:gd name="T10" fmla="*/ 2147483647 w 46"/>
              <a:gd name="T11" fmla="*/ 2147483647 h 26"/>
              <a:gd name="T12" fmla="*/ 2147483647 w 46"/>
              <a:gd name="T13" fmla="*/ 2147483647 h 26"/>
              <a:gd name="T14" fmla="*/ 0 w 46"/>
              <a:gd name="T15" fmla="*/ 2147483647 h 26"/>
              <a:gd name="T16" fmla="*/ 0 w 46"/>
              <a:gd name="T17" fmla="*/ 2147483647 h 26"/>
              <a:gd name="T18" fmla="*/ 0 w 46"/>
              <a:gd name="T19" fmla="*/ 2147483647 h 26"/>
              <a:gd name="T20" fmla="*/ 0 w 46"/>
              <a:gd name="T21" fmla="*/ 2147483647 h 26"/>
              <a:gd name="T22" fmla="*/ 2147483647 w 46"/>
              <a:gd name="T23" fmla="*/ 2147483647 h 26"/>
              <a:gd name="T24" fmla="*/ 2147483647 w 46"/>
              <a:gd name="T25" fmla="*/ 2147483647 h 26"/>
              <a:gd name="T26" fmla="*/ 2147483647 w 46"/>
              <a:gd name="T27" fmla="*/ 2147483647 h 26"/>
              <a:gd name="T28" fmla="*/ 2147483647 w 46"/>
              <a:gd name="T29" fmla="*/ 2147483647 h 26"/>
              <a:gd name="T30" fmla="*/ 2147483647 w 46"/>
              <a:gd name="T31" fmla="*/ 0 h 26"/>
              <a:gd name="T32" fmla="*/ 2147483647 w 46"/>
              <a:gd name="T33" fmla="*/ 0 h 26"/>
              <a:gd name="T34" fmla="*/ 2147483647 w 46"/>
              <a:gd name="T35" fmla="*/ 2147483647 h 26"/>
              <a:gd name="T36" fmla="*/ 2147483647 w 46"/>
              <a:gd name="T37" fmla="*/ 2147483647 h 26"/>
              <a:gd name="T38" fmla="*/ 2147483647 w 46"/>
              <a:gd name="T39" fmla="*/ 2147483647 h 26"/>
              <a:gd name="T40" fmla="*/ 2147483647 w 46"/>
              <a:gd name="T41" fmla="*/ 2147483647 h 26"/>
              <a:gd name="T42" fmla="*/ 2147483647 w 46"/>
              <a:gd name="T43" fmla="*/ 2147483647 h 26"/>
              <a:gd name="T44" fmla="*/ 2147483647 w 46"/>
              <a:gd name="T45" fmla="*/ 2147483647 h 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" h="26">
                <a:moveTo>
                  <a:pt x="46" y="26"/>
                </a:moveTo>
                <a:lnTo>
                  <a:pt x="41" y="26"/>
                </a:lnTo>
                <a:lnTo>
                  <a:pt x="35" y="26"/>
                </a:lnTo>
                <a:lnTo>
                  <a:pt x="23" y="26"/>
                </a:lnTo>
                <a:lnTo>
                  <a:pt x="23" y="21"/>
                </a:lnTo>
                <a:lnTo>
                  <a:pt x="18" y="17"/>
                </a:lnTo>
                <a:lnTo>
                  <a:pt x="6" y="21"/>
                </a:lnTo>
                <a:lnTo>
                  <a:pt x="0" y="21"/>
                </a:lnTo>
                <a:lnTo>
                  <a:pt x="0" y="17"/>
                </a:lnTo>
                <a:lnTo>
                  <a:pt x="0" y="11"/>
                </a:lnTo>
                <a:lnTo>
                  <a:pt x="0" y="7"/>
                </a:lnTo>
                <a:lnTo>
                  <a:pt x="6" y="7"/>
                </a:lnTo>
                <a:lnTo>
                  <a:pt x="12" y="7"/>
                </a:lnTo>
                <a:lnTo>
                  <a:pt x="12" y="11"/>
                </a:lnTo>
                <a:lnTo>
                  <a:pt x="18" y="7"/>
                </a:lnTo>
                <a:lnTo>
                  <a:pt x="18" y="0"/>
                </a:lnTo>
                <a:lnTo>
                  <a:pt x="23" y="0"/>
                </a:lnTo>
                <a:lnTo>
                  <a:pt x="29" y="7"/>
                </a:lnTo>
                <a:lnTo>
                  <a:pt x="35" y="11"/>
                </a:lnTo>
                <a:lnTo>
                  <a:pt x="41" y="17"/>
                </a:lnTo>
                <a:lnTo>
                  <a:pt x="46" y="21"/>
                </a:lnTo>
                <a:lnTo>
                  <a:pt x="41" y="26"/>
                </a:lnTo>
                <a:lnTo>
                  <a:pt x="46" y="26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3082227" y="4545013"/>
            <a:ext cx="52387" cy="39687"/>
          </a:xfrm>
          <a:custGeom>
            <a:avLst/>
            <a:gdLst>
              <a:gd name="T0" fmla="*/ 0 w 33"/>
              <a:gd name="T1" fmla="*/ 2147483647 h 25"/>
              <a:gd name="T2" fmla="*/ 0 w 33"/>
              <a:gd name="T3" fmla="*/ 2147483647 h 25"/>
              <a:gd name="T4" fmla="*/ 0 w 33"/>
              <a:gd name="T5" fmla="*/ 2147483647 h 25"/>
              <a:gd name="T6" fmla="*/ 2147483647 w 33"/>
              <a:gd name="T7" fmla="*/ 0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0 w 33"/>
              <a:gd name="T21" fmla="*/ 2147483647 h 25"/>
              <a:gd name="T22" fmla="*/ 0 w 33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5">
                <a:moveTo>
                  <a:pt x="0" y="9"/>
                </a:moveTo>
                <a:lnTo>
                  <a:pt x="0" y="9"/>
                </a:lnTo>
                <a:lnTo>
                  <a:pt x="0" y="4"/>
                </a:lnTo>
                <a:lnTo>
                  <a:pt x="6" y="0"/>
                </a:lnTo>
                <a:lnTo>
                  <a:pt x="15" y="9"/>
                </a:lnTo>
                <a:lnTo>
                  <a:pt x="27" y="21"/>
                </a:lnTo>
                <a:lnTo>
                  <a:pt x="33" y="25"/>
                </a:lnTo>
                <a:lnTo>
                  <a:pt x="27" y="25"/>
                </a:lnTo>
                <a:lnTo>
                  <a:pt x="23" y="25"/>
                </a:lnTo>
                <a:lnTo>
                  <a:pt x="10" y="21"/>
                </a:lnTo>
                <a:lnTo>
                  <a:pt x="0" y="15"/>
                </a:lnTo>
                <a:lnTo>
                  <a:pt x="0" y="9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2829814" y="4427538"/>
            <a:ext cx="30163" cy="15875"/>
          </a:xfrm>
          <a:custGeom>
            <a:avLst/>
            <a:gdLst>
              <a:gd name="T0" fmla="*/ 0 w 19"/>
              <a:gd name="T1" fmla="*/ 2147483647 h 10"/>
              <a:gd name="T2" fmla="*/ 0 w 19"/>
              <a:gd name="T3" fmla="*/ 2147483647 h 10"/>
              <a:gd name="T4" fmla="*/ 2147483647 w 19"/>
              <a:gd name="T5" fmla="*/ 0 h 10"/>
              <a:gd name="T6" fmla="*/ 2147483647 w 19"/>
              <a:gd name="T7" fmla="*/ 0 h 10"/>
              <a:gd name="T8" fmla="*/ 2147483647 w 19"/>
              <a:gd name="T9" fmla="*/ 2147483647 h 10"/>
              <a:gd name="T10" fmla="*/ 2147483647 w 19"/>
              <a:gd name="T11" fmla="*/ 2147483647 h 10"/>
              <a:gd name="T12" fmla="*/ 2147483647 w 19"/>
              <a:gd name="T13" fmla="*/ 2147483647 h 10"/>
              <a:gd name="T14" fmla="*/ 0 w 19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" h="10">
                <a:moveTo>
                  <a:pt x="0" y="10"/>
                </a:moveTo>
                <a:lnTo>
                  <a:pt x="0" y="4"/>
                </a:lnTo>
                <a:lnTo>
                  <a:pt x="6" y="0"/>
                </a:lnTo>
                <a:lnTo>
                  <a:pt x="12" y="0"/>
                </a:lnTo>
                <a:lnTo>
                  <a:pt x="19" y="4"/>
                </a:lnTo>
                <a:lnTo>
                  <a:pt x="12" y="10"/>
                </a:lnTo>
                <a:lnTo>
                  <a:pt x="6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2859977" y="4410075"/>
            <a:ext cx="15875" cy="17463"/>
          </a:xfrm>
          <a:custGeom>
            <a:avLst/>
            <a:gdLst>
              <a:gd name="T0" fmla="*/ 2147483647 w 10"/>
              <a:gd name="T1" fmla="*/ 2147483647 h 11"/>
              <a:gd name="T2" fmla="*/ 0 w 10"/>
              <a:gd name="T3" fmla="*/ 2147483647 h 11"/>
              <a:gd name="T4" fmla="*/ 2147483647 w 10"/>
              <a:gd name="T5" fmla="*/ 0 h 11"/>
              <a:gd name="T6" fmla="*/ 2147483647 w 10"/>
              <a:gd name="T7" fmla="*/ 0 h 11"/>
              <a:gd name="T8" fmla="*/ 2147483647 w 10"/>
              <a:gd name="T9" fmla="*/ 2147483647 h 11"/>
              <a:gd name="T10" fmla="*/ 2147483647 w 10"/>
              <a:gd name="T11" fmla="*/ 2147483647 h 11"/>
              <a:gd name="T12" fmla="*/ 2147483647 w 10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1">
                <a:moveTo>
                  <a:pt x="4" y="11"/>
                </a:moveTo>
                <a:lnTo>
                  <a:pt x="0" y="11"/>
                </a:lnTo>
                <a:lnTo>
                  <a:pt x="4" y="0"/>
                </a:lnTo>
                <a:lnTo>
                  <a:pt x="10" y="0"/>
                </a:lnTo>
                <a:lnTo>
                  <a:pt x="10" y="5"/>
                </a:lnTo>
                <a:lnTo>
                  <a:pt x="10" y="11"/>
                </a:lnTo>
                <a:lnTo>
                  <a:pt x="4" y="11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2715514" y="4351338"/>
            <a:ext cx="15875" cy="15875"/>
          </a:xfrm>
          <a:custGeom>
            <a:avLst/>
            <a:gdLst>
              <a:gd name="T0" fmla="*/ 2147483647 w 10"/>
              <a:gd name="T1" fmla="*/ 2147483647 h 10"/>
              <a:gd name="T2" fmla="*/ 2147483647 w 10"/>
              <a:gd name="T3" fmla="*/ 2147483647 h 10"/>
              <a:gd name="T4" fmla="*/ 2147483647 w 10"/>
              <a:gd name="T5" fmla="*/ 0 h 10"/>
              <a:gd name="T6" fmla="*/ 2147483647 w 10"/>
              <a:gd name="T7" fmla="*/ 0 h 10"/>
              <a:gd name="T8" fmla="*/ 0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10" y="5"/>
                </a:moveTo>
                <a:lnTo>
                  <a:pt x="10" y="5"/>
                </a:lnTo>
                <a:lnTo>
                  <a:pt x="10" y="0"/>
                </a:lnTo>
                <a:lnTo>
                  <a:pt x="6" y="0"/>
                </a:lnTo>
                <a:lnTo>
                  <a:pt x="0" y="5"/>
                </a:lnTo>
                <a:lnTo>
                  <a:pt x="6" y="10"/>
                </a:lnTo>
                <a:lnTo>
                  <a:pt x="10" y="10"/>
                </a:lnTo>
                <a:lnTo>
                  <a:pt x="10" y="5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2705989" y="4310063"/>
            <a:ext cx="46038" cy="33337"/>
          </a:xfrm>
          <a:custGeom>
            <a:avLst/>
            <a:gdLst>
              <a:gd name="T0" fmla="*/ 2147483647 w 29"/>
              <a:gd name="T1" fmla="*/ 2147483647 h 21"/>
              <a:gd name="T2" fmla="*/ 2147483647 w 29"/>
              <a:gd name="T3" fmla="*/ 2147483647 h 21"/>
              <a:gd name="T4" fmla="*/ 2147483647 w 29"/>
              <a:gd name="T5" fmla="*/ 2147483647 h 21"/>
              <a:gd name="T6" fmla="*/ 2147483647 w 29"/>
              <a:gd name="T7" fmla="*/ 2147483647 h 21"/>
              <a:gd name="T8" fmla="*/ 2147483647 w 29"/>
              <a:gd name="T9" fmla="*/ 2147483647 h 21"/>
              <a:gd name="T10" fmla="*/ 2147483647 w 29"/>
              <a:gd name="T11" fmla="*/ 2147483647 h 21"/>
              <a:gd name="T12" fmla="*/ 2147483647 w 29"/>
              <a:gd name="T13" fmla="*/ 2147483647 h 21"/>
              <a:gd name="T14" fmla="*/ 2147483647 w 29"/>
              <a:gd name="T15" fmla="*/ 0 h 21"/>
              <a:gd name="T16" fmla="*/ 2147483647 w 29"/>
              <a:gd name="T17" fmla="*/ 0 h 21"/>
              <a:gd name="T18" fmla="*/ 0 w 29"/>
              <a:gd name="T19" fmla="*/ 2147483647 h 21"/>
              <a:gd name="T20" fmla="*/ 2147483647 w 29"/>
              <a:gd name="T21" fmla="*/ 2147483647 h 21"/>
              <a:gd name="T22" fmla="*/ 2147483647 w 29"/>
              <a:gd name="T23" fmla="*/ 2147483647 h 21"/>
              <a:gd name="T24" fmla="*/ 2147483647 w 29"/>
              <a:gd name="T25" fmla="*/ 2147483647 h 21"/>
              <a:gd name="T26" fmla="*/ 2147483647 w 29"/>
              <a:gd name="T27" fmla="*/ 2147483647 h 21"/>
              <a:gd name="T28" fmla="*/ 2147483647 w 29"/>
              <a:gd name="T29" fmla="*/ 2147483647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9" h="21">
                <a:moveTo>
                  <a:pt x="29" y="21"/>
                </a:moveTo>
                <a:lnTo>
                  <a:pt x="29" y="21"/>
                </a:lnTo>
                <a:lnTo>
                  <a:pt x="23" y="21"/>
                </a:lnTo>
                <a:lnTo>
                  <a:pt x="16" y="21"/>
                </a:lnTo>
                <a:lnTo>
                  <a:pt x="16" y="14"/>
                </a:lnTo>
                <a:lnTo>
                  <a:pt x="23" y="14"/>
                </a:lnTo>
                <a:lnTo>
                  <a:pt x="16" y="10"/>
                </a:lnTo>
                <a:lnTo>
                  <a:pt x="12" y="0"/>
                </a:lnTo>
                <a:lnTo>
                  <a:pt x="6" y="0"/>
                </a:lnTo>
                <a:lnTo>
                  <a:pt x="0" y="4"/>
                </a:lnTo>
                <a:lnTo>
                  <a:pt x="6" y="10"/>
                </a:lnTo>
                <a:lnTo>
                  <a:pt x="6" y="14"/>
                </a:lnTo>
                <a:lnTo>
                  <a:pt x="12" y="14"/>
                </a:lnTo>
                <a:lnTo>
                  <a:pt x="16" y="21"/>
                </a:lnTo>
                <a:lnTo>
                  <a:pt x="29" y="21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2705989" y="4292600"/>
            <a:ext cx="25400" cy="17463"/>
          </a:xfrm>
          <a:custGeom>
            <a:avLst/>
            <a:gdLst>
              <a:gd name="T0" fmla="*/ 2147483647 w 16"/>
              <a:gd name="T1" fmla="*/ 2147483647 h 11"/>
              <a:gd name="T2" fmla="*/ 2147483647 w 16"/>
              <a:gd name="T3" fmla="*/ 2147483647 h 11"/>
              <a:gd name="T4" fmla="*/ 2147483647 w 16"/>
              <a:gd name="T5" fmla="*/ 0 h 11"/>
              <a:gd name="T6" fmla="*/ 0 w 16"/>
              <a:gd name="T7" fmla="*/ 0 h 11"/>
              <a:gd name="T8" fmla="*/ 0 w 16"/>
              <a:gd name="T9" fmla="*/ 2147483647 h 11"/>
              <a:gd name="T10" fmla="*/ 2147483647 w 16"/>
              <a:gd name="T11" fmla="*/ 2147483647 h 11"/>
              <a:gd name="T12" fmla="*/ 2147483647 w 16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" h="11">
                <a:moveTo>
                  <a:pt x="16" y="11"/>
                </a:moveTo>
                <a:lnTo>
                  <a:pt x="12" y="6"/>
                </a:ln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6" y="11"/>
                </a:lnTo>
                <a:lnTo>
                  <a:pt x="16" y="11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2679002" y="4267200"/>
            <a:ext cx="63500" cy="25400"/>
          </a:xfrm>
          <a:custGeom>
            <a:avLst/>
            <a:gdLst>
              <a:gd name="T0" fmla="*/ 2147483647 w 40"/>
              <a:gd name="T1" fmla="*/ 2147483647 h 16"/>
              <a:gd name="T2" fmla="*/ 2147483647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2147483647 h 16"/>
              <a:gd name="T8" fmla="*/ 2147483647 w 40"/>
              <a:gd name="T9" fmla="*/ 2147483647 h 16"/>
              <a:gd name="T10" fmla="*/ 2147483647 w 40"/>
              <a:gd name="T11" fmla="*/ 2147483647 h 16"/>
              <a:gd name="T12" fmla="*/ 2147483647 w 40"/>
              <a:gd name="T13" fmla="*/ 0 h 16"/>
              <a:gd name="T14" fmla="*/ 2147483647 w 40"/>
              <a:gd name="T15" fmla="*/ 0 h 16"/>
              <a:gd name="T16" fmla="*/ 0 w 40"/>
              <a:gd name="T17" fmla="*/ 2147483647 h 16"/>
              <a:gd name="T18" fmla="*/ 2147483647 w 40"/>
              <a:gd name="T19" fmla="*/ 2147483647 h 16"/>
              <a:gd name="T20" fmla="*/ 2147483647 w 40"/>
              <a:gd name="T21" fmla="*/ 2147483647 h 16"/>
              <a:gd name="T22" fmla="*/ 2147483647 w 40"/>
              <a:gd name="T23" fmla="*/ 2147483647 h 16"/>
              <a:gd name="T24" fmla="*/ 2147483647 w 40"/>
              <a:gd name="T25" fmla="*/ 214748364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0" h="16">
                <a:moveTo>
                  <a:pt x="33" y="16"/>
                </a:moveTo>
                <a:lnTo>
                  <a:pt x="33" y="16"/>
                </a:lnTo>
                <a:lnTo>
                  <a:pt x="29" y="10"/>
                </a:lnTo>
                <a:lnTo>
                  <a:pt x="33" y="10"/>
                </a:lnTo>
                <a:lnTo>
                  <a:pt x="33" y="6"/>
                </a:lnTo>
                <a:lnTo>
                  <a:pt x="40" y="6"/>
                </a:lnTo>
                <a:lnTo>
                  <a:pt x="23" y="0"/>
                </a:lnTo>
                <a:lnTo>
                  <a:pt x="6" y="0"/>
                </a:lnTo>
                <a:lnTo>
                  <a:pt x="0" y="6"/>
                </a:lnTo>
                <a:lnTo>
                  <a:pt x="6" y="6"/>
                </a:lnTo>
                <a:lnTo>
                  <a:pt x="12" y="10"/>
                </a:lnTo>
                <a:lnTo>
                  <a:pt x="23" y="16"/>
                </a:lnTo>
                <a:lnTo>
                  <a:pt x="33" y="16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2698052" y="4151313"/>
            <a:ext cx="107950" cy="107950"/>
          </a:xfrm>
          <a:custGeom>
            <a:avLst/>
            <a:gdLst>
              <a:gd name="T0" fmla="*/ 2147483647 w 68"/>
              <a:gd name="T1" fmla="*/ 2147483647 h 68"/>
              <a:gd name="T2" fmla="*/ 2147483647 w 68"/>
              <a:gd name="T3" fmla="*/ 2147483647 h 68"/>
              <a:gd name="T4" fmla="*/ 2147483647 w 68"/>
              <a:gd name="T5" fmla="*/ 2147483647 h 68"/>
              <a:gd name="T6" fmla="*/ 2147483647 w 68"/>
              <a:gd name="T7" fmla="*/ 2147483647 h 68"/>
              <a:gd name="T8" fmla="*/ 2147483647 w 68"/>
              <a:gd name="T9" fmla="*/ 2147483647 h 68"/>
              <a:gd name="T10" fmla="*/ 2147483647 w 68"/>
              <a:gd name="T11" fmla="*/ 2147483647 h 68"/>
              <a:gd name="T12" fmla="*/ 2147483647 w 68"/>
              <a:gd name="T13" fmla="*/ 2147483647 h 68"/>
              <a:gd name="T14" fmla="*/ 2147483647 w 68"/>
              <a:gd name="T15" fmla="*/ 2147483647 h 68"/>
              <a:gd name="T16" fmla="*/ 2147483647 w 68"/>
              <a:gd name="T17" fmla="*/ 2147483647 h 68"/>
              <a:gd name="T18" fmla="*/ 0 w 68"/>
              <a:gd name="T19" fmla="*/ 2147483647 h 68"/>
              <a:gd name="T20" fmla="*/ 0 w 68"/>
              <a:gd name="T21" fmla="*/ 2147483647 h 68"/>
              <a:gd name="T22" fmla="*/ 0 w 68"/>
              <a:gd name="T23" fmla="*/ 2147483647 h 68"/>
              <a:gd name="T24" fmla="*/ 2147483647 w 68"/>
              <a:gd name="T25" fmla="*/ 2147483647 h 68"/>
              <a:gd name="T26" fmla="*/ 2147483647 w 68"/>
              <a:gd name="T27" fmla="*/ 2147483647 h 68"/>
              <a:gd name="T28" fmla="*/ 2147483647 w 68"/>
              <a:gd name="T29" fmla="*/ 2147483647 h 68"/>
              <a:gd name="T30" fmla="*/ 2147483647 w 68"/>
              <a:gd name="T31" fmla="*/ 2147483647 h 68"/>
              <a:gd name="T32" fmla="*/ 2147483647 w 68"/>
              <a:gd name="T33" fmla="*/ 2147483647 h 68"/>
              <a:gd name="T34" fmla="*/ 2147483647 w 68"/>
              <a:gd name="T35" fmla="*/ 0 h 68"/>
              <a:gd name="T36" fmla="*/ 2147483647 w 68"/>
              <a:gd name="T37" fmla="*/ 2147483647 h 68"/>
              <a:gd name="T38" fmla="*/ 2147483647 w 68"/>
              <a:gd name="T39" fmla="*/ 2147483647 h 68"/>
              <a:gd name="T40" fmla="*/ 2147483647 w 68"/>
              <a:gd name="T41" fmla="*/ 2147483647 h 68"/>
              <a:gd name="T42" fmla="*/ 2147483647 w 68"/>
              <a:gd name="T43" fmla="*/ 2147483647 h 68"/>
              <a:gd name="T44" fmla="*/ 2147483647 w 68"/>
              <a:gd name="T45" fmla="*/ 2147483647 h 68"/>
              <a:gd name="T46" fmla="*/ 2147483647 w 68"/>
              <a:gd name="T47" fmla="*/ 2147483647 h 68"/>
              <a:gd name="T48" fmla="*/ 2147483647 w 68"/>
              <a:gd name="T49" fmla="*/ 2147483647 h 68"/>
              <a:gd name="T50" fmla="*/ 2147483647 w 68"/>
              <a:gd name="T51" fmla="*/ 2147483647 h 68"/>
              <a:gd name="T52" fmla="*/ 2147483647 w 68"/>
              <a:gd name="T53" fmla="*/ 2147483647 h 68"/>
              <a:gd name="T54" fmla="*/ 2147483647 w 68"/>
              <a:gd name="T55" fmla="*/ 2147483647 h 68"/>
              <a:gd name="T56" fmla="*/ 2147483647 w 68"/>
              <a:gd name="T57" fmla="*/ 2147483647 h 68"/>
              <a:gd name="T58" fmla="*/ 2147483647 w 68"/>
              <a:gd name="T59" fmla="*/ 2147483647 h 68"/>
              <a:gd name="T60" fmla="*/ 2147483647 w 68"/>
              <a:gd name="T61" fmla="*/ 2147483647 h 68"/>
              <a:gd name="T62" fmla="*/ 2147483647 w 68"/>
              <a:gd name="T63" fmla="*/ 2147483647 h 68"/>
              <a:gd name="T64" fmla="*/ 2147483647 w 68"/>
              <a:gd name="T65" fmla="*/ 2147483647 h 68"/>
              <a:gd name="T66" fmla="*/ 2147483647 w 68"/>
              <a:gd name="T67" fmla="*/ 2147483647 h 68"/>
              <a:gd name="T68" fmla="*/ 2147483647 w 68"/>
              <a:gd name="T69" fmla="*/ 2147483647 h 68"/>
              <a:gd name="T70" fmla="*/ 2147483647 w 68"/>
              <a:gd name="T71" fmla="*/ 2147483647 h 68"/>
              <a:gd name="T72" fmla="*/ 2147483647 w 68"/>
              <a:gd name="T73" fmla="*/ 2147483647 h 68"/>
              <a:gd name="T74" fmla="*/ 2147483647 w 68"/>
              <a:gd name="T75" fmla="*/ 2147483647 h 68"/>
              <a:gd name="T76" fmla="*/ 2147483647 w 68"/>
              <a:gd name="T77" fmla="*/ 2147483647 h 68"/>
              <a:gd name="T78" fmla="*/ 2147483647 w 68"/>
              <a:gd name="T79" fmla="*/ 2147483647 h 68"/>
              <a:gd name="T80" fmla="*/ 2147483647 w 68"/>
              <a:gd name="T81" fmla="*/ 2147483647 h 68"/>
              <a:gd name="T82" fmla="*/ 2147483647 w 68"/>
              <a:gd name="T83" fmla="*/ 2147483647 h 68"/>
              <a:gd name="T84" fmla="*/ 2147483647 w 68"/>
              <a:gd name="T85" fmla="*/ 2147483647 h 68"/>
              <a:gd name="T86" fmla="*/ 2147483647 w 68"/>
              <a:gd name="T87" fmla="*/ 2147483647 h 68"/>
              <a:gd name="T88" fmla="*/ 2147483647 w 68"/>
              <a:gd name="T89" fmla="*/ 2147483647 h 68"/>
              <a:gd name="T90" fmla="*/ 2147483647 w 68"/>
              <a:gd name="T91" fmla="*/ 2147483647 h 68"/>
              <a:gd name="T92" fmla="*/ 2147483647 w 68"/>
              <a:gd name="T93" fmla="*/ 2147483647 h 68"/>
              <a:gd name="T94" fmla="*/ 2147483647 w 68"/>
              <a:gd name="T95" fmla="*/ 2147483647 h 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8" h="68">
                <a:moveTo>
                  <a:pt x="21" y="68"/>
                </a:moveTo>
                <a:lnTo>
                  <a:pt x="11" y="62"/>
                </a:lnTo>
                <a:lnTo>
                  <a:pt x="21" y="58"/>
                </a:lnTo>
                <a:lnTo>
                  <a:pt x="28" y="52"/>
                </a:lnTo>
                <a:lnTo>
                  <a:pt x="21" y="52"/>
                </a:lnTo>
                <a:lnTo>
                  <a:pt x="11" y="46"/>
                </a:lnTo>
                <a:lnTo>
                  <a:pt x="5" y="46"/>
                </a:lnTo>
                <a:lnTo>
                  <a:pt x="11" y="42"/>
                </a:lnTo>
                <a:lnTo>
                  <a:pt x="11" y="36"/>
                </a:lnTo>
                <a:lnTo>
                  <a:pt x="0" y="36"/>
                </a:lnTo>
                <a:lnTo>
                  <a:pt x="0" y="31"/>
                </a:lnTo>
                <a:lnTo>
                  <a:pt x="0" y="25"/>
                </a:lnTo>
                <a:lnTo>
                  <a:pt x="11" y="25"/>
                </a:lnTo>
                <a:lnTo>
                  <a:pt x="17" y="31"/>
                </a:lnTo>
                <a:lnTo>
                  <a:pt x="21" y="25"/>
                </a:lnTo>
                <a:lnTo>
                  <a:pt x="17" y="21"/>
                </a:lnTo>
                <a:lnTo>
                  <a:pt x="34" y="10"/>
                </a:lnTo>
                <a:lnTo>
                  <a:pt x="44" y="0"/>
                </a:lnTo>
                <a:lnTo>
                  <a:pt x="56" y="10"/>
                </a:lnTo>
                <a:lnTo>
                  <a:pt x="56" y="15"/>
                </a:lnTo>
                <a:lnTo>
                  <a:pt x="50" y="25"/>
                </a:lnTo>
                <a:lnTo>
                  <a:pt x="61" y="25"/>
                </a:lnTo>
                <a:lnTo>
                  <a:pt x="68" y="21"/>
                </a:lnTo>
                <a:lnTo>
                  <a:pt x="68" y="25"/>
                </a:lnTo>
                <a:lnTo>
                  <a:pt x="68" y="31"/>
                </a:lnTo>
                <a:lnTo>
                  <a:pt x="61" y="31"/>
                </a:lnTo>
                <a:lnTo>
                  <a:pt x="56" y="31"/>
                </a:lnTo>
                <a:lnTo>
                  <a:pt x="50" y="31"/>
                </a:lnTo>
                <a:lnTo>
                  <a:pt x="44" y="36"/>
                </a:lnTo>
                <a:lnTo>
                  <a:pt x="50" y="36"/>
                </a:lnTo>
                <a:lnTo>
                  <a:pt x="56" y="36"/>
                </a:lnTo>
                <a:lnTo>
                  <a:pt x="56" y="42"/>
                </a:lnTo>
                <a:lnTo>
                  <a:pt x="61" y="42"/>
                </a:lnTo>
                <a:lnTo>
                  <a:pt x="56" y="42"/>
                </a:lnTo>
                <a:lnTo>
                  <a:pt x="50" y="46"/>
                </a:lnTo>
                <a:lnTo>
                  <a:pt x="56" y="46"/>
                </a:lnTo>
                <a:lnTo>
                  <a:pt x="56" y="52"/>
                </a:lnTo>
                <a:lnTo>
                  <a:pt x="40" y="46"/>
                </a:lnTo>
                <a:lnTo>
                  <a:pt x="44" y="42"/>
                </a:lnTo>
                <a:lnTo>
                  <a:pt x="40" y="42"/>
                </a:lnTo>
                <a:lnTo>
                  <a:pt x="34" y="46"/>
                </a:lnTo>
                <a:lnTo>
                  <a:pt x="40" y="52"/>
                </a:lnTo>
                <a:lnTo>
                  <a:pt x="40" y="58"/>
                </a:lnTo>
                <a:lnTo>
                  <a:pt x="40" y="62"/>
                </a:lnTo>
                <a:lnTo>
                  <a:pt x="34" y="62"/>
                </a:lnTo>
                <a:lnTo>
                  <a:pt x="34" y="68"/>
                </a:lnTo>
                <a:lnTo>
                  <a:pt x="28" y="68"/>
                </a:lnTo>
                <a:lnTo>
                  <a:pt x="21" y="68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>
            <a:off x="2777427" y="4267200"/>
            <a:ext cx="150812" cy="92075"/>
          </a:xfrm>
          <a:custGeom>
            <a:avLst/>
            <a:gdLst>
              <a:gd name="T0" fmla="*/ 2147483647 w 95"/>
              <a:gd name="T1" fmla="*/ 0 h 58"/>
              <a:gd name="T2" fmla="*/ 2147483647 w 95"/>
              <a:gd name="T3" fmla="*/ 2147483647 h 58"/>
              <a:gd name="T4" fmla="*/ 2147483647 w 95"/>
              <a:gd name="T5" fmla="*/ 2147483647 h 58"/>
              <a:gd name="T6" fmla="*/ 2147483647 w 95"/>
              <a:gd name="T7" fmla="*/ 2147483647 h 58"/>
              <a:gd name="T8" fmla="*/ 2147483647 w 95"/>
              <a:gd name="T9" fmla="*/ 2147483647 h 58"/>
              <a:gd name="T10" fmla="*/ 2147483647 w 95"/>
              <a:gd name="T11" fmla="*/ 2147483647 h 58"/>
              <a:gd name="T12" fmla="*/ 2147483647 w 95"/>
              <a:gd name="T13" fmla="*/ 2147483647 h 58"/>
              <a:gd name="T14" fmla="*/ 2147483647 w 95"/>
              <a:gd name="T15" fmla="*/ 2147483647 h 58"/>
              <a:gd name="T16" fmla="*/ 2147483647 w 95"/>
              <a:gd name="T17" fmla="*/ 2147483647 h 58"/>
              <a:gd name="T18" fmla="*/ 2147483647 w 95"/>
              <a:gd name="T19" fmla="*/ 2147483647 h 58"/>
              <a:gd name="T20" fmla="*/ 2147483647 w 95"/>
              <a:gd name="T21" fmla="*/ 2147483647 h 58"/>
              <a:gd name="T22" fmla="*/ 2147483647 w 95"/>
              <a:gd name="T23" fmla="*/ 2147483647 h 58"/>
              <a:gd name="T24" fmla="*/ 2147483647 w 95"/>
              <a:gd name="T25" fmla="*/ 2147483647 h 58"/>
              <a:gd name="T26" fmla="*/ 2147483647 w 95"/>
              <a:gd name="T27" fmla="*/ 2147483647 h 58"/>
              <a:gd name="T28" fmla="*/ 2147483647 w 95"/>
              <a:gd name="T29" fmla="*/ 2147483647 h 58"/>
              <a:gd name="T30" fmla="*/ 2147483647 w 95"/>
              <a:gd name="T31" fmla="*/ 2147483647 h 58"/>
              <a:gd name="T32" fmla="*/ 2147483647 w 95"/>
              <a:gd name="T33" fmla="*/ 2147483647 h 58"/>
              <a:gd name="T34" fmla="*/ 2147483647 w 95"/>
              <a:gd name="T35" fmla="*/ 2147483647 h 58"/>
              <a:gd name="T36" fmla="*/ 2147483647 w 95"/>
              <a:gd name="T37" fmla="*/ 2147483647 h 58"/>
              <a:gd name="T38" fmla="*/ 2147483647 w 95"/>
              <a:gd name="T39" fmla="*/ 2147483647 h 58"/>
              <a:gd name="T40" fmla="*/ 2147483647 w 95"/>
              <a:gd name="T41" fmla="*/ 2147483647 h 58"/>
              <a:gd name="T42" fmla="*/ 2147483647 w 95"/>
              <a:gd name="T43" fmla="*/ 2147483647 h 58"/>
              <a:gd name="T44" fmla="*/ 2147483647 w 95"/>
              <a:gd name="T45" fmla="*/ 2147483647 h 58"/>
              <a:gd name="T46" fmla="*/ 2147483647 w 95"/>
              <a:gd name="T47" fmla="*/ 2147483647 h 58"/>
              <a:gd name="T48" fmla="*/ 2147483647 w 95"/>
              <a:gd name="T49" fmla="*/ 2147483647 h 58"/>
              <a:gd name="T50" fmla="*/ 2147483647 w 95"/>
              <a:gd name="T51" fmla="*/ 2147483647 h 58"/>
              <a:gd name="T52" fmla="*/ 2147483647 w 95"/>
              <a:gd name="T53" fmla="*/ 2147483647 h 58"/>
              <a:gd name="T54" fmla="*/ 2147483647 w 95"/>
              <a:gd name="T55" fmla="*/ 2147483647 h 58"/>
              <a:gd name="T56" fmla="*/ 0 w 95"/>
              <a:gd name="T57" fmla="*/ 2147483647 h 58"/>
              <a:gd name="T58" fmla="*/ 2147483647 w 95"/>
              <a:gd name="T59" fmla="*/ 2147483647 h 58"/>
              <a:gd name="T60" fmla="*/ 2147483647 w 95"/>
              <a:gd name="T61" fmla="*/ 2147483647 h 58"/>
              <a:gd name="T62" fmla="*/ 2147483647 w 95"/>
              <a:gd name="T63" fmla="*/ 2147483647 h 58"/>
              <a:gd name="T64" fmla="*/ 2147483647 w 95"/>
              <a:gd name="T65" fmla="*/ 2147483647 h 58"/>
              <a:gd name="T66" fmla="*/ 2147483647 w 95"/>
              <a:gd name="T67" fmla="*/ 2147483647 h 58"/>
              <a:gd name="T68" fmla="*/ 2147483647 w 95"/>
              <a:gd name="T69" fmla="*/ 2147483647 h 58"/>
              <a:gd name="T70" fmla="*/ 2147483647 w 95"/>
              <a:gd name="T71" fmla="*/ 2147483647 h 58"/>
              <a:gd name="T72" fmla="*/ 2147483647 w 95"/>
              <a:gd name="T73" fmla="*/ 2147483647 h 58"/>
              <a:gd name="T74" fmla="*/ 2147483647 w 95"/>
              <a:gd name="T75" fmla="*/ 2147483647 h 58"/>
              <a:gd name="T76" fmla="*/ 2147483647 w 95"/>
              <a:gd name="T77" fmla="*/ 2147483647 h 58"/>
              <a:gd name="T78" fmla="*/ 2147483647 w 95"/>
              <a:gd name="T79" fmla="*/ 0 h 58"/>
              <a:gd name="T80" fmla="*/ 2147483647 w 95"/>
              <a:gd name="T81" fmla="*/ 0 h 58"/>
              <a:gd name="T82" fmla="*/ 2147483647 w 95"/>
              <a:gd name="T83" fmla="*/ 0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5" h="58">
                <a:moveTo>
                  <a:pt x="33" y="0"/>
                </a:moveTo>
                <a:lnTo>
                  <a:pt x="45" y="10"/>
                </a:lnTo>
                <a:lnTo>
                  <a:pt x="52" y="16"/>
                </a:lnTo>
                <a:lnTo>
                  <a:pt x="52" y="27"/>
                </a:lnTo>
                <a:lnTo>
                  <a:pt x="62" y="31"/>
                </a:lnTo>
                <a:lnTo>
                  <a:pt x="74" y="37"/>
                </a:lnTo>
                <a:lnTo>
                  <a:pt x="85" y="37"/>
                </a:lnTo>
                <a:lnTo>
                  <a:pt x="95" y="41"/>
                </a:lnTo>
                <a:lnTo>
                  <a:pt x="95" y="48"/>
                </a:lnTo>
                <a:lnTo>
                  <a:pt x="91" y="53"/>
                </a:lnTo>
                <a:lnTo>
                  <a:pt x="85" y="58"/>
                </a:lnTo>
                <a:lnTo>
                  <a:pt x="79" y="58"/>
                </a:lnTo>
                <a:lnTo>
                  <a:pt x="79" y="53"/>
                </a:lnTo>
                <a:lnTo>
                  <a:pt x="85" y="48"/>
                </a:lnTo>
                <a:lnTo>
                  <a:pt x="79" y="48"/>
                </a:lnTo>
                <a:lnTo>
                  <a:pt x="74" y="41"/>
                </a:lnTo>
                <a:lnTo>
                  <a:pt x="74" y="48"/>
                </a:lnTo>
                <a:lnTo>
                  <a:pt x="68" y="48"/>
                </a:lnTo>
                <a:lnTo>
                  <a:pt x="62" y="41"/>
                </a:lnTo>
                <a:lnTo>
                  <a:pt x="56" y="48"/>
                </a:lnTo>
                <a:lnTo>
                  <a:pt x="52" y="48"/>
                </a:lnTo>
                <a:lnTo>
                  <a:pt x="39" y="41"/>
                </a:lnTo>
                <a:lnTo>
                  <a:pt x="33" y="31"/>
                </a:lnTo>
                <a:lnTo>
                  <a:pt x="27" y="27"/>
                </a:lnTo>
                <a:lnTo>
                  <a:pt x="23" y="27"/>
                </a:lnTo>
                <a:lnTo>
                  <a:pt x="23" y="31"/>
                </a:lnTo>
                <a:lnTo>
                  <a:pt x="18" y="31"/>
                </a:lnTo>
                <a:lnTo>
                  <a:pt x="6" y="27"/>
                </a:lnTo>
                <a:lnTo>
                  <a:pt x="0" y="22"/>
                </a:lnTo>
                <a:lnTo>
                  <a:pt x="6" y="16"/>
                </a:lnTo>
                <a:lnTo>
                  <a:pt x="11" y="16"/>
                </a:lnTo>
                <a:lnTo>
                  <a:pt x="11" y="22"/>
                </a:lnTo>
                <a:lnTo>
                  <a:pt x="11" y="16"/>
                </a:lnTo>
                <a:lnTo>
                  <a:pt x="6" y="10"/>
                </a:lnTo>
                <a:lnTo>
                  <a:pt x="11" y="6"/>
                </a:lnTo>
                <a:lnTo>
                  <a:pt x="23" y="10"/>
                </a:lnTo>
                <a:lnTo>
                  <a:pt x="33" y="16"/>
                </a:lnTo>
                <a:lnTo>
                  <a:pt x="27" y="10"/>
                </a:lnTo>
                <a:lnTo>
                  <a:pt x="23" y="6"/>
                </a:lnTo>
                <a:lnTo>
                  <a:pt x="23" y="0"/>
                </a:lnTo>
                <a:lnTo>
                  <a:pt x="27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2715514" y="4233863"/>
            <a:ext cx="15875" cy="9525"/>
          </a:xfrm>
          <a:custGeom>
            <a:avLst/>
            <a:gdLst>
              <a:gd name="T0" fmla="*/ 0 w 10"/>
              <a:gd name="T1" fmla="*/ 2147483647 h 6"/>
              <a:gd name="T2" fmla="*/ 2147483647 w 10"/>
              <a:gd name="T3" fmla="*/ 0 h 6"/>
              <a:gd name="T4" fmla="*/ 2147483647 w 10"/>
              <a:gd name="T5" fmla="*/ 0 h 6"/>
              <a:gd name="T6" fmla="*/ 2147483647 w 10"/>
              <a:gd name="T7" fmla="*/ 2147483647 h 6"/>
              <a:gd name="T8" fmla="*/ 0 w 10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6">
                <a:moveTo>
                  <a:pt x="0" y="6"/>
                </a:moveTo>
                <a:lnTo>
                  <a:pt x="6" y="0"/>
                </a:lnTo>
                <a:lnTo>
                  <a:pt x="10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" name="Freeform 31"/>
          <p:cNvSpPr>
            <a:spLocks/>
          </p:cNvSpPr>
          <p:nvPr/>
        </p:nvSpPr>
        <p:spPr bwMode="auto">
          <a:xfrm>
            <a:off x="2866327" y="4292600"/>
            <a:ext cx="19050" cy="23813"/>
          </a:xfrm>
          <a:custGeom>
            <a:avLst/>
            <a:gdLst>
              <a:gd name="T0" fmla="*/ 2147483647 w 12"/>
              <a:gd name="T1" fmla="*/ 2147483647 h 15"/>
              <a:gd name="T2" fmla="*/ 0 w 12"/>
              <a:gd name="T3" fmla="*/ 2147483647 h 15"/>
              <a:gd name="T4" fmla="*/ 2147483647 w 12"/>
              <a:gd name="T5" fmla="*/ 0 h 15"/>
              <a:gd name="T6" fmla="*/ 2147483647 w 12"/>
              <a:gd name="T7" fmla="*/ 2147483647 h 15"/>
              <a:gd name="T8" fmla="*/ 2147483647 w 12"/>
              <a:gd name="T9" fmla="*/ 2147483647 h 15"/>
              <a:gd name="T10" fmla="*/ 2147483647 w 12"/>
              <a:gd name="T11" fmla="*/ 2147483647 h 15"/>
              <a:gd name="T12" fmla="*/ 2147483647 w 12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15">
                <a:moveTo>
                  <a:pt x="6" y="15"/>
                </a:move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lnTo>
                  <a:pt x="12" y="11"/>
                </a:lnTo>
                <a:lnTo>
                  <a:pt x="12" y="15"/>
                </a:lnTo>
                <a:lnTo>
                  <a:pt x="6" y="15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2885377" y="4316413"/>
            <a:ext cx="17462" cy="9525"/>
          </a:xfrm>
          <a:custGeom>
            <a:avLst/>
            <a:gdLst>
              <a:gd name="T0" fmla="*/ 0 w 11"/>
              <a:gd name="T1" fmla="*/ 2147483647 h 6"/>
              <a:gd name="T2" fmla="*/ 0 w 11"/>
              <a:gd name="T3" fmla="*/ 0 h 6"/>
              <a:gd name="T4" fmla="*/ 2147483647 w 11"/>
              <a:gd name="T5" fmla="*/ 0 h 6"/>
              <a:gd name="T6" fmla="*/ 2147483647 w 11"/>
              <a:gd name="T7" fmla="*/ 2147483647 h 6"/>
              <a:gd name="T8" fmla="*/ 2147483647 w 11"/>
              <a:gd name="T9" fmla="*/ 2147483647 h 6"/>
              <a:gd name="T10" fmla="*/ 0 w 11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6">
                <a:moveTo>
                  <a:pt x="0" y="6"/>
                </a:moveTo>
                <a:lnTo>
                  <a:pt x="0" y="0"/>
                </a:lnTo>
                <a:lnTo>
                  <a:pt x="6" y="0"/>
                </a:lnTo>
                <a:lnTo>
                  <a:pt x="11" y="6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2829814" y="4351338"/>
            <a:ext cx="19050" cy="7937"/>
          </a:xfrm>
          <a:custGeom>
            <a:avLst/>
            <a:gdLst>
              <a:gd name="T0" fmla="*/ 2147483647 w 12"/>
              <a:gd name="T1" fmla="*/ 2147483647 h 5"/>
              <a:gd name="T2" fmla="*/ 2147483647 w 12"/>
              <a:gd name="T3" fmla="*/ 2147483647 h 5"/>
              <a:gd name="T4" fmla="*/ 0 w 12"/>
              <a:gd name="T5" fmla="*/ 2147483647 h 5"/>
              <a:gd name="T6" fmla="*/ 0 w 12"/>
              <a:gd name="T7" fmla="*/ 0 h 5"/>
              <a:gd name="T8" fmla="*/ 2147483647 w 12"/>
              <a:gd name="T9" fmla="*/ 0 h 5"/>
              <a:gd name="T10" fmla="*/ 2147483647 w 12"/>
              <a:gd name="T11" fmla="*/ 2147483647 h 5"/>
              <a:gd name="T12" fmla="*/ 2147483647 w 12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5">
                <a:moveTo>
                  <a:pt x="6" y="5"/>
                </a:moveTo>
                <a:lnTo>
                  <a:pt x="6" y="5"/>
                </a:lnTo>
                <a:lnTo>
                  <a:pt x="0" y="5"/>
                </a:lnTo>
                <a:lnTo>
                  <a:pt x="0" y="0"/>
                </a:lnTo>
                <a:lnTo>
                  <a:pt x="6" y="0"/>
                </a:lnTo>
                <a:lnTo>
                  <a:pt x="12" y="5"/>
                </a:lnTo>
                <a:lnTo>
                  <a:pt x="6" y="5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2859977" y="4359275"/>
            <a:ext cx="15875" cy="15875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0 h 10"/>
              <a:gd name="T4" fmla="*/ 2147483647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0 w 10"/>
              <a:gd name="T11" fmla="*/ 2147483647 h 10"/>
              <a:gd name="T12" fmla="*/ 0 w 10"/>
              <a:gd name="T13" fmla="*/ 0 h 10"/>
              <a:gd name="T14" fmla="*/ 2147483647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10" y="0"/>
                </a:lnTo>
                <a:lnTo>
                  <a:pt x="10" y="5"/>
                </a:lnTo>
                <a:lnTo>
                  <a:pt x="10" y="10"/>
                </a:lnTo>
                <a:lnTo>
                  <a:pt x="4" y="10"/>
                </a:lnTo>
                <a:lnTo>
                  <a:pt x="0" y="5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" name="Freeform 35"/>
          <p:cNvSpPr>
            <a:spLocks/>
          </p:cNvSpPr>
          <p:nvPr/>
        </p:nvSpPr>
        <p:spPr bwMode="auto">
          <a:xfrm>
            <a:off x="2894902" y="4375150"/>
            <a:ext cx="17462" cy="9525"/>
          </a:xfrm>
          <a:custGeom>
            <a:avLst/>
            <a:gdLst>
              <a:gd name="T0" fmla="*/ 2147483647 w 11"/>
              <a:gd name="T1" fmla="*/ 0 h 6"/>
              <a:gd name="T2" fmla="*/ 2147483647 w 11"/>
              <a:gd name="T3" fmla="*/ 0 h 6"/>
              <a:gd name="T4" fmla="*/ 2147483647 w 11"/>
              <a:gd name="T5" fmla="*/ 0 h 6"/>
              <a:gd name="T6" fmla="*/ 2147483647 w 11"/>
              <a:gd name="T7" fmla="*/ 2147483647 h 6"/>
              <a:gd name="T8" fmla="*/ 0 w 11"/>
              <a:gd name="T9" fmla="*/ 0 h 6"/>
              <a:gd name="T10" fmla="*/ 2147483647 w 11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6">
                <a:moveTo>
                  <a:pt x="5" y="0"/>
                </a:moveTo>
                <a:lnTo>
                  <a:pt x="5" y="0"/>
                </a:lnTo>
                <a:lnTo>
                  <a:pt x="11" y="0"/>
                </a:lnTo>
                <a:lnTo>
                  <a:pt x="5" y="6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" name="Freeform 36"/>
          <p:cNvSpPr>
            <a:spLocks/>
          </p:cNvSpPr>
          <p:nvPr/>
        </p:nvSpPr>
        <p:spPr bwMode="auto">
          <a:xfrm>
            <a:off x="2902839" y="4418013"/>
            <a:ext cx="90488" cy="49212"/>
          </a:xfrm>
          <a:custGeom>
            <a:avLst/>
            <a:gdLst>
              <a:gd name="T0" fmla="*/ 2147483647 w 57"/>
              <a:gd name="T1" fmla="*/ 2147483647 h 31"/>
              <a:gd name="T2" fmla="*/ 2147483647 w 57"/>
              <a:gd name="T3" fmla="*/ 2147483647 h 31"/>
              <a:gd name="T4" fmla="*/ 2147483647 w 57"/>
              <a:gd name="T5" fmla="*/ 2147483647 h 31"/>
              <a:gd name="T6" fmla="*/ 2147483647 w 57"/>
              <a:gd name="T7" fmla="*/ 2147483647 h 31"/>
              <a:gd name="T8" fmla="*/ 2147483647 w 57"/>
              <a:gd name="T9" fmla="*/ 2147483647 h 31"/>
              <a:gd name="T10" fmla="*/ 2147483647 w 57"/>
              <a:gd name="T11" fmla="*/ 2147483647 h 31"/>
              <a:gd name="T12" fmla="*/ 2147483647 w 57"/>
              <a:gd name="T13" fmla="*/ 2147483647 h 31"/>
              <a:gd name="T14" fmla="*/ 2147483647 w 57"/>
              <a:gd name="T15" fmla="*/ 2147483647 h 31"/>
              <a:gd name="T16" fmla="*/ 2147483647 w 57"/>
              <a:gd name="T17" fmla="*/ 2147483647 h 31"/>
              <a:gd name="T18" fmla="*/ 2147483647 w 57"/>
              <a:gd name="T19" fmla="*/ 2147483647 h 31"/>
              <a:gd name="T20" fmla="*/ 2147483647 w 57"/>
              <a:gd name="T21" fmla="*/ 2147483647 h 31"/>
              <a:gd name="T22" fmla="*/ 2147483647 w 57"/>
              <a:gd name="T23" fmla="*/ 2147483647 h 31"/>
              <a:gd name="T24" fmla="*/ 2147483647 w 57"/>
              <a:gd name="T25" fmla="*/ 2147483647 h 31"/>
              <a:gd name="T26" fmla="*/ 0 w 57"/>
              <a:gd name="T27" fmla="*/ 2147483647 h 31"/>
              <a:gd name="T28" fmla="*/ 0 w 57"/>
              <a:gd name="T29" fmla="*/ 0 h 31"/>
              <a:gd name="T30" fmla="*/ 2147483647 w 57"/>
              <a:gd name="T31" fmla="*/ 0 h 31"/>
              <a:gd name="T32" fmla="*/ 2147483647 w 57"/>
              <a:gd name="T33" fmla="*/ 0 h 31"/>
              <a:gd name="T34" fmla="*/ 2147483647 w 57"/>
              <a:gd name="T35" fmla="*/ 2147483647 h 31"/>
              <a:gd name="T36" fmla="*/ 2147483647 w 57"/>
              <a:gd name="T37" fmla="*/ 2147483647 h 31"/>
              <a:gd name="T38" fmla="*/ 2147483647 w 57"/>
              <a:gd name="T39" fmla="*/ 2147483647 h 31"/>
              <a:gd name="T40" fmla="*/ 2147483647 w 57"/>
              <a:gd name="T41" fmla="*/ 2147483647 h 31"/>
              <a:gd name="T42" fmla="*/ 2147483647 w 57"/>
              <a:gd name="T43" fmla="*/ 2147483647 h 31"/>
              <a:gd name="T44" fmla="*/ 2147483647 w 57"/>
              <a:gd name="T45" fmla="*/ 2147483647 h 31"/>
              <a:gd name="T46" fmla="*/ 2147483647 w 57"/>
              <a:gd name="T47" fmla="*/ 2147483647 h 31"/>
              <a:gd name="T48" fmla="*/ 2147483647 w 57"/>
              <a:gd name="T49" fmla="*/ 2147483647 h 31"/>
              <a:gd name="T50" fmla="*/ 2147483647 w 57"/>
              <a:gd name="T51" fmla="*/ 2147483647 h 31"/>
              <a:gd name="T52" fmla="*/ 2147483647 w 57"/>
              <a:gd name="T53" fmla="*/ 2147483647 h 31"/>
              <a:gd name="T54" fmla="*/ 2147483647 w 57"/>
              <a:gd name="T55" fmla="*/ 2147483647 h 31"/>
              <a:gd name="T56" fmla="*/ 2147483647 w 57"/>
              <a:gd name="T57" fmla="*/ 2147483647 h 31"/>
              <a:gd name="T58" fmla="*/ 2147483647 w 57"/>
              <a:gd name="T59" fmla="*/ 2147483647 h 3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7" h="31">
                <a:moveTo>
                  <a:pt x="16" y="31"/>
                </a:moveTo>
                <a:lnTo>
                  <a:pt x="12" y="31"/>
                </a:lnTo>
                <a:lnTo>
                  <a:pt x="12" y="26"/>
                </a:lnTo>
                <a:lnTo>
                  <a:pt x="16" y="26"/>
                </a:lnTo>
                <a:lnTo>
                  <a:pt x="28" y="26"/>
                </a:lnTo>
                <a:lnTo>
                  <a:pt x="28" y="21"/>
                </a:lnTo>
                <a:lnTo>
                  <a:pt x="22" y="21"/>
                </a:lnTo>
                <a:lnTo>
                  <a:pt x="16" y="21"/>
                </a:lnTo>
                <a:lnTo>
                  <a:pt x="22" y="16"/>
                </a:lnTo>
                <a:lnTo>
                  <a:pt x="28" y="16"/>
                </a:lnTo>
                <a:lnTo>
                  <a:pt x="22" y="10"/>
                </a:lnTo>
                <a:lnTo>
                  <a:pt x="22" y="16"/>
                </a:lnTo>
                <a:lnTo>
                  <a:pt x="12" y="10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22" y="6"/>
                </a:lnTo>
                <a:lnTo>
                  <a:pt x="39" y="10"/>
                </a:lnTo>
                <a:lnTo>
                  <a:pt x="57" y="16"/>
                </a:lnTo>
                <a:lnTo>
                  <a:pt x="57" y="21"/>
                </a:lnTo>
                <a:lnTo>
                  <a:pt x="51" y="21"/>
                </a:lnTo>
                <a:lnTo>
                  <a:pt x="57" y="21"/>
                </a:lnTo>
                <a:lnTo>
                  <a:pt x="57" y="26"/>
                </a:lnTo>
                <a:lnTo>
                  <a:pt x="51" y="31"/>
                </a:lnTo>
                <a:lnTo>
                  <a:pt x="45" y="26"/>
                </a:lnTo>
                <a:lnTo>
                  <a:pt x="51" y="26"/>
                </a:lnTo>
                <a:lnTo>
                  <a:pt x="45" y="26"/>
                </a:lnTo>
                <a:lnTo>
                  <a:pt x="34" y="31"/>
                </a:lnTo>
                <a:lnTo>
                  <a:pt x="16" y="31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" name="Freeform 37"/>
          <p:cNvSpPr>
            <a:spLocks/>
          </p:cNvSpPr>
          <p:nvPr/>
        </p:nvSpPr>
        <p:spPr bwMode="auto">
          <a:xfrm>
            <a:off x="2947289" y="4486275"/>
            <a:ext cx="17463" cy="15875"/>
          </a:xfrm>
          <a:custGeom>
            <a:avLst/>
            <a:gdLst>
              <a:gd name="T0" fmla="*/ 2147483647 w 11"/>
              <a:gd name="T1" fmla="*/ 2147483647 h 10"/>
              <a:gd name="T2" fmla="*/ 2147483647 w 11"/>
              <a:gd name="T3" fmla="*/ 2147483647 h 10"/>
              <a:gd name="T4" fmla="*/ 2147483647 w 11"/>
              <a:gd name="T5" fmla="*/ 2147483647 h 10"/>
              <a:gd name="T6" fmla="*/ 0 w 11"/>
              <a:gd name="T7" fmla="*/ 2147483647 h 10"/>
              <a:gd name="T8" fmla="*/ 0 w 11"/>
              <a:gd name="T9" fmla="*/ 2147483647 h 10"/>
              <a:gd name="T10" fmla="*/ 0 w 11"/>
              <a:gd name="T11" fmla="*/ 0 h 10"/>
              <a:gd name="T12" fmla="*/ 2147483647 w 11"/>
              <a:gd name="T13" fmla="*/ 214748364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10">
                <a:moveTo>
                  <a:pt x="6" y="4"/>
                </a:moveTo>
                <a:lnTo>
                  <a:pt x="11" y="10"/>
                </a:lnTo>
                <a:lnTo>
                  <a:pt x="6" y="10"/>
                </a:lnTo>
                <a:lnTo>
                  <a:pt x="0" y="10"/>
                </a:lnTo>
                <a:lnTo>
                  <a:pt x="0" y="4"/>
                </a:lnTo>
                <a:lnTo>
                  <a:pt x="0" y="0"/>
                </a:lnTo>
                <a:lnTo>
                  <a:pt x="6" y="4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" name="Freeform 38"/>
          <p:cNvSpPr>
            <a:spLocks/>
          </p:cNvSpPr>
          <p:nvPr/>
        </p:nvSpPr>
        <p:spPr bwMode="auto">
          <a:xfrm>
            <a:off x="3001264" y="4427538"/>
            <a:ext cx="9525" cy="15875"/>
          </a:xfrm>
          <a:custGeom>
            <a:avLst/>
            <a:gdLst>
              <a:gd name="T0" fmla="*/ 0 w 6"/>
              <a:gd name="T1" fmla="*/ 2147483647 h 10"/>
              <a:gd name="T2" fmla="*/ 0 w 6"/>
              <a:gd name="T3" fmla="*/ 2147483647 h 10"/>
              <a:gd name="T4" fmla="*/ 2147483647 w 6"/>
              <a:gd name="T5" fmla="*/ 0 h 10"/>
              <a:gd name="T6" fmla="*/ 2147483647 w 6"/>
              <a:gd name="T7" fmla="*/ 2147483647 h 10"/>
              <a:gd name="T8" fmla="*/ 2147483647 w 6"/>
              <a:gd name="T9" fmla="*/ 2147483647 h 10"/>
              <a:gd name="T10" fmla="*/ 0 w 6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10">
                <a:moveTo>
                  <a:pt x="0" y="10"/>
                </a:moveTo>
                <a:lnTo>
                  <a:pt x="0" y="4"/>
                </a:lnTo>
                <a:lnTo>
                  <a:pt x="6" y="0"/>
                </a:lnTo>
                <a:lnTo>
                  <a:pt x="6" y="4"/>
                </a:lnTo>
                <a:lnTo>
                  <a:pt x="6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" name="Freeform 39"/>
          <p:cNvSpPr>
            <a:spLocks/>
          </p:cNvSpPr>
          <p:nvPr/>
        </p:nvSpPr>
        <p:spPr bwMode="auto">
          <a:xfrm>
            <a:off x="2983802" y="4486275"/>
            <a:ext cx="33337" cy="49213"/>
          </a:xfrm>
          <a:custGeom>
            <a:avLst/>
            <a:gdLst>
              <a:gd name="T0" fmla="*/ 2147483647 w 21"/>
              <a:gd name="T1" fmla="*/ 2147483647 h 31"/>
              <a:gd name="T2" fmla="*/ 2147483647 w 21"/>
              <a:gd name="T3" fmla="*/ 2147483647 h 31"/>
              <a:gd name="T4" fmla="*/ 2147483647 w 21"/>
              <a:gd name="T5" fmla="*/ 2147483647 h 31"/>
              <a:gd name="T6" fmla="*/ 2147483647 w 21"/>
              <a:gd name="T7" fmla="*/ 2147483647 h 31"/>
              <a:gd name="T8" fmla="*/ 2147483647 w 21"/>
              <a:gd name="T9" fmla="*/ 2147483647 h 31"/>
              <a:gd name="T10" fmla="*/ 2147483647 w 21"/>
              <a:gd name="T11" fmla="*/ 2147483647 h 31"/>
              <a:gd name="T12" fmla="*/ 2147483647 w 21"/>
              <a:gd name="T13" fmla="*/ 2147483647 h 31"/>
              <a:gd name="T14" fmla="*/ 2147483647 w 21"/>
              <a:gd name="T15" fmla="*/ 2147483647 h 31"/>
              <a:gd name="T16" fmla="*/ 0 w 21"/>
              <a:gd name="T17" fmla="*/ 2147483647 h 31"/>
              <a:gd name="T18" fmla="*/ 0 w 21"/>
              <a:gd name="T19" fmla="*/ 2147483647 h 31"/>
              <a:gd name="T20" fmla="*/ 2147483647 w 21"/>
              <a:gd name="T21" fmla="*/ 2147483647 h 31"/>
              <a:gd name="T22" fmla="*/ 2147483647 w 21"/>
              <a:gd name="T23" fmla="*/ 2147483647 h 31"/>
              <a:gd name="T24" fmla="*/ 0 w 21"/>
              <a:gd name="T25" fmla="*/ 2147483647 h 31"/>
              <a:gd name="T26" fmla="*/ 2147483647 w 21"/>
              <a:gd name="T27" fmla="*/ 2147483647 h 31"/>
              <a:gd name="T28" fmla="*/ 2147483647 w 21"/>
              <a:gd name="T29" fmla="*/ 0 h 31"/>
              <a:gd name="T30" fmla="*/ 2147483647 w 21"/>
              <a:gd name="T31" fmla="*/ 2147483647 h 31"/>
              <a:gd name="T32" fmla="*/ 2147483647 w 21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" h="31">
                <a:moveTo>
                  <a:pt x="17" y="4"/>
                </a:moveTo>
                <a:lnTo>
                  <a:pt x="17" y="10"/>
                </a:lnTo>
                <a:lnTo>
                  <a:pt x="17" y="15"/>
                </a:lnTo>
                <a:lnTo>
                  <a:pt x="17" y="20"/>
                </a:lnTo>
                <a:lnTo>
                  <a:pt x="17" y="27"/>
                </a:lnTo>
                <a:lnTo>
                  <a:pt x="17" y="31"/>
                </a:lnTo>
                <a:lnTo>
                  <a:pt x="11" y="31"/>
                </a:lnTo>
                <a:lnTo>
                  <a:pt x="6" y="31"/>
                </a:lnTo>
                <a:lnTo>
                  <a:pt x="0" y="27"/>
                </a:lnTo>
                <a:lnTo>
                  <a:pt x="0" y="20"/>
                </a:lnTo>
                <a:lnTo>
                  <a:pt x="6" y="20"/>
                </a:lnTo>
                <a:lnTo>
                  <a:pt x="11" y="15"/>
                </a:lnTo>
                <a:lnTo>
                  <a:pt x="0" y="15"/>
                </a:lnTo>
                <a:lnTo>
                  <a:pt x="6" y="4"/>
                </a:lnTo>
                <a:lnTo>
                  <a:pt x="17" y="0"/>
                </a:lnTo>
                <a:lnTo>
                  <a:pt x="21" y="4"/>
                </a:lnTo>
                <a:lnTo>
                  <a:pt x="17" y="4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2983802" y="4602163"/>
            <a:ext cx="17462" cy="9525"/>
          </a:xfrm>
          <a:custGeom>
            <a:avLst/>
            <a:gdLst>
              <a:gd name="T0" fmla="*/ 0 w 11"/>
              <a:gd name="T1" fmla="*/ 0 h 6"/>
              <a:gd name="T2" fmla="*/ 0 w 11"/>
              <a:gd name="T3" fmla="*/ 0 h 6"/>
              <a:gd name="T4" fmla="*/ 2147483647 w 11"/>
              <a:gd name="T5" fmla="*/ 0 h 6"/>
              <a:gd name="T6" fmla="*/ 2147483647 w 11"/>
              <a:gd name="T7" fmla="*/ 0 h 6"/>
              <a:gd name="T8" fmla="*/ 2147483647 w 11"/>
              <a:gd name="T9" fmla="*/ 2147483647 h 6"/>
              <a:gd name="T10" fmla="*/ 0 w 11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1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" name="Freeform 41"/>
          <p:cNvSpPr>
            <a:spLocks/>
          </p:cNvSpPr>
          <p:nvPr/>
        </p:nvSpPr>
        <p:spPr bwMode="auto">
          <a:xfrm>
            <a:off x="3091752" y="4518025"/>
            <a:ext cx="26987" cy="26988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0 w 17"/>
              <a:gd name="T5" fmla="*/ 0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17">
                <a:moveTo>
                  <a:pt x="17" y="17"/>
                </a:moveTo>
                <a:lnTo>
                  <a:pt x="4" y="11"/>
                </a:lnTo>
                <a:lnTo>
                  <a:pt x="0" y="0"/>
                </a:lnTo>
                <a:lnTo>
                  <a:pt x="9" y="7"/>
                </a:lnTo>
                <a:lnTo>
                  <a:pt x="17" y="11"/>
                </a:lnTo>
                <a:lnTo>
                  <a:pt x="17" y="17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3072702" y="4092575"/>
            <a:ext cx="25400" cy="23813"/>
          </a:xfrm>
          <a:custGeom>
            <a:avLst/>
            <a:gdLst>
              <a:gd name="T0" fmla="*/ 2147483647 w 16"/>
              <a:gd name="T1" fmla="*/ 2147483647 h 15"/>
              <a:gd name="T2" fmla="*/ 2147483647 w 16"/>
              <a:gd name="T3" fmla="*/ 2147483647 h 15"/>
              <a:gd name="T4" fmla="*/ 2147483647 w 16"/>
              <a:gd name="T5" fmla="*/ 2147483647 h 15"/>
              <a:gd name="T6" fmla="*/ 2147483647 w 16"/>
              <a:gd name="T7" fmla="*/ 2147483647 h 15"/>
              <a:gd name="T8" fmla="*/ 0 w 16"/>
              <a:gd name="T9" fmla="*/ 2147483647 h 15"/>
              <a:gd name="T10" fmla="*/ 0 w 16"/>
              <a:gd name="T11" fmla="*/ 0 h 15"/>
              <a:gd name="T12" fmla="*/ 2147483647 w 16"/>
              <a:gd name="T13" fmla="*/ 0 h 15"/>
              <a:gd name="T14" fmla="*/ 2147483647 w 16"/>
              <a:gd name="T15" fmla="*/ 2147483647 h 15"/>
              <a:gd name="T16" fmla="*/ 2147483647 w 16"/>
              <a:gd name="T17" fmla="*/ 2147483647 h 15"/>
              <a:gd name="T18" fmla="*/ 2147483647 w 16"/>
              <a:gd name="T19" fmla="*/ 2147483647 h 15"/>
              <a:gd name="T20" fmla="*/ 2147483647 w 16"/>
              <a:gd name="T21" fmla="*/ 2147483647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" h="15">
                <a:moveTo>
                  <a:pt x="12" y="15"/>
                </a:moveTo>
                <a:lnTo>
                  <a:pt x="12" y="15"/>
                </a:lnTo>
                <a:lnTo>
                  <a:pt x="6" y="10"/>
                </a:lnTo>
                <a:lnTo>
                  <a:pt x="6" y="4"/>
                </a:ln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lnTo>
                  <a:pt x="16" y="4"/>
                </a:lnTo>
                <a:lnTo>
                  <a:pt x="16" y="10"/>
                </a:lnTo>
                <a:lnTo>
                  <a:pt x="16" y="15"/>
                </a:lnTo>
                <a:lnTo>
                  <a:pt x="12" y="15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" name="Freeform 43"/>
          <p:cNvSpPr>
            <a:spLocks/>
          </p:cNvSpPr>
          <p:nvPr/>
        </p:nvSpPr>
        <p:spPr bwMode="auto">
          <a:xfrm>
            <a:off x="3063177" y="4059238"/>
            <a:ext cx="88900" cy="39687"/>
          </a:xfrm>
          <a:custGeom>
            <a:avLst/>
            <a:gdLst>
              <a:gd name="T0" fmla="*/ 2147483647 w 56"/>
              <a:gd name="T1" fmla="*/ 2147483647 h 25"/>
              <a:gd name="T2" fmla="*/ 0 w 56"/>
              <a:gd name="T3" fmla="*/ 2147483647 h 25"/>
              <a:gd name="T4" fmla="*/ 0 w 56"/>
              <a:gd name="T5" fmla="*/ 2147483647 h 25"/>
              <a:gd name="T6" fmla="*/ 0 w 56"/>
              <a:gd name="T7" fmla="*/ 0 h 25"/>
              <a:gd name="T8" fmla="*/ 2147483647 w 56"/>
              <a:gd name="T9" fmla="*/ 0 h 25"/>
              <a:gd name="T10" fmla="*/ 2147483647 w 56"/>
              <a:gd name="T11" fmla="*/ 2147483647 h 25"/>
              <a:gd name="T12" fmla="*/ 2147483647 w 56"/>
              <a:gd name="T13" fmla="*/ 2147483647 h 25"/>
              <a:gd name="T14" fmla="*/ 2147483647 w 56"/>
              <a:gd name="T15" fmla="*/ 2147483647 h 25"/>
              <a:gd name="T16" fmla="*/ 2147483647 w 56"/>
              <a:gd name="T17" fmla="*/ 2147483647 h 25"/>
              <a:gd name="T18" fmla="*/ 2147483647 w 56"/>
              <a:gd name="T19" fmla="*/ 2147483647 h 25"/>
              <a:gd name="T20" fmla="*/ 2147483647 w 56"/>
              <a:gd name="T21" fmla="*/ 2147483647 h 25"/>
              <a:gd name="T22" fmla="*/ 2147483647 w 56"/>
              <a:gd name="T23" fmla="*/ 2147483647 h 25"/>
              <a:gd name="T24" fmla="*/ 2147483647 w 56"/>
              <a:gd name="T25" fmla="*/ 2147483647 h 25"/>
              <a:gd name="T26" fmla="*/ 2147483647 w 56"/>
              <a:gd name="T27" fmla="*/ 2147483647 h 25"/>
              <a:gd name="T28" fmla="*/ 2147483647 w 56"/>
              <a:gd name="T29" fmla="*/ 2147483647 h 25"/>
              <a:gd name="T30" fmla="*/ 2147483647 w 56"/>
              <a:gd name="T31" fmla="*/ 2147483647 h 25"/>
              <a:gd name="T32" fmla="*/ 2147483647 w 56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6" h="25">
                <a:moveTo>
                  <a:pt x="6" y="15"/>
                </a:moveTo>
                <a:lnTo>
                  <a:pt x="0" y="10"/>
                </a:lnTo>
                <a:lnTo>
                  <a:pt x="0" y="4"/>
                </a:lnTo>
                <a:lnTo>
                  <a:pt x="0" y="0"/>
                </a:lnTo>
                <a:lnTo>
                  <a:pt x="12" y="0"/>
                </a:lnTo>
                <a:lnTo>
                  <a:pt x="22" y="4"/>
                </a:lnTo>
                <a:lnTo>
                  <a:pt x="27" y="10"/>
                </a:lnTo>
                <a:lnTo>
                  <a:pt x="39" y="15"/>
                </a:lnTo>
                <a:lnTo>
                  <a:pt x="45" y="15"/>
                </a:lnTo>
                <a:lnTo>
                  <a:pt x="56" y="15"/>
                </a:lnTo>
                <a:lnTo>
                  <a:pt x="56" y="21"/>
                </a:lnTo>
                <a:lnTo>
                  <a:pt x="51" y="25"/>
                </a:lnTo>
                <a:lnTo>
                  <a:pt x="45" y="25"/>
                </a:lnTo>
                <a:lnTo>
                  <a:pt x="35" y="21"/>
                </a:lnTo>
                <a:lnTo>
                  <a:pt x="22" y="21"/>
                </a:lnTo>
                <a:lnTo>
                  <a:pt x="12" y="15"/>
                </a:lnTo>
                <a:lnTo>
                  <a:pt x="6" y="15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>
            <a:off x="3082227" y="4049713"/>
            <a:ext cx="23812" cy="15875"/>
          </a:xfrm>
          <a:custGeom>
            <a:avLst/>
            <a:gdLst>
              <a:gd name="T0" fmla="*/ 2147483647 w 15"/>
              <a:gd name="T1" fmla="*/ 2147483647 h 10"/>
              <a:gd name="T2" fmla="*/ 2147483647 w 15"/>
              <a:gd name="T3" fmla="*/ 2147483647 h 10"/>
              <a:gd name="T4" fmla="*/ 2147483647 w 15"/>
              <a:gd name="T5" fmla="*/ 0 h 10"/>
              <a:gd name="T6" fmla="*/ 2147483647 w 15"/>
              <a:gd name="T7" fmla="*/ 0 h 10"/>
              <a:gd name="T8" fmla="*/ 0 w 15"/>
              <a:gd name="T9" fmla="*/ 2147483647 h 10"/>
              <a:gd name="T10" fmla="*/ 2147483647 w 15"/>
              <a:gd name="T11" fmla="*/ 2147483647 h 10"/>
              <a:gd name="T12" fmla="*/ 2147483647 w 15"/>
              <a:gd name="T13" fmla="*/ 214748364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" h="10">
                <a:moveTo>
                  <a:pt x="10" y="10"/>
                </a:moveTo>
                <a:lnTo>
                  <a:pt x="15" y="6"/>
                </a:lnTo>
                <a:lnTo>
                  <a:pt x="10" y="0"/>
                </a:lnTo>
                <a:lnTo>
                  <a:pt x="6" y="0"/>
                </a:lnTo>
                <a:lnTo>
                  <a:pt x="0" y="6"/>
                </a:lnTo>
                <a:lnTo>
                  <a:pt x="6" y="6"/>
                </a:lnTo>
                <a:lnTo>
                  <a:pt x="10" y="1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3082227" y="4024313"/>
            <a:ext cx="23812" cy="25400"/>
          </a:xfrm>
          <a:custGeom>
            <a:avLst/>
            <a:gdLst>
              <a:gd name="T0" fmla="*/ 2147483647 w 15"/>
              <a:gd name="T1" fmla="*/ 2147483647 h 16"/>
              <a:gd name="T2" fmla="*/ 0 w 15"/>
              <a:gd name="T3" fmla="*/ 2147483647 h 16"/>
              <a:gd name="T4" fmla="*/ 2147483647 w 15"/>
              <a:gd name="T5" fmla="*/ 2147483647 h 16"/>
              <a:gd name="T6" fmla="*/ 2147483647 w 15"/>
              <a:gd name="T7" fmla="*/ 0 h 16"/>
              <a:gd name="T8" fmla="*/ 2147483647 w 15"/>
              <a:gd name="T9" fmla="*/ 2147483647 h 16"/>
              <a:gd name="T10" fmla="*/ 2147483647 w 15"/>
              <a:gd name="T11" fmla="*/ 2147483647 h 16"/>
              <a:gd name="T12" fmla="*/ 2147483647 w 15"/>
              <a:gd name="T13" fmla="*/ 2147483647 h 16"/>
              <a:gd name="T14" fmla="*/ 2147483647 w 15"/>
              <a:gd name="T15" fmla="*/ 2147483647 h 16"/>
              <a:gd name="T16" fmla="*/ 2147483647 w 15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16">
                <a:moveTo>
                  <a:pt x="6" y="10"/>
                </a:moveTo>
                <a:lnTo>
                  <a:pt x="0" y="6"/>
                </a:lnTo>
                <a:lnTo>
                  <a:pt x="10" y="6"/>
                </a:lnTo>
                <a:lnTo>
                  <a:pt x="10" y="0"/>
                </a:lnTo>
                <a:lnTo>
                  <a:pt x="10" y="6"/>
                </a:lnTo>
                <a:lnTo>
                  <a:pt x="10" y="10"/>
                </a:lnTo>
                <a:lnTo>
                  <a:pt x="15" y="10"/>
                </a:lnTo>
                <a:lnTo>
                  <a:pt x="10" y="16"/>
                </a:lnTo>
                <a:lnTo>
                  <a:pt x="6" y="1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3118739" y="4040188"/>
            <a:ext cx="6350" cy="19050"/>
          </a:xfrm>
          <a:custGeom>
            <a:avLst/>
            <a:gdLst>
              <a:gd name="T0" fmla="*/ 2147483647 w 4"/>
              <a:gd name="T1" fmla="*/ 2147483647 h 12"/>
              <a:gd name="T2" fmla="*/ 0 w 4"/>
              <a:gd name="T3" fmla="*/ 2147483647 h 12"/>
              <a:gd name="T4" fmla="*/ 0 w 4"/>
              <a:gd name="T5" fmla="*/ 0 h 12"/>
              <a:gd name="T6" fmla="*/ 2147483647 w 4"/>
              <a:gd name="T7" fmla="*/ 2147483647 h 12"/>
              <a:gd name="T8" fmla="*/ 2147483647 w 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12">
                <a:moveTo>
                  <a:pt x="4" y="12"/>
                </a:moveTo>
                <a:lnTo>
                  <a:pt x="0" y="6"/>
                </a:lnTo>
                <a:lnTo>
                  <a:pt x="0" y="0"/>
                </a:lnTo>
                <a:lnTo>
                  <a:pt x="4" y="6"/>
                </a:lnTo>
                <a:lnTo>
                  <a:pt x="4" y="12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" name="Freeform 47"/>
          <p:cNvSpPr>
            <a:spLocks/>
          </p:cNvSpPr>
          <p:nvPr/>
        </p:nvSpPr>
        <p:spPr bwMode="auto">
          <a:xfrm>
            <a:off x="3134614" y="4033838"/>
            <a:ext cx="26988" cy="15875"/>
          </a:xfrm>
          <a:custGeom>
            <a:avLst/>
            <a:gdLst>
              <a:gd name="T0" fmla="*/ 0 w 17"/>
              <a:gd name="T1" fmla="*/ 2147483647 h 10"/>
              <a:gd name="T2" fmla="*/ 0 w 17"/>
              <a:gd name="T3" fmla="*/ 2147483647 h 10"/>
              <a:gd name="T4" fmla="*/ 0 w 17"/>
              <a:gd name="T5" fmla="*/ 0 h 10"/>
              <a:gd name="T6" fmla="*/ 2147483647 w 17"/>
              <a:gd name="T7" fmla="*/ 0 h 10"/>
              <a:gd name="T8" fmla="*/ 2147483647 w 17"/>
              <a:gd name="T9" fmla="*/ 0 h 10"/>
              <a:gd name="T10" fmla="*/ 2147483647 w 17"/>
              <a:gd name="T11" fmla="*/ 2147483647 h 10"/>
              <a:gd name="T12" fmla="*/ 2147483647 w 17"/>
              <a:gd name="T13" fmla="*/ 2147483647 h 10"/>
              <a:gd name="T14" fmla="*/ 2147483647 w 17"/>
              <a:gd name="T15" fmla="*/ 2147483647 h 10"/>
              <a:gd name="T16" fmla="*/ 0 w 17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10">
                <a:moveTo>
                  <a:pt x="0" y="10"/>
                </a:move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lnTo>
                  <a:pt x="11" y="0"/>
                </a:lnTo>
                <a:lnTo>
                  <a:pt x="17" y="4"/>
                </a:lnTo>
                <a:lnTo>
                  <a:pt x="11" y="4"/>
                </a:lnTo>
                <a:lnTo>
                  <a:pt x="11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" name="Freeform 48"/>
          <p:cNvSpPr>
            <a:spLocks/>
          </p:cNvSpPr>
          <p:nvPr/>
        </p:nvSpPr>
        <p:spPr bwMode="auto">
          <a:xfrm>
            <a:off x="3134614" y="4059238"/>
            <a:ext cx="26988" cy="6350"/>
          </a:xfrm>
          <a:custGeom>
            <a:avLst/>
            <a:gdLst>
              <a:gd name="T0" fmla="*/ 0 w 17"/>
              <a:gd name="T1" fmla="*/ 0 h 4"/>
              <a:gd name="T2" fmla="*/ 0 w 17"/>
              <a:gd name="T3" fmla="*/ 2147483647 h 4"/>
              <a:gd name="T4" fmla="*/ 2147483647 w 17"/>
              <a:gd name="T5" fmla="*/ 2147483647 h 4"/>
              <a:gd name="T6" fmla="*/ 2147483647 w 17"/>
              <a:gd name="T7" fmla="*/ 2147483647 h 4"/>
              <a:gd name="T8" fmla="*/ 2147483647 w 17"/>
              <a:gd name="T9" fmla="*/ 0 h 4"/>
              <a:gd name="T10" fmla="*/ 2147483647 w 17"/>
              <a:gd name="T11" fmla="*/ 0 h 4"/>
              <a:gd name="T12" fmla="*/ 0 w 17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4">
                <a:moveTo>
                  <a:pt x="0" y="0"/>
                </a:moveTo>
                <a:lnTo>
                  <a:pt x="0" y="4"/>
                </a:lnTo>
                <a:lnTo>
                  <a:pt x="6" y="4"/>
                </a:lnTo>
                <a:lnTo>
                  <a:pt x="17" y="4"/>
                </a:lnTo>
                <a:lnTo>
                  <a:pt x="11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3106039" y="4065588"/>
            <a:ext cx="28575" cy="9525"/>
          </a:xfrm>
          <a:custGeom>
            <a:avLst/>
            <a:gdLst>
              <a:gd name="T0" fmla="*/ 2147483647 w 18"/>
              <a:gd name="T1" fmla="*/ 2147483647 h 6"/>
              <a:gd name="T2" fmla="*/ 2147483647 w 18"/>
              <a:gd name="T3" fmla="*/ 2147483647 h 6"/>
              <a:gd name="T4" fmla="*/ 0 w 18"/>
              <a:gd name="T5" fmla="*/ 0 h 6"/>
              <a:gd name="T6" fmla="*/ 2147483647 w 18"/>
              <a:gd name="T7" fmla="*/ 0 h 6"/>
              <a:gd name="T8" fmla="*/ 2147483647 w 18"/>
              <a:gd name="T9" fmla="*/ 0 h 6"/>
              <a:gd name="T10" fmla="*/ 2147483647 w 18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6">
                <a:moveTo>
                  <a:pt x="18" y="6"/>
                </a:moveTo>
                <a:lnTo>
                  <a:pt x="8" y="6"/>
                </a:lnTo>
                <a:lnTo>
                  <a:pt x="0" y="0"/>
                </a:lnTo>
                <a:lnTo>
                  <a:pt x="8" y="0"/>
                </a:lnTo>
                <a:lnTo>
                  <a:pt x="12" y="0"/>
                </a:lnTo>
                <a:lnTo>
                  <a:pt x="18" y="6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3125089" y="4108450"/>
            <a:ext cx="26988" cy="15875"/>
          </a:xfrm>
          <a:custGeom>
            <a:avLst/>
            <a:gdLst>
              <a:gd name="T0" fmla="*/ 2147483647 w 17"/>
              <a:gd name="T1" fmla="*/ 2147483647 h 10"/>
              <a:gd name="T2" fmla="*/ 2147483647 w 17"/>
              <a:gd name="T3" fmla="*/ 2147483647 h 10"/>
              <a:gd name="T4" fmla="*/ 2147483647 w 17"/>
              <a:gd name="T5" fmla="*/ 2147483647 h 10"/>
              <a:gd name="T6" fmla="*/ 0 w 17"/>
              <a:gd name="T7" fmla="*/ 0 h 10"/>
              <a:gd name="T8" fmla="*/ 2147483647 w 17"/>
              <a:gd name="T9" fmla="*/ 0 h 10"/>
              <a:gd name="T10" fmla="*/ 2147483647 w 17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10">
                <a:moveTo>
                  <a:pt x="17" y="5"/>
                </a:moveTo>
                <a:lnTo>
                  <a:pt x="12" y="10"/>
                </a:lnTo>
                <a:lnTo>
                  <a:pt x="6" y="5"/>
                </a:lnTo>
                <a:lnTo>
                  <a:pt x="0" y="0"/>
                </a:lnTo>
                <a:lnTo>
                  <a:pt x="12" y="0"/>
                </a:lnTo>
                <a:lnTo>
                  <a:pt x="17" y="5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" name="Freeform 51"/>
          <p:cNvSpPr>
            <a:spLocks/>
          </p:cNvSpPr>
          <p:nvPr/>
        </p:nvSpPr>
        <p:spPr bwMode="auto">
          <a:xfrm>
            <a:off x="3144139" y="4024313"/>
            <a:ext cx="7938" cy="9525"/>
          </a:xfrm>
          <a:custGeom>
            <a:avLst/>
            <a:gdLst>
              <a:gd name="T0" fmla="*/ 2147483647 w 5"/>
              <a:gd name="T1" fmla="*/ 2147483647 h 6"/>
              <a:gd name="T2" fmla="*/ 0 w 5"/>
              <a:gd name="T3" fmla="*/ 0 h 6"/>
              <a:gd name="T4" fmla="*/ 2147483647 w 5"/>
              <a:gd name="T5" fmla="*/ 0 h 6"/>
              <a:gd name="T6" fmla="*/ 2147483647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6">
                <a:moveTo>
                  <a:pt x="5" y="6"/>
                </a:move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" name="Freeform 52"/>
          <p:cNvSpPr>
            <a:spLocks/>
          </p:cNvSpPr>
          <p:nvPr/>
        </p:nvSpPr>
        <p:spPr bwMode="auto">
          <a:xfrm>
            <a:off x="4215702" y="5137150"/>
            <a:ext cx="26987" cy="9525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0 h 6"/>
              <a:gd name="T4" fmla="*/ 2147483647 w 17"/>
              <a:gd name="T5" fmla="*/ 2147483647 h 6"/>
              <a:gd name="T6" fmla="*/ 2147483647 w 17"/>
              <a:gd name="T7" fmla="*/ 2147483647 h 6"/>
              <a:gd name="T8" fmla="*/ 0 w 17"/>
              <a:gd name="T9" fmla="*/ 2147483647 h 6"/>
              <a:gd name="T10" fmla="*/ 0 w 17"/>
              <a:gd name="T11" fmla="*/ 0 h 6"/>
              <a:gd name="T12" fmla="*/ 2147483647 w 17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" h="6">
                <a:moveTo>
                  <a:pt x="5" y="0"/>
                </a:moveTo>
                <a:lnTo>
                  <a:pt x="11" y="0"/>
                </a:lnTo>
                <a:lnTo>
                  <a:pt x="17" y="6"/>
                </a:lnTo>
                <a:lnTo>
                  <a:pt x="11" y="6"/>
                </a:lnTo>
                <a:lnTo>
                  <a:pt x="0" y="6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" name="Freeform 53"/>
          <p:cNvSpPr>
            <a:spLocks/>
          </p:cNvSpPr>
          <p:nvPr/>
        </p:nvSpPr>
        <p:spPr bwMode="auto">
          <a:xfrm>
            <a:off x="3964877" y="5237163"/>
            <a:ext cx="71437" cy="26987"/>
          </a:xfrm>
          <a:custGeom>
            <a:avLst/>
            <a:gdLst>
              <a:gd name="T0" fmla="*/ 2147483647 w 45"/>
              <a:gd name="T1" fmla="*/ 0 h 17"/>
              <a:gd name="T2" fmla="*/ 2147483647 w 45"/>
              <a:gd name="T3" fmla="*/ 0 h 17"/>
              <a:gd name="T4" fmla="*/ 2147483647 w 45"/>
              <a:gd name="T5" fmla="*/ 2147483647 h 17"/>
              <a:gd name="T6" fmla="*/ 2147483647 w 45"/>
              <a:gd name="T7" fmla="*/ 0 h 17"/>
              <a:gd name="T8" fmla="*/ 2147483647 w 45"/>
              <a:gd name="T9" fmla="*/ 0 h 17"/>
              <a:gd name="T10" fmla="*/ 2147483647 w 45"/>
              <a:gd name="T11" fmla="*/ 2147483647 h 17"/>
              <a:gd name="T12" fmla="*/ 2147483647 w 45"/>
              <a:gd name="T13" fmla="*/ 2147483647 h 17"/>
              <a:gd name="T14" fmla="*/ 2147483647 w 45"/>
              <a:gd name="T15" fmla="*/ 2147483647 h 17"/>
              <a:gd name="T16" fmla="*/ 2147483647 w 45"/>
              <a:gd name="T17" fmla="*/ 2147483647 h 17"/>
              <a:gd name="T18" fmla="*/ 2147483647 w 45"/>
              <a:gd name="T19" fmla="*/ 2147483647 h 17"/>
              <a:gd name="T20" fmla="*/ 2147483647 w 45"/>
              <a:gd name="T21" fmla="*/ 2147483647 h 17"/>
              <a:gd name="T22" fmla="*/ 2147483647 w 45"/>
              <a:gd name="T23" fmla="*/ 2147483647 h 17"/>
              <a:gd name="T24" fmla="*/ 2147483647 w 45"/>
              <a:gd name="T25" fmla="*/ 2147483647 h 17"/>
              <a:gd name="T26" fmla="*/ 2147483647 w 45"/>
              <a:gd name="T27" fmla="*/ 2147483647 h 17"/>
              <a:gd name="T28" fmla="*/ 2147483647 w 45"/>
              <a:gd name="T29" fmla="*/ 2147483647 h 17"/>
              <a:gd name="T30" fmla="*/ 2147483647 w 45"/>
              <a:gd name="T31" fmla="*/ 2147483647 h 17"/>
              <a:gd name="T32" fmla="*/ 0 w 45"/>
              <a:gd name="T33" fmla="*/ 2147483647 h 17"/>
              <a:gd name="T34" fmla="*/ 0 w 45"/>
              <a:gd name="T35" fmla="*/ 2147483647 h 17"/>
              <a:gd name="T36" fmla="*/ 2147483647 w 45"/>
              <a:gd name="T37" fmla="*/ 2147483647 h 17"/>
              <a:gd name="T38" fmla="*/ 2147483647 w 45"/>
              <a:gd name="T39" fmla="*/ 2147483647 h 17"/>
              <a:gd name="T40" fmla="*/ 2147483647 w 45"/>
              <a:gd name="T41" fmla="*/ 0 h 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5" h="17">
                <a:moveTo>
                  <a:pt x="16" y="0"/>
                </a:moveTo>
                <a:lnTo>
                  <a:pt x="16" y="0"/>
                </a:lnTo>
                <a:lnTo>
                  <a:pt x="22" y="7"/>
                </a:lnTo>
                <a:lnTo>
                  <a:pt x="22" y="0"/>
                </a:lnTo>
                <a:lnTo>
                  <a:pt x="28" y="0"/>
                </a:lnTo>
                <a:lnTo>
                  <a:pt x="34" y="7"/>
                </a:lnTo>
                <a:lnTo>
                  <a:pt x="39" y="7"/>
                </a:lnTo>
                <a:lnTo>
                  <a:pt x="45" y="7"/>
                </a:lnTo>
                <a:lnTo>
                  <a:pt x="39" y="11"/>
                </a:lnTo>
                <a:lnTo>
                  <a:pt x="39" y="17"/>
                </a:lnTo>
                <a:lnTo>
                  <a:pt x="34" y="17"/>
                </a:lnTo>
                <a:lnTo>
                  <a:pt x="28" y="17"/>
                </a:lnTo>
                <a:lnTo>
                  <a:pt x="22" y="11"/>
                </a:lnTo>
                <a:lnTo>
                  <a:pt x="16" y="11"/>
                </a:lnTo>
                <a:lnTo>
                  <a:pt x="10" y="11"/>
                </a:lnTo>
                <a:lnTo>
                  <a:pt x="6" y="11"/>
                </a:lnTo>
                <a:lnTo>
                  <a:pt x="0" y="11"/>
                </a:lnTo>
                <a:lnTo>
                  <a:pt x="0" y="7"/>
                </a:lnTo>
                <a:lnTo>
                  <a:pt x="6" y="7"/>
                </a:lnTo>
                <a:lnTo>
                  <a:pt x="10" y="7"/>
                </a:lnTo>
                <a:lnTo>
                  <a:pt x="16" y="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3348927" y="4870450"/>
            <a:ext cx="80962" cy="39688"/>
          </a:xfrm>
          <a:custGeom>
            <a:avLst/>
            <a:gdLst>
              <a:gd name="T0" fmla="*/ 0 w 51"/>
              <a:gd name="T1" fmla="*/ 2147483647 h 25"/>
              <a:gd name="T2" fmla="*/ 0 w 51"/>
              <a:gd name="T3" fmla="*/ 2147483647 h 25"/>
              <a:gd name="T4" fmla="*/ 2147483647 w 51"/>
              <a:gd name="T5" fmla="*/ 2147483647 h 25"/>
              <a:gd name="T6" fmla="*/ 2147483647 w 51"/>
              <a:gd name="T7" fmla="*/ 2147483647 h 25"/>
              <a:gd name="T8" fmla="*/ 2147483647 w 51"/>
              <a:gd name="T9" fmla="*/ 2147483647 h 25"/>
              <a:gd name="T10" fmla="*/ 2147483647 w 51"/>
              <a:gd name="T11" fmla="*/ 2147483647 h 25"/>
              <a:gd name="T12" fmla="*/ 2147483647 w 51"/>
              <a:gd name="T13" fmla="*/ 2147483647 h 25"/>
              <a:gd name="T14" fmla="*/ 2147483647 w 51"/>
              <a:gd name="T15" fmla="*/ 2147483647 h 25"/>
              <a:gd name="T16" fmla="*/ 2147483647 w 51"/>
              <a:gd name="T17" fmla="*/ 2147483647 h 25"/>
              <a:gd name="T18" fmla="*/ 2147483647 w 51"/>
              <a:gd name="T19" fmla="*/ 2147483647 h 25"/>
              <a:gd name="T20" fmla="*/ 2147483647 w 51"/>
              <a:gd name="T21" fmla="*/ 2147483647 h 25"/>
              <a:gd name="T22" fmla="*/ 2147483647 w 51"/>
              <a:gd name="T23" fmla="*/ 2147483647 h 25"/>
              <a:gd name="T24" fmla="*/ 2147483647 w 51"/>
              <a:gd name="T25" fmla="*/ 2147483647 h 25"/>
              <a:gd name="T26" fmla="*/ 2147483647 w 51"/>
              <a:gd name="T27" fmla="*/ 2147483647 h 25"/>
              <a:gd name="T28" fmla="*/ 2147483647 w 51"/>
              <a:gd name="T29" fmla="*/ 2147483647 h 25"/>
              <a:gd name="T30" fmla="*/ 2147483647 w 51"/>
              <a:gd name="T31" fmla="*/ 2147483647 h 25"/>
              <a:gd name="T32" fmla="*/ 2147483647 w 51"/>
              <a:gd name="T33" fmla="*/ 2147483647 h 25"/>
              <a:gd name="T34" fmla="*/ 2147483647 w 51"/>
              <a:gd name="T35" fmla="*/ 2147483647 h 25"/>
              <a:gd name="T36" fmla="*/ 2147483647 w 51"/>
              <a:gd name="T37" fmla="*/ 2147483647 h 25"/>
              <a:gd name="T38" fmla="*/ 2147483647 w 51"/>
              <a:gd name="T39" fmla="*/ 0 h 25"/>
              <a:gd name="T40" fmla="*/ 2147483647 w 51"/>
              <a:gd name="T41" fmla="*/ 0 h 25"/>
              <a:gd name="T42" fmla="*/ 0 w 51"/>
              <a:gd name="T43" fmla="*/ 0 h 25"/>
              <a:gd name="T44" fmla="*/ 0 w 51"/>
              <a:gd name="T45" fmla="*/ 2147483647 h 25"/>
              <a:gd name="T46" fmla="*/ 0 w 51"/>
              <a:gd name="T47" fmla="*/ 2147483647 h 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1" h="25">
                <a:moveTo>
                  <a:pt x="0" y="10"/>
                </a:moveTo>
                <a:lnTo>
                  <a:pt x="0" y="10"/>
                </a:lnTo>
                <a:lnTo>
                  <a:pt x="6" y="10"/>
                </a:lnTo>
                <a:lnTo>
                  <a:pt x="6" y="15"/>
                </a:lnTo>
                <a:lnTo>
                  <a:pt x="12" y="21"/>
                </a:lnTo>
                <a:lnTo>
                  <a:pt x="18" y="21"/>
                </a:lnTo>
                <a:lnTo>
                  <a:pt x="22" y="25"/>
                </a:lnTo>
                <a:lnTo>
                  <a:pt x="28" y="25"/>
                </a:lnTo>
                <a:lnTo>
                  <a:pt x="34" y="25"/>
                </a:lnTo>
                <a:lnTo>
                  <a:pt x="40" y="21"/>
                </a:lnTo>
                <a:lnTo>
                  <a:pt x="40" y="15"/>
                </a:lnTo>
                <a:lnTo>
                  <a:pt x="45" y="15"/>
                </a:lnTo>
                <a:lnTo>
                  <a:pt x="51" y="10"/>
                </a:lnTo>
                <a:lnTo>
                  <a:pt x="45" y="10"/>
                </a:lnTo>
                <a:lnTo>
                  <a:pt x="40" y="10"/>
                </a:lnTo>
                <a:lnTo>
                  <a:pt x="34" y="10"/>
                </a:lnTo>
                <a:lnTo>
                  <a:pt x="28" y="10"/>
                </a:lnTo>
                <a:lnTo>
                  <a:pt x="28" y="6"/>
                </a:lnTo>
                <a:lnTo>
                  <a:pt x="22" y="6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0" y="1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" name="Freeform 55"/>
          <p:cNvSpPr>
            <a:spLocks/>
          </p:cNvSpPr>
          <p:nvPr/>
        </p:nvSpPr>
        <p:spPr bwMode="auto">
          <a:xfrm>
            <a:off x="3331464" y="4886325"/>
            <a:ext cx="17463" cy="7938"/>
          </a:xfrm>
          <a:custGeom>
            <a:avLst/>
            <a:gdLst>
              <a:gd name="T0" fmla="*/ 2147483647 w 11"/>
              <a:gd name="T1" fmla="*/ 2147483647 h 5"/>
              <a:gd name="T2" fmla="*/ 2147483647 w 11"/>
              <a:gd name="T3" fmla="*/ 2147483647 h 5"/>
              <a:gd name="T4" fmla="*/ 2147483647 w 11"/>
              <a:gd name="T5" fmla="*/ 2147483647 h 5"/>
              <a:gd name="T6" fmla="*/ 2147483647 w 11"/>
              <a:gd name="T7" fmla="*/ 0 h 5"/>
              <a:gd name="T8" fmla="*/ 0 w 11"/>
              <a:gd name="T9" fmla="*/ 0 h 5"/>
              <a:gd name="T10" fmla="*/ 2147483647 w 11"/>
              <a:gd name="T11" fmla="*/ 0 h 5"/>
              <a:gd name="T12" fmla="*/ 2147483647 w 11"/>
              <a:gd name="T13" fmla="*/ 0 h 5"/>
              <a:gd name="T14" fmla="*/ 2147483647 w 11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5">
                <a:moveTo>
                  <a:pt x="11" y="5"/>
                </a:moveTo>
                <a:lnTo>
                  <a:pt x="11" y="5"/>
                </a:lnTo>
                <a:lnTo>
                  <a:pt x="6" y="5"/>
                </a:lnTo>
                <a:lnTo>
                  <a:pt x="6" y="0"/>
                </a:lnTo>
                <a:lnTo>
                  <a:pt x="0" y="0"/>
                </a:lnTo>
                <a:lnTo>
                  <a:pt x="6" y="0"/>
                </a:lnTo>
                <a:lnTo>
                  <a:pt x="11" y="0"/>
                </a:lnTo>
                <a:lnTo>
                  <a:pt x="11" y="5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" name="Freeform 56"/>
          <p:cNvSpPr>
            <a:spLocks/>
          </p:cNvSpPr>
          <p:nvPr/>
        </p:nvSpPr>
        <p:spPr bwMode="auto">
          <a:xfrm>
            <a:off x="3448939" y="4768850"/>
            <a:ext cx="15875" cy="17463"/>
          </a:xfrm>
          <a:custGeom>
            <a:avLst/>
            <a:gdLst>
              <a:gd name="T0" fmla="*/ 2147483647 w 10"/>
              <a:gd name="T1" fmla="*/ 2147483647 h 11"/>
              <a:gd name="T2" fmla="*/ 2147483647 w 10"/>
              <a:gd name="T3" fmla="*/ 2147483647 h 11"/>
              <a:gd name="T4" fmla="*/ 0 w 10"/>
              <a:gd name="T5" fmla="*/ 0 h 11"/>
              <a:gd name="T6" fmla="*/ 2147483647 w 10"/>
              <a:gd name="T7" fmla="*/ 0 h 11"/>
              <a:gd name="T8" fmla="*/ 2147483647 w 10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1">
                <a:moveTo>
                  <a:pt x="10" y="11"/>
                </a:moveTo>
                <a:lnTo>
                  <a:pt x="4" y="6"/>
                </a:lnTo>
                <a:lnTo>
                  <a:pt x="0" y="0"/>
                </a:lnTo>
                <a:lnTo>
                  <a:pt x="4" y="0"/>
                </a:lnTo>
                <a:lnTo>
                  <a:pt x="10" y="11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" name="Freeform 57"/>
          <p:cNvSpPr>
            <a:spLocks/>
          </p:cNvSpPr>
          <p:nvPr/>
        </p:nvSpPr>
        <p:spPr bwMode="auto">
          <a:xfrm>
            <a:off x="2866327" y="4124325"/>
            <a:ext cx="1455737" cy="1238250"/>
          </a:xfrm>
          <a:custGeom>
            <a:avLst/>
            <a:gdLst>
              <a:gd name="T0" fmla="*/ 2147483647 w 917"/>
              <a:gd name="T1" fmla="*/ 2147483647 h 780"/>
              <a:gd name="T2" fmla="*/ 2147483647 w 917"/>
              <a:gd name="T3" fmla="*/ 2147483647 h 780"/>
              <a:gd name="T4" fmla="*/ 2147483647 w 917"/>
              <a:gd name="T5" fmla="*/ 2147483647 h 780"/>
              <a:gd name="T6" fmla="*/ 2147483647 w 917"/>
              <a:gd name="T7" fmla="*/ 2147483647 h 780"/>
              <a:gd name="T8" fmla="*/ 2147483647 w 917"/>
              <a:gd name="T9" fmla="*/ 2147483647 h 780"/>
              <a:gd name="T10" fmla="*/ 2147483647 w 917"/>
              <a:gd name="T11" fmla="*/ 2147483647 h 780"/>
              <a:gd name="T12" fmla="*/ 2147483647 w 917"/>
              <a:gd name="T13" fmla="*/ 2147483647 h 780"/>
              <a:gd name="T14" fmla="*/ 2147483647 w 917"/>
              <a:gd name="T15" fmla="*/ 2147483647 h 780"/>
              <a:gd name="T16" fmla="*/ 2147483647 w 917"/>
              <a:gd name="T17" fmla="*/ 2147483647 h 780"/>
              <a:gd name="T18" fmla="*/ 2147483647 w 917"/>
              <a:gd name="T19" fmla="*/ 2147483647 h 780"/>
              <a:gd name="T20" fmla="*/ 2147483647 w 917"/>
              <a:gd name="T21" fmla="*/ 2147483647 h 780"/>
              <a:gd name="T22" fmla="*/ 2147483647 w 917"/>
              <a:gd name="T23" fmla="*/ 2147483647 h 780"/>
              <a:gd name="T24" fmla="*/ 2147483647 w 917"/>
              <a:gd name="T25" fmla="*/ 2147483647 h 780"/>
              <a:gd name="T26" fmla="*/ 2147483647 w 917"/>
              <a:gd name="T27" fmla="*/ 2147483647 h 780"/>
              <a:gd name="T28" fmla="*/ 2147483647 w 917"/>
              <a:gd name="T29" fmla="*/ 2147483647 h 780"/>
              <a:gd name="T30" fmla="*/ 2147483647 w 917"/>
              <a:gd name="T31" fmla="*/ 2147483647 h 780"/>
              <a:gd name="T32" fmla="*/ 2147483647 w 917"/>
              <a:gd name="T33" fmla="*/ 2147483647 h 780"/>
              <a:gd name="T34" fmla="*/ 2147483647 w 917"/>
              <a:gd name="T35" fmla="*/ 2147483647 h 780"/>
              <a:gd name="T36" fmla="*/ 2147483647 w 917"/>
              <a:gd name="T37" fmla="*/ 2147483647 h 780"/>
              <a:gd name="T38" fmla="*/ 2147483647 w 917"/>
              <a:gd name="T39" fmla="*/ 2147483647 h 780"/>
              <a:gd name="T40" fmla="*/ 2147483647 w 917"/>
              <a:gd name="T41" fmla="*/ 2147483647 h 780"/>
              <a:gd name="T42" fmla="*/ 2147483647 w 917"/>
              <a:gd name="T43" fmla="*/ 2147483647 h 780"/>
              <a:gd name="T44" fmla="*/ 2147483647 w 917"/>
              <a:gd name="T45" fmla="*/ 2147483647 h 780"/>
              <a:gd name="T46" fmla="*/ 2147483647 w 917"/>
              <a:gd name="T47" fmla="*/ 2147483647 h 780"/>
              <a:gd name="T48" fmla="*/ 2147483647 w 917"/>
              <a:gd name="T49" fmla="*/ 2147483647 h 780"/>
              <a:gd name="T50" fmla="*/ 2147483647 w 917"/>
              <a:gd name="T51" fmla="*/ 2147483647 h 780"/>
              <a:gd name="T52" fmla="*/ 2147483647 w 917"/>
              <a:gd name="T53" fmla="*/ 2147483647 h 780"/>
              <a:gd name="T54" fmla="*/ 2147483647 w 917"/>
              <a:gd name="T55" fmla="*/ 2147483647 h 780"/>
              <a:gd name="T56" fmla="*/ 2147483647 w 917"/>
              <a:gd name="T57" fmla="*/ 2147483647 h 780"/>
              <a:gd name="T58" fmla="*/ 2147483647 w 917"/>
              <a:gd name="T59" fmla="*/ 2147483647 h 780"/>
              <a:gd name="T60" fmla="*/ 2147483647 w 917"/>
              <a:gd name="T61" fmla="*/ 2147483647 h 780"/>
              <a:gd name="T62" fmla="*/ 2147483647 w 917"/>
              <a:gd name="T63" fmla="*/ 2147483647 h 780"/>
              <a:gd name="T64" fmla="*/ 2147483647 w 917"/>
              <a:gd name="T65" fmla="*/ 2147483647 h 780"/>
              <a:gd name="T66" fmla="*/ 2147483647 w 917"/>
              <a:gd name="T67" fmla="*/ 2147483647 h 780"/>
              <a:gd name="T68" fmla="*/ 2147483647 w 917"/>
              <a:gd name="T69" fmla="*/ 2147483647 h 780"/>
              <a:gd name="T70" fmla="*/ 2147483647 w 917"/>
              <a:gd name="T71" fmla="*/ 2147483647 h 780"/>
              <a:gd name="T72" fmla="*/ 2147483647 w 917"/>
              <a:gd name="T73" fmla="*/ 2147483647 h 780"/>
              <a:gd name="T74" fmla="*/ 2147483647 w 917"/>
              <a:gd name="T75" fmla="*/ 2147483647 h 780"/>
              <a:gd name="T76" fmla="*/ 2147483647 w 917"/>
              <a:gd name="T77" fmla="*/ 2147483647 h 780"/>
              <a:gd name="T78" fmla="*/ 2147483647 w 917"/>
              <a:gd name="T79" fmla="*/ 2147483647 h 780"/>
              <a:gd name="T80" fmla="*/ 2147483647 w 917"/>
              <a:gd name="T81" fmla="*/ 2147483647 h 780"/>
              <a:gd name="T82" fmla="*/ 2147483647 w 917"/>
              <a:gd name="T83" fmla="*/ 2147483647 h 780"/>
              <a:gd name="T84" fmla="*/ 2147483647 w 917"/>
              <a:gd name="T85" fmla="*/ 2147483647 h 780"/>
              <a:gd name="T86" fmla="*/ 2147483647 w 917"/>
              <a:gd name="T87" fmla="*/ 2147483647 h 780"/>
              <a:gd name="T88" fmla="*/ 2147483647 w 917"/>
              <a:gd name="T89" fmla="*/ 2147483647 h 780"/>
              <a:gd name="T90" fmla="*/ 2147483647 w 917"/>
              <a:gd name="T91" fmla="*/ 2147483647 h 780"/>
              <a:gd name="T92" fmla="*/ 2147483647 w 917"/>
              <a:gd name="T93" fmla="*/ 2147483647 h 780"/>
              <a:gd name="T94" fmla="*/ 2147483647 w 917"/>
              <a:gd name="T95" fmla="*/ 2147483647 h 780"/>
              <a:gd name="T96" fmla="*/ 2147483647 w 917"/>
              <a:gd name="T97" fmla="*/ 2147483647 h 780"/>
              <a:gd name="T98" fmla="*/ 2147483647 w 917"/>
              <a:gd name="T99" fmla="*/ 2147483647 h 780"/>
              <a:gd name="T100" fmla="*/ 2147483647 w 917"/>
              <a:gd name="T101" fmla="*/ 2147483647 h 780"/>
              <a:gd name="T102" fmla="*/ 2147483647 w 917"/>
              <a:gd name="T103" fmla="*/ 2147483647 h 780"/>
              <a:gd name="T104" fmla="*/ 2147483647 w 917"/>
              <a:gd name="T105" fmla="*/ 2147483647 h 780"/>
              <a:gd name="T106" fmla="*/ 2147483647 w 917"/>
              <a:gd name="T107" fmla="*/ 2147483647 h 780"/>
              <a:gd name="T108" fmla="*/ 2147483647 w 917"/>
              <a:gd name="T109" fmla="*/ 2147483647 h 780"/>
              <a:gd name="T110" fmla="*/ 2147483647 w 917"/>
              <a:gd name="T111" fmla="*/ 2147483647 h 780"/>
              <a:gd name="T112" fmla="*/ 2147483647 w 917"/>
              <a:gd name="T113" fmla="*/ 2147483647 h 780"/>
              <a:gd name="T114" fmla="*/ 2147483647 w 917"/>
              <a:gd name="T115" fmla="*/ 2147483647 h 780"/>
              <a:gd name="T116" fmla="*/ 2147483647 w 917"/>
              <a:gd name="T117" fmla="*/ 2147483647 h 780"/>
              <a:gd name="T118" fmla="*/ 2147483647 w 917"/>
              <a:gd name="T119" fmla="*/ 2147483647 h 7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17" h="780">
                <a:moveTo>
                  <a:pt x="355" y="327"/>
                </a:moveTo>
                <a:lnTo>
                  <a:pt x="349" y="332"/>
                </a:lnTo>
                <a:lnTo>
                  <a:pt x="349" y="338"/>
                </a:lnTo>
                <a:lnTo>
                  <a:pt x="344" y="338"/>
                </a:lnTo>
                <a:lnTo>
                  <a:pt x="338" y="332"/>
                </a:lnTo>
                <a:lnTo>
                  <a:pt x="332" y="338"/>
                </a:lnTo>
                <a:lnTo>
                  <a:pt x="338" y="344"/>
                </a:lnTo>
                <a:lnTo>
                  <a:pt x="344" y="344"/>
                </a:lnTo>
                <a:lnTo>
                  <a:pt x="338" y="344"/>
                </a:lnTo>
                <a:lnTo>
                  <a:pt x="332" y="344"/>
                </a:lnTo>
                <a:lnTo>
                  <a:pt x="326" y="344"/>
                </a:lnTo>
                <a:lnTo>
                  <a:pt x="322" y="348"/>
                </a:lnTo>
                <a:lnTo>
                  <a:pt x="326" y="354"/>
                </a:lnTo>
                <a:lnTo>
                  <a:pt x="322" y="369"/>
                </a:lnTo>
                <a:lnTo>
                  <a:pt x="326" y="375"/>
                </a:lnTo>
                <a:lnTo>
                  <a:pt x="332" y="379"/>
                </a:lnTo>
                <a:lnTo>
                  <a:pt x="338" y="386"/>
                </a:lnTo>
                <a:lnTo>
                  <a:pt x="344" y="391"/>
                </a:lnTo>
                <a:lnTo>
                  <a:pt x="349" y="391"/>
                </a:lnTo>
                <a:lnTo>
                  <a:pt x="349" y="396"/>
                </a:lnTo>
                <a:lnTo>
                  <a:pt x="355" y="396"/>
                </a:lnTo>
                <a:lnTo>
                  <a:pt x="359" y="400"/>
                </a:lnTo>
                <a:lnTo>
                  <a:pt x="367" y="400"/>
                </a:lnTo>
                <a:lnTo>
                  <a:pt x="367" y="396"/>
                </a:lnTo>
                <a:lnTo>
                  <a:pt x="371" y="396"/>
                </a:lnTo>
                <a:lnTo>
                  <a:pt x="371" y="400"/>
                </a:lnTo>
                <a:lnTo>
                  <a:pt x="371" y="406"/>
                </a:lnTo>
                <a:lnTo>
                  <a:pt x="377" y="406"/>
                </a:lnTo>
                <a:lnTo>
                  <a:pt x="382" y="412"/>
                </a:lnTo>
                <a:lnTo>
                  <a:pt x="388" y="412"/>
                </a:lnTo>
                <a:lnTo>
                  <a:pt x="388" y="406"/>
                </a:lnTo>
                <a:lnTo>
                  <a:pt x="382" y="400"/>
                </a:lnTo>
                <a:lnTo>
                  <a:pt x="388" y="400"/>
                </a:lnTo>
                <a:lnTo>
                  <a:pt x="394" y="406"/>
                </a:lnTo>
                <a:lnTo>
                  <a:pt x="400" y="400"/>
                </a:lnTo>
                <a:lnTo>
                  <a:pt x="405" y="396"/>
                </a:lnTo>
                <a:lnTo>
                  <a:pt x="405" y="400"/>
                </a:lnTo>
                <a:lnTo>
                  <a:pt x="405" y="406"/>
                </a:lnTo>
                <a:lnTo>
                  <a:pt x="411" y="406"/>
                </a:lnTo>
                <a:lnTo>
                  <a:pt x="405" y="412"/>
                </a:lnTo>
                <a:lnTo>
                  <a:pt x="405" y="417"/>
                </a:lnTo>
                <a:lnTo>
                  <a:pt x="411" y="417"/>
                </a:lnTo>
                <a:lnTo>
                  <a:pt x="415" y="417"/>
                </a:lnTo>
                <a:lnTo>
                  <a:pt x="415" y="423"/>
                </a:lnTo>
                <a:lnTo>
                  <a:pt x="411" y="423"/>
                </a:lnTo>
                <a:lnTo>
                  <a:pt x="411" y="427"/>
                </a:lnTo>
                <a:lnTo>
                  <a:pt x="405" y="427"/>
                </a:lnTo>
                <a:lnTo>
                  <a:pt x="405" y="433"/>
                </a:lnTo>
                <a:lnTo>
                  <a:pt x="405" y="427"/>
                </a:lnTo>
                <a:lnTo>
                  <a:pt x="400" y="427"/>
                </a:lnTo>
                <a:lnTo>
                  <a:pt x="405" y="433"/>
                </a:lnTo>
                <a:lnTo>
                  <a:pt x="405" y="443"/>
                </a:lnTo>
                <a:lnTo>
                  <a:pt x="411" y="443"/>
                </a:lnTo>
                <a:lnTo>
                  <a:pt x="415" y="443"/>
                </a:lnTo>
                <a:lnTo>
                  <a:pt x="423" y="443"/>
                </a:lnTo>
                <a:lnTo>
                  <a:pt x="427" y="443"/>
                </a:lnTo>
                <a:lnTo>
                  <a:pt x="433" y="443"/>
                </a:lnTo>
                <a:lnTo>
                  <a:pt x="427" y="443"/>
                </a:lnTo>
                <a:lnTo>
                  <a:pt x="423" y="449"/>
                </a:lnTo>
                <a:lnTo>
                  <a:pt x="415" y="449"/>
                </a:lnTo>
                <a:lnTo>
                  <a:pt x="411" y="460"/>
                </a:lnTo>
                <a:lnTo>
                  <a:pt x="415" y="464"/>
                </a:lnTo>
                <a:lnTo>
                  <a:pt x="423" y="464"/>
                </a:lnTo>
                <a:lnTo>
                  <a:pt x="427" y="470"/>
                </a:lnTo>
                <a:lnTo>
                  <a:pt x="433" y="476"/>
                </a:lnTo>
                <a:lnTo>
                  <a:pt x="439" y="476"/>
                </a:lnTo>
                <a:lnTo>
                  <a:pt x="444" y="476"/>
                </a:lnTo>
                <a:lnTo>
                  <a:pt x="456" y="476"/>
                </a:lnTo>
                <a:lnTo>
                  <a:pt x="450" y="476"/>
                </a:lnTo>
                <a:lnTo>
                  <a:pt x="439" y="480"/>
                </a:lnTo>
                <a:lnTo>
                  <a:pt x="433" y="480"/>
                </a:lnTo>
                <a:lnTo>
                  <a:pt x="427" y="476"/>
                </a:lnTo>
                <a:lnTo>
                  <a:pt x="427" y="470"/>
                </a:lnTo>
                <a:lnTo>
                  <a:pt x="423" y="470"/>
                </a:lnTo>
                <a:lnTo>
                  <a:pt x="415" y="476"/>
                </a:lnTo>
                <a:lnTo>
                  <a:pt x="415" y="480"/>
                </a:lnTo>
                <a:lnTo>
                  <a:pt x="423" y="480"/>
                </a:lnTo>
                <a:lnTo>
                  <a:pt x="427" y="480"/>
                </a:lnTo>
                <a:lnTo>
                  <a:pt x="433" y="480"/>
                </a:lnTo>
                <a:lnTo>
                  <a:pt x="439" y="485"/>
                </a:lnTo>
                <a:lnTo>
                  <a:pt x="444" y="491"/>
                </a:lnTo>
                <a:lnTo>
                  <a:pt x="439" y="491"/>
                </a:lnTo>
                <a:lnTo>
                  <a:pt x="433" y="485"/>
                </a:lnTo>
                <a:lnTo>
                  <a:pt x="427" y="485"/>
                </a:lnTo>
                <a:lnTo>
                  <a:pt x="411" y="480"/>
                </a:lnTo>
                <a:lnTo>
                  <a:pt x="400" y="476"/>
                </a:lnTo>
                <a:lnTo>
                  <a:pt x="394" y="480"/>
                </a:lnTo>
                <a:lnTo>
                  <a:pt x="382" y="480"/>
                </a:lnTo>
                <a:lnTo>
                  <a:pt x="377" y="480"/>
                </a:lnTo>
                <a:lnTo>
                  <a:pt x="367" y="480"/>
                </a:lnTo>
                <a:lnTo>
                  <a:pt x="367" y="476"/>
                </a:lnTo>
                <a:lnTo>
                  <a:pt x="359" y="480"/>
                </a:lnTo>
                <a:lnTo>
                  <a:pt x="367" y="480"/>
                </a:lnTo>
                <a:lnTo>
                  <a:pt x="367" y="485"/>
                </a:lnTo>
                <a:lnTo>
                  <a:pt x="355" y="485"/>
                </a:lnTo>
                <a:lnTo>
                  <a:pt x="349" y="485"/>
                </a:lnTo>
                <a:lnTo>
                  <a:pt x="344" y="491"/>
                </a:lnTo>
                <a:lnTo>
                  <a:pt x="338" y="495"/>
                </a:lnTo>
                <a:lnTo>
                  <a:pt x="332" y="501"/>
                </a:lnTo>
                <a:lnTo>
                  <a:pt x="338" y="507"/>
                </a:lnTo>
                <a:lnTo>
                  <a:pt x="332" y="507"/>
                </a:lnTo>
                <a:lnTo>
                  <a:pt x="332" y="512"/>
                </a:lnTo>
                <a:lnTo>
                  <a:pt x="322" y="512"/>
                </a:lnTo>
                <a:lnTo>
                  <a:pt x="322" y="517"/>
                </a:lnTo>
                <a:lnTo>
                  <a:pt x="316" y="517"/>
                </a:lnTo>
                <a:lnTo>
                  <a:pt x="316" y="522"/>
                </a:lnTo>
                <a:lnTo>
                  <a:pt x="310" y="522"/>
                </a:lnTo>
                <a:lnTo>
                  <a:pt x="310" y="528"/>
                </a:lnTo>
                <a:lnTo>
                  <a:pt x="316" y="528"/>
                </a:lnTo>
                <a:lnTo>
                  <a:pt x="322" y="528"/>
                </a:lnTo>
                <a:lnTo>
                  <a:pt x="322" y="522"/>
                </a:lnTo>
                <a:lnTo>
                  <a:pt x="326" y="522"/>
                </a:lnTo>
                <a:lnTo>
                  <a:pt x="332" y="528"/>
                </a:lnTo>
                <a:lnTo>
                  <a:pt x="338" y="528"/>
                </a:lnTo>
                <a:lnTo>
                  <a:pt x="338" y="522"/>
                </a:lnTo>
                <a:lnTo>
                  <a:pt x="344" y="517"/>
                </a:lnTo>
                <a:lnTo>
                  <a:pt x="355" y="517"/>
                </a:lnTo>
                <a:lnTo>
                  <a:pt x="359" y="517"/>
                </a:lnTo>
                <a:lnTo>
                  <a:pt x="367" y="517"/>
                </a:lnTo>
                <a:lnTo>
                  <a:pt x="367" y="522"/>
                </a:lnTo>
                <a:lnTo>
                  <a:pt x="359" y="522"/>
                </a:lnTo>
                <a:lnTo>
                  <a:pt x="359" y="528"/>
                </a:lnTo>
                <a:lnTo>
                  <a:pt x="367" y="528"/>
                </a:lnTo>
                <a:lnTo>
                  <a:pt x="371" y="528"/>
                </a:lnTo>
                <a:lnTo>
                  <a:pt x="377" y="528"/>
                </a:lnTo>
                <a:lnTo>
                  <a:pt x="382" y="528"/>
                </a:lnTo>
                <a:lnTo>
                  <a:pt x="382" y="534"/>
                </a:lnTo>
                <a:lnTo>
                  <a:pt x="377" y="534"/>
                </a:lnTo>
                <a:lnTo>
                  <a:pt x="371" y="534"/>
                </a:lnTo>
                <a:lnTo>
                  <a:pt x="371" y="538"/>
                </a:lnTo>
                <a:lnTo>
                  <a:pt x="371" y="544"/>
                </a:lnTo>
                <a:lnTo>
                  <a:pt x="377" y="544"/>
                </a:lnTo>
                <a:lnTo>
                  <a:pt x="377" y="549"/>
                </a:lnTo>
                <a:lnTo>
                  <a:pt x="382" y="549"/>
                </a:lnTo>
                <a:lnTo>
                  <a:pt x="388" y="549"/>
                </a:lnTo>
                <a:lnTo>
                  <a:pt x="394" y="544"/>
                </a:lnTo>
                <a:lnTo>
                  <a:pt x="400" y="544"/>
                </a:lnTo>
                <a:lnTo>
                  <a:pt x="394" y="549"/>
                </a:lnTo>
                <a:lnTo>
                  <a:pt x="388" y="549"/>
                </a:lnTo>
                <a:lnTo>
                  <a:pt x="382" y="549"/>
                </a:lnTo>
                <a:lnTo>
                  <a:pt x="382" y="555"/>
                </a:lnTo>
                <a:lnTo>
                  <a:pt x="382" y="559"/>
                </a:lnTo>
                <a:lnTo>
                  <a:pt x="382" y="565"/>
                </a:lnTo>
                <a:lnTo>
                  <a:pt x="382" y="570"/>
                </a:lnTo>
                <a:lnTo>
                  <a:pt x="377" y="575"/>
                </a:lnTo>
                <a:lnTo>
                  <a:pt x="371" y="575"/>
                </a:lnTo>
                <a:lnTo>
                  <a:pt x="371" y="580"/>
                </a:lnTo>
                <a:lnTo>
                  <a:pt x="367" y="580"/>
                </a:lnTo>
                <a:lnTo>
                  <a:pt x="359" y="586"/>
                </a:lnTo>
                <a:lnTo>
                  <a:pt x="359" y="580"/>
                </a:lnTo>
                <a:lnTo>
                  <a:pt x="355" y="586"/>
                </a:lnTo>
                <a:lnTo>
                  <a:pt x="349" y="586"/>
                </a:lnTo>
                <a:lnTo>
                  <a:pt x="344" y="586"/>
                </a:lnTo>
                <a:lnTo>
                  <a:pt x="344" y="592"/>
                </a:lnTo>
                <a:lnTo>
                  <a:pt x="338" y="592"/>
                </a:lnTo>
                <a:lnTo>
                  <a:pt x="332" y="596"/>
                </a:lnTo>
                <a:lnTo>
                  <a:pt x="326" y="596"/>
                </a:lnTo>
                <a:lnTo>
                  <a:pt x="322" y="596"/>
                </a:lnTo>
                <a:lnTo>
                  <a:pt x="322" y="602"/>
                </a:lnTo>
                <a:lnTo>
                  <a:pt x="316" y="602"/>
                </a:lnTo>
                <a:lnTo>
                  <a:pt x="310" y="602"/>
                </a:lnTo>
                <a:lnTo>
                  <a:pt x="310" y="607"/>
                </a:lnTo>
                <a:lnTo>
                  <a:pt x="304" y="607"/>
                </a:lnTo>
                <a:lnTo>
                  <a:pt x="304" y="612"/>
                </a:lnTo>
                <a:lnTo>
                  <a:pt x="310" y="612"/>
                </a:lnTo>
                <a:lnTo>
                  <a:pt x="316" y="607"/>
                </a:lnTo>
                <a:lnTo>
                  <a:pt x="322" y="607"/>
                </a:lnTo>
                <a:lnTo>
                  <a:pt x="322" y="612"/>
                </a:lnTo>
                <a:lnTo>
                  <a:pt x="326" y="612"/>
                </a:lnTo>
                <a:lnTo>
                  <a:pt x="326" y="617"/>
                </a:lnTo>
                <a:lnTo>
                  <a:pt x="322" y="617"/>
                </a:lnTo>
                <a:lnTo>
                  <a:pt x="316" y="617"/>
                </a:lnTo>
                <a:lnTo>
                  <a:pt x="310" y="623"/>
                </a:lnTo>
                <a:lnTo>
                  <a:pt x="316" y="623"/>
                </a:lnTo>
                <a:lnTo>
                  <a:pt x="322" y="623"/>
                </a:lnTo>
                <a:lnTo>
                  <a:pt x="326" y="623"/>
                </a:lnTo>
                <a:lnTo>
                  <a:pt x="332" y="629"/>
                </a:lnTo>
                <a:lnTo>
                  <a:pt x="338" y="629"/>
                </a:lnTo>
                <a:lnTo>
                  <a:pt x="332" y="623"/>
                </a:lnTo>
                <a:lnTo>
                  <a:pt x="332" y="617"/>
                </a:lnTo>
                <a:lnTo>
                  <a:pt x="344" y="623"/>
                </a:lnTo>
                <a:lnTo>
                  <a:pt x="349" y="623"/>
                </a:lnTo>
                <a:lnTo>
                  <a:pt x="349" y="617"/>
                </a:lnTo>
                <a:lnTo>
                  <a:pt x="355" y="617"/>
                </a:lnTo>
                <a:lnTo>
                  <a:pt x="359" y="623"/>
                </a:lnTo>
                <a:lnTo>
                  <a:pt x="355" y="623"/>
                </a:lnTo>
                <a:lnTo>
                  <a:pt x="349" y="629"/>
                </a:lnTo>
                <a:lnTo>
                  <a:pt x="344" y="629"/>
                </a:lnTo>
                <a:lnTo>
                  <a:pt x="344" y="634"/>
                </a:lnTo>
                <a:lnTo>
                  <a:pt x="349" y="634"/>
                </a:lnTo>
                <a:lnTo>
                  <a:pt x="355" y="634"/>
                </a:lnTo>
                <a:lnTo>
                  <a:pt x="359" y="634"/>
                </a:lnTo>
                <a:lnTo>
                  <a:pt x="367" y="634"/>
                </a:lnTo>
                <a:lnTo>
                  <a:pt x="371" y="634"/>
                </a:lnTo>
                <a:lnTo>
                  <a:pt x="371" y="629"/>
                </a:lnTo>
                <a:lnTo>
                  <a:pt x="371" y="623"/>
                </a:lnTo>
                <a:lnTo>
                  <a:pt x="377" y="623"/>
                </a:lnTo>
                <a:lnTo>
                  <a:pt x="382" y="623"/>
                </a:lnTo>
                <a:lnTo>
                  <a:pt x="388" y="623"/>
                </a:lnTo>
                <a:lnTo>
                  <a:pt x="394" y="623"/>
                </a:lnTo>
                <a:lnTo>
                  <a:pt x="394" y="617"/>
                </a:lnTo>
                <a:lnTo>
                  <a:pt x="388" y="617"/>
                </a:lnTo>
                <a:lnTo>
                  <a:pt x="394" y="617"/>
                </a:lnTo>
                <a:lnTo>
                  <a:pt x="400" y="617"/>
                </a:lnTo>
                <a:lnTo>
                  <a:pt x="405" y="617"/>
                </a:lnTo>
                <a:lnTo>
                  <a:pt x="405" y="623"/>
                </a:lnTo>
                <a:lnTo>
                  <a:pt x="400" y="623"/>
                </a:lnTo>
                <a:lnTo>
                  <a:pt x="394" y="623"/>
                </a:lnTo>
                <a:lnTo>
                  <a:pt x="400" y="623"/>
                </a:lnTo>
                <a:lnTo>
                  <a:pt x="405" y="623"/>
                </a:lnTo>
                <a:lnTo>
                  <a:pt x="411" y="623"/>
                </a:lnTo>
                <a:lnTo>
                  <a:pt x="415" y="623"/>
                </a:lnTo>
                <a:lnTo>
                  <a:pt x="423" y="629"/>
                </a:lnTo>
                <a:lnTo>
                  <a:pt x="427" y="629"/>
                </a:lnTo>
                <a:lnTo>
                  <a:pt x="423" y="629"/>
                </a:lnTo>
                <a:lnTo>
                  <a:pt x="415" y="629"/>
                </a:lnTo>
                <a:lnTo>
                  <a:pt x="411" y="629"/>
                </a:lnTo>
                <a:lnTo>
                  <a:pt x="411" y="634"/>
                </a:lnTo>
                <a:lnTo>
                  <a:pt x="415" y="638"/>
                </a:lnTo>
                <a:lnTo>
                  <a:pt x="423" y="638"/>
                </a:lnTo>
                <a:lnTo>
                  <a:pt x="427" y="638"/>
                </a:lnTo>
                <a:lnTo>
                  <a:pt x="427" y="634"/>
                </a:lnTo>
                <a:lnTo>
                  <a:pt x="433" y="634"/>
                </a:lnTo>
                <a:lnTo>
                  <a:pt x="439" y="634"/>
                </a:lnTo>
                <a:lnTo>
                  <a:pt x="444" y="629"/>
                </a:lnTo>
                <a:lnTo>
                  <a:pt x="450" y="629"/>
                </a:lnTo>
                <a:lnTo>
                  <a:pt x="456" y="634"/>
                </a:lnTo>
                <a:lnTo>
                  <a:pt x="456" y="638"/>
                </a:lnTo>
                <a:lnTo>
                  <a:pt x="462" y="638"/>
                </a:lnTo>
                <a:lnTo>
                  <a:pt x="462" y="644"/>
                </a:lnTo>
                <a:lnTo>
                  <a:pt x="467" y="644"/>
                </a:lnTo>
                <a:lnTo>
                  <a:pt x="473" y="644"/>
                </a:lnTo>
                <a:lnTo>
                  <a:pt x="479" y="648"/>
                </a:lnTo>
                <a:lnTo>
                  <a:pt x="489" y="648"/>
                </a:lnTo>
                <a:lnTo>
                  <a:pt x="495" y="648"/>
                </a:lnTo>
                <a:lnTo>
                  <a:pt x="506" y="648"/>
                </a:lnTo>
                <a:lnTo>
                  <a:pt x="512" y="648"/>
                </a:lnTo>
                <a:lnTo>
                  <a:pt x="518" y="648"/>
                </a:lnTo>
                <a:lnTo>
                  <a:pt x="518" y="644"/>
                </a:lnTo>
                <a:lnTo>
                  <a:pt x="522" y="638"/>
                </a:lnTo>
                <a:lnTo>
                  <a:pt x="528" y="638"/>
                </a:lnTo>
                <a:lnTo>
                  <a:pt x="541" y="634"/>
                </a:lnTo>
                <a:lnTo>
                  <a:pt x="547" y="634"/>
                </a:lnTo>
                <a:lnTo>
                  <a:pt x="547" y="629"/>
                </a:lnTo>
                <a:lnTo>
                  <a:pt x="551" y="629"/>
                </a:lnTo>
                <a:lnTo>
                  <a:pt x="551" y="623"/>
                </a:lnTo>
                <a:lnTo>
                  <a:pt x="557" y="617"/>
                </a:lnTo>
                <a:lnTo>
                  <a:pt x="563" y="612"/>
                </a:lnTo>
                <a:lnTo>
                  <a:pt x="563" y="617"/>
                </a:lnTo>
                <a:lnTo>
                  <a:pt x="563" y="623"/>
                </a:lnTo>
                <a:lnTo>
                  <a:pt x="557" y="623"/>
                </a:lnTo>
                <a:lnTo>
                  <a:pt x="551" y="634"/>
                </a:lnTo>
                <a:lnTo>
                  <a:pt x="551" y="638"/>
                </a:lnTo>
                <a:lnTo>
                  <a:pt x="557" y="638"/>
                </a:lnTo>
                <a:lnTo>
                  <a:pt x="557" y="644"/>
                </a:lnTo>
                <a:lnTo>
                  <a:pt x="541" y="644"/>
                </a:lnTo>
                <a:lnTo>
                  <a:pt x="535" y="648"/>
                </a:lnTo>
                <a:lnTo>
                  <a:pt x="528" y="648"/>
                </a:lnTo>
                <a:lnTo>
                  <a:pt x="535" y="648"/>
                </a:lnTo>
                <a:lnTo>
                  <a:pt x="535" y="655"/>
                </a:lnTo>
                <a:lnTo>
                  <a:pt x="535" y="660"/>
                </a:lnTo>
                <a:lnTo>
                  <a:pt x="535" y="665"/>
                </a:lnTo>
                <a:lnTo>
                  <a:pt x="541" y="665"/>
                </a:lnTo>
                <a:lnTo>
                  <a:pt x="535" y="665"/>
                </a:lnTo>
                <a:lnTo>
                  <a:pt x="528" y="665"/>
                </a:lnTo>
                <a:lnTo>
                  <a:pt x="522" y="665"/>
                </a:lnTo>
                <a:lnTo>
                  <a:pt x="518" y="665"/>
                </a:lnTo>
                <a:lnTo>
                  <a:pt x="512" y="665"/>
                </a:lnTo>
                <a:lnTo>
                  <a:pt x="506" y="670"/>
                </a:lnTo>
                <a:lnTo>
                  <a:pt x="495" y="665"/>
                </a:lnTo>
                <a:lnTo>
                  <a:pt x="489" y="665"/>
                </a:lnTo>
                <a:lnTo>
                  <a:pt x="483" y="665"/>
                </a:lnTo>
                <a:lnTo>
                  <a:pt x="479" y="665"/>
                </a:lnTo>
                <a:lnTo>
                  <a:pt x="473" y="660"/>
                </a:lnTo>
                <a:lnTo>
                  <a:pt x="467" y="660"/>
                </a:lnTo>
                <a:lnTo>
                  <a:pt x="467" y="665"/>
                </a:lnTo>
                <a:lnTo>
                  <a:pt x="462" y="665"/>
                </a:lnTo>
                <a:lnTo>
                  <a:pt x="456" y="665"/>
                </a:lnTo>
                <a:lnTo>
                  <a:pt x="444" y="665"/>
                </a:lnTo>
                <a:lnTo>
                  <a:pt x="439" y="665"/>
                </a:lnTo>
                <a:lnTo>
                  <a:pt x="433" y="670"/>
                </a:lnTo>
                <a:lnTo>
                  <a:pt x="439" y="675"/>
                </a:lnTo>
                <a:lnTo>
                  <a:pt x="444" y="675"/>
                </a:lnTo>
                <a:lnTo>
                  <a:pt x="450" y="681"/>
                </a:lnTo>
                <a:lnTo>
                  <a:pt x="444" y="681"/>
                </a:lnTo>
                <a:lnTo>
                  <a:pt x="439" y="681"/>
                </a:lnTo>
                <a:lnTo>
                  <a:pt x="433" y="681"/>
                </a:lnTo>
                <a:lnTo>
                  <a:pt x="433" y="687"/>
                </a:lnTo>
                <a:lnTo>
                  <a:pt x="427" y="681"/>
                </a:lnTo>
                <a:lnTo>
                  <a:pt x="423" y="681"/>
                </a:lnTo>
                <a:lnTo>
                  <a:pt x="415" y="681"/>
                </a:lnTo>
                <a:lnTo>
                  <a:pt x="423" y="687"/>
                </a:lnTo>
                <a:lnTo>
                  <a:pt x="423" y="691"/>
                </a:lnTo>
                <a:lnTo>
                  <a:pt x="423" y="701"/>
                </a:lnTo>
                <a:lnTo>
                  <a:pt x="423" y="708"/>
                </a:lnTo>
                <a:lnTo>
                  <a:pt x="415" y="712"/>
                </a:lnTo>
                <a:lnTo>
                  <a:pt x="411" y="718"/>
                </a:lnTo>
                <a:lnTo>
                  <a:pt x="405" y="723"/>
                </a:lnTo>
                <a:lnTo>
                  <a:pt x="400" y="723"/>
                </a:lnTo>
                <a:lnTo>
                  <a:pt x="400" y="728"/>
                </a:lnTo>
                <a:lnTo>
                  <a:pt x="400" y="723"/>
                </a:lnTo>
                <a:lnTo>
                  <a:pt x="394" y="728"/>
                </a:lnTo>
                <a:lnTo>
                  <a:pt x="400" y="733"/>
                </a:lnTo>
                <a:lnTo>
                  <a:pt x="394" y="739"/>
                </a:lnTo>
                <a:lnTo>
                  <a:pt x="382" y="749"/>
                </a:lnTo>
                <a:lnTo>
                  <a:pt x="377" y="755"/>
                </a:lnTo>
                <a:lnTo>
                  <a:pt x="371" y="755"/>
                </a:lnTo>
                <a:lnTo>
                  <a:pt x="367" y="755"/>
                </a:lnTo>
                <a:lnTo>
                  <a:pt x="359" y="755"/>
                </a:lnTo>
                <a:lnTo>
                  <a:pt x="359" y="760"/>
                </a:lnTo>
                <a:lnTo>
                  <a:pt x="355" y="760"/>
                </a:lnTo>
                <a:lnTo>
                  <a:pt x="355" y="764"/>
                </a:lnTo>
                <a:lnTo>
                  <a:pt x="359" y="764"/>
                </a:lnTo>
                <a:lnTo>
                  <a:pt x="355" y="764"/>
                </a:lnTo>
                <a:lnTo>
                  <a:pt x="355" y="770"/>
                </a:lnTo>
                <a:lnTo>
                  <a:pt x="359" y="770"/>
                </a:lnTo>
                <a:lnTo>
                  <a:pt x="367" y="770"/>
                </a:lnTo>
                <a:lnTo>
                  <a:pt x="371" y="770"/>
                </a:lnTo>
                <a:lnTo>
                  <a:pt x="371" y="764"/>
                </a:lnTo>
                <a:lnTo>
                  <a:pt x="377" y="764"/>
                </a:lnTo>
                <a:lnTo>
                  <a:pt x="382" y="764"/>
                </a:lnTo>
                <a:lnTo>
                  <a:pt x="388" y="764"/>
                </a:lnTo>
                <a:lnTo>
                  <a:pt x="394" y="764"/>
                </a:lnTo>
                <a:lnTo>
                  <a:pt x="400" y="770"/>
                </a:lnTo>
                <a:lnTo>
                  <a:pt x="400" y="776"/>
                </a:lnTo>
                <a:lnTo>
                  <a:pt x="405" y="776"/>
                </a:lnTo>
                <a:lnTo>
                  <a:pt x="411" y="780"/>
                </a:lnTo>
                <a:lnTo>
                  <a:pt x="415" y="776"/>
                </a:lnTo>
                <a:lnTo>
                  <a:pt x="415" y="770"/>
                </a:lnTo>
                <a:lnTo>
                  <a:pt x="415" y="764"/>
                </a:lnTo>
                <a:lnTo>
                  <a:pt x="411" y="764"/>
                </a:lnTo>
                <a:lnTo>
                  <a:pt x="411" y="760"/>
                </a:lnTo>
                <a:lnTo>
                  <a:pt x="411" y="755"/>
                </a:lnTo>
                <a:lnTo>
                  <a:pt x="405" y="755"/>
                </a:lnTo>
                <a:lnTo>
                  <a:pt x="415" y="755"/>
                </a:lnTo>
                <a:lnTo>
                  <a:pt x="411" y="755"/>
                </a:lnTo>
                <a:lnTo>
                  <a:pt x="411" y="760"/>
                </a:lnTo>
                <a:lnTo>
                  <a:pt x="415" y="760"/>
                </a:lnTo>
                <a:lnTo>
                  <a:pt x="423" y="760"/>
                </a:lnTo>
                <a:lnTo>
                  <a:pt x="427" y="755"/>
                </a:lnTo>
                <a:lnTo>
                  <a:pt x="433" y="755"/>
                </a:lnTo>
                <a:lnTo>
                  <a:pt x="439" y="749"/>
                </a:lnTo>
                <a:lnTo>
                  <a:pt x="433" y="749"/>
                </a:lnTo>
                <a:lnTo>
                  <a:pt x="433" y="743"/>
                </a:lnTo>
                <a:lnTo>
                  <a:pt x="444" y="743"/>
                </a:lnTo>
                <a:lnTo>
                  <a:pt x="450" y="743"/>
                </a:lnTo>
                <a:lnTo>
                  <a:pt x="456" y="743"/>
                </a:lnTo>
                <a:lnTo>
                  <a:pt x="462" y="743"/>
                </a:lnTo>
                <a:lnTo>
                  <a:pt x="467" y="743"/>
                </a:lnTo>
                <a:lnTo>
                  <a:pt x="473" y="743"/>
                </a:lnTo>
                <a:lnTo>
                  <a:pt x="479" y="743"/>
                </a:lnTo>
                <a:lnTo>
                  <a:pt x="473" y="739"/>
                </a:lnTo>
                <a:lnTo>
                  <a:pt x="473" y="733"/>
                </a:lnTo>
                <a:lnTo>
                  <a:pt x="479" y="733"/>
                </a:lnTo>
                <a:lnTo>
                  <a:pt x="479" y="739"/>
                </a:lnTo>
                <a:lnTo>
                  <a:pt x="483" y="739"/>
                </a:lnTo>
                <a:lnTo>
                  <a:pt x="489" y="743"/>
                </a:lnTo>
                <a:lnTo>
                  <a:pt x="500" y="743"/>
                </a:lnTo>
                <a:lnTo>
                  <a:pt x="506" y="743"/>
                </a:lnTo>
                <a:lnTo>
                  <a:pt x="506" y="749"/>
                </a:lnTo>
                <a:lnTo>
                  <a:pt x="512" y="749"/>
                </a:lnTo>
                <a:lnTo>
                  <a:pt x="512" y="755"/>
                </a:lnTo>
                <a:lnTo>
                  <a:pt x="518" y="755"/>
                </a:lnTo>
                <a:lnTo>
                  <a:pt x="522" y="749"/>
                </a:lnTo>
                <a:lnTo>
                  <a:pt x="518" y="749"/>
                </a:lnTo>
                <a:lnTo>
                  <a:pt x="518" y="743"/>
                </a:lnTo>
                <a:lnTo>
                  <a:pt x="522" y="749"/>
                </a:lnTo>
                <a:lnTo>
                  <a:pt x="522" y="755"/>
                </a:lnTo>
                <a:lnTo>
                  <a:pt x="528" y="755"/>
                </a:lnTo>
                <a:lnTo>
                  <a:pt x="535" y="755"/>
                </a:lnTo>
                <a:lnTo>
                  <a:pt x="535" y="749"/>
                </a:lnTo>
                <a:lnTo>
                  <a:pt x="535" y="743"/>
                </a:lnTo>
                <a:lnTo>
                  <a:pt x="535" y="739"/>
                </a:lnTo>
                <a:lnTo>
                  <a:pt x="528" y="739"/>
                </a:lnTo>
                <a:lnTo>
                  <a:pt x="535" y="739"/>
                </a:lnTo>
                <a:lnTo>
                  <a:pt x="541" y="739"/>
                </a:lnTo>
                <a:lnTo>
                  <a:pt x="535" y="733"/>
                </a:lnTo>
                <a:lnTo>
                  <a:pt x="535" y="728"/>
                </a:lnTo>
                <a:lnTo>
                  <a:pt x="535" y="723"/>
                </a:lnTo>
                <a:lnTo>
                  <a:pt x="535" y="718"/>
                </a:lnTo>
                <a:lnTo>
                  <a:pt x="528" y="718"/>
                </a:lnTo>
                <a:lnTo>
                  <a:pt x="528" y="712"/>
                </a:lnTo>
                <a:lnTo>
                  <a:pt x="535" y="718"/>
                </a:lnTo>
                <a:lnTo>
                  <a:pt x="541" y="718"/>
                </a:lnTo>
                <a:lnTo>
                  <a:pt x="547" y="718"/>
                </a:lnTo>
                <a:lnTo>
                  <a:pt x="551" y="712"/>
                </a:lnTo>
                <a:lnTo>
                  <a:pt x="563" y="712"/>
                </a:lnTo>
                <a:lnTo>
                  <a:pt x="580" y="708"/>
                </a:lnTo>
                <a:lnTo>
                  <a:pt x="596" y="712"/>
                </a:lnTo>
                <a:lnTo>
                  <a:pt x="602" y="718"/>
                </a:lnTo>
                <a:lnTo>
                  <a:pt x="613" y="718"/>
                </a:lnTo>
                <a:lnTo>
                  <a:pt x="619" y="723"/>
                </a:lnTo>
                <a:lnTo>
                  <a:pt x="624" y="723"/>
                </a:lnTo>
                <a:lnTo>
                  <a:pt x="631" y="728"/>
                </a:lnTo>
                <a:lnTo>
                  <a:pt x="624" y="723"/>
                </a:lnTo>
                <a:lnTo>
                  <a:pt x="619" y="723"/>
                </a:lnTo>
                <a:lnTo>
                  <a:pt x="619" y="718"/>
                </a:lnTo>
                <a:lnTo>
                  <a:pt x="624" y="712"/>
                </a:lnTo>
                <a:lnTo>
                  <a:pt x="631" y="718"/>
                </a:lnTo>
                <a:lnTo>
                  <a:pt x="636" y="718"/>
                </a:lnTo>
                <a:lnTo>
                  <a:pt x="642" y="718"/>
                </a:lnTo>
                <a:lnTo>
                  <a:pt x="646" y="718"/>
                </a:lnTo>
                <a:lnTo>
                  <a:pt x="652" y="718"/>
                </a:lnTo>
                <a:lnTo>
                  <a:pt x="658" y="718"/>
                </a:lnTo>
                <a:lnTo>
                  <a:pt x="664" y="718"/>
                </a:lnTo>
                <a:lnTo>
                  <a:pt x="658" y="712"/>
                </a:lnTo>
                <a:lnTo>
                  <a:pt x="646" y="712"/>
                </a:lnTo>
                <a:lnTo>
                  <a:pt x="646" y="708"/>
                </a:lnTo>
                <a:lnTo>
                  <a:pt x="652" y="708"/>
                </a:lnTo>
                <a:lnTo>
                  <a:pt x="658" y="708"/>
                </a:lnTo>
                <a:lnTo>
                  <a:pt x="658" y="712"/>
                </a:lnTo>
                <a:lnTo>
                  <a:pt x="658" y="708"/>
                </a:lnTo>
                <a:lnTo>
                  <a:pt x="664" y="708"/>
                </a:lnTo>
                <a:lnTo>
                  <a:pt x="669" y="708"/>
                </a:lnTo>
                <a:lnTo>
                  <a:pt x="675" y="708"/>
                </a:lnTo>
                <a:lnTo>
                  <a:pt x="679" y="708"/>
                </a:lnTo>
                <a:lnTo>
                  <a:pt x="692" y="708"/>
                </a:lnTo>
                <a:lnTo>
                  <a:pt x="698" y="708"/>
                </a:lnTo>
                <a:lnTo>
                  <a:pt x="692" y="708"/>
                </a:lnTo>
                <a:lnTo>
                  <a:pt x="692" y="701"/>
                </a:lnTo>
                <a:lnTo>
                  <a:pt x="698" y="701"/>
                </a:lnTo>
                <a:lnTo>
                  <a:pt x="702" y="701"/>
                </a:lnTo>
                <a:lnTo>
                  <a:pt x="702" y="696"/>
                </a:lnTo>
                <a:lnTo>
                  <a:pt x="698" y="691"/>
                </a:lnTo>
                <a:lnTo>
                  <a:pt x="692" y="691"/>
                </a:lnTo>
                <a:lnTo>
                  <a:pt x="702" y="691"/>
                </a:lnTo>
                <a:lnTo>
                  <a:pt x="702" y="696"/>
                </a:lnTo>
                <a:lnTo>
                  <a:pt x="708" y="696"/>
                </a:lnTo>
                <a:lnTo>
                  <a:pt x="714" y="696"/>
                </a:lnTo>
                <a:lnTo>
                  <a:pt x="714" y="701"/>
                </a:lnTo>
                <a:lnTo>
                  <a:pt x="720" y="701"/>
                </a:lnTo>
                <a:lnTo>
                  <a:pt x="720" y="696"/>
                </a:lnTo>
                <a:lnTo>
                  <a:pt x="714" y="696"/>
                </a:lnTo>
                <a:lnTo>
                  <a:pt x="720" y="696"/>
                </a:lnTo>
                <a:lnTo>
                  <a:pt x="726" y="701"/>
                </a:lnTo>
                <a:lnTo>
                  <a:pt x="726" y="696"/>
                </a:lnTo>
                <a:lnTo>
                  <a:pt x="731" y="696"/>
                </a:lnTo>
                <a:lnTo>
                  <a:pt x="731" y="701"/>
                </a:lnTo>
                <a:lnTo>
                  <a:pt x="737" y="701"/>
                </a:lnTo>
                <a:lnTo>
                  <a:pt x="737" y="696"/>
                </a:lnTo>
                <a:lnTo>
                  <a:pt x="743" y="696"/>
                </a:lnTo>
                <a:lnTo>
                  <a:pt x="747" y="696"/>
                </a:lnTo>
                <a:lnTo>
                  <a:pt x="753" y="696"/>
                </a:lnTo>
                <a:lnTo>
                  <a:pt x="747" y="696"/>
                </a:lnTo>
                <a:lnTo>
                  <a:pt x="743" y="701"/>
                </a:lnTo>
                <a:lnTo>
                  <a:pt x="747" y="701"/>
                </a:lnTo>
                <a:lnTo>
                  <a:pt x="753" y="708"/>
                </a:lnTo>
                <a:lnTo>
                  <a:pt x="759" y="708"/>
                </a:lnTo>
                <a:lnTo>
                  <a:pt x="759" y="701"/>
                </a:lnTo>
                <a:lnTo>
                  <a:pt x="753" y="701"/>
                </a:lnTo>
                <a:lnTo>
                  <a:pt x="759" y="701"/>
                </a:lnTo>
                <a:lnTo>
                  <a:pt x="764" y="701"/>
                </a:lnTo>
                <a:lnTo>
                  <a:pt x="770" y="696"/>
                </a:lnTo>
                <a:lnTo>
                  <a:pt x="776" y="696"/>
                </a:lnTo>
                <a:lnTo>
                  <a:pt x="787" y="696"/>
                </a:lnTo>
                <a:lnTo>
                  <a:pt x="799" y="696"/>
                </a:lnTo>
                <a:lnTo>
                  <a:pt x="811" y="696"/>
                </a:lnTo>
                <a:lnTo>
                  <a:pt x="821" y="696"/>
                </a:lnTo>
                <a:lnTo>
                  <a:pt x="832" y="696"/>
                </a:lnTo>
                <a:lnTo>
                  <a:pt x="844" y="701"/>
                </a:lnTo>
                <a:lnTo>
                  <a:pt x="850" y="701"/>
                </a:lnTo>
                <a:lnTo>
                  <a:pt x="850" y="696"/>
                </a:lnTo>
                <a:lnTo>
                  <a:pt x="855" y="691"/>
                </a:lnTo>
                <a:lnTo>
                  <a:pt x="861" y="691"/>
                </a:lnTo>
                <a:lnTo>
                  <a:pt x="867" y="691"/>
                </a:lnTo>
                <a:lnTo>
                  <a:pt x="871" y="687"/>
                </a:lnTo>
                <a:lnTo>
                  <a:pt x="877" y="687"/>
                </a:lnTo>
                <a:lnTo>
                  <a:pt x="877" y="681"/>
                </a:lnTo>
                <a:lnTo>
                  <a:pt x="883" y="681"/>
                </a:lnTo>
                <a:lnTo>
                  <a:pt x="888" y="681"/>
                </a:lnTo>
                <a:lnTo>
                  <a:pt x="895" y="681"/>
                </a:lnTo>
                <a:lnTo>
                  <a:pt x="895" y="675"/>
                </a:lnTo>
                <a:lnTo>
                  <a:pt x="895" y="670"/>
                </a:lnTo>
                <a:lnTo>
                  <a:pt x="900" y="670"/>
                </a:lnTo>
                <a:lnTo>
                  <a:pt x="906" y="670"/>
                </a:lnTo>
                <a:lnTo>
                  <a:pt x="910" y="665"/>
                </a:lnTo>
                <a:lnTo>
                  <a:pt x="917" y="660"/>
                </a:lnTo>
                <a:lnTo>
                  <a:pt x="917" y="655"/>
                </a:lnTo>
                <a:lnTo>
                  <a:pt x="910" y="655"/>
                </a:lnTo>
                <a:lnTo>
                  <a:pt x="910" y="648"/>
                </a:lnTo>
                <a:lnTo>
                  <a:pt x="906" y="648"/>
                </a:lnTo>
                <a:lnTo>
                  <a:pt x="910" y="644"/>
                </a:lnTo>
                <a:lnTo>
                  <a:pt x="910" y="648"/>
                </a:lnTo>
                <a:lnTo>
                  <a:pt x="917" y="644"/>
                </a:lnTo>
                <a:lnTo>
                  <a:pt x="910" y="638"/>
                </a:lnTo>
                <a:lnTo>
                  <a:pt x="906" y="638"/>
                </a:lnTo>
                <a:lnTo>
                  <a:pt x="900" y="638"/>
                </a:lnTo>
                <a:lnTo>
                  <a:pt x="888" y="638"/>
                </a:lnTo>
                <a:lnTo>
                  <a:pt x="883" y="638"/>
                </a:lnTo>
                <a:lnTo>
                  <a:pt x="877" y="638"/>
                </a:lnTo>
                <a:lnTo>
                  <a:pt x="871" y="644"/>
                </a:lnTo>
                <a:lnTo>
                  <a:pt x="861" y="644"/>
                </a:lnTo>
                <a:lnTo>
                  <a:pt x="850" y="644"/>
                </a:lnTo>
                <a:lnTo>
                  <a:pt x="844" y="644"/>
                </a:lnTo>
                <a:lnTo>
                  <a:pt x="838" y="644"/>
                </a:lnTo>
                <a:lnTo>
                  <a:pt x="838" y="638"/>
                </a:lnTo>
                <a:lnTo>
                  <a:pt x="844" y="638"/>
                </a:lnTo>
                <a:lnTo>
                  <a:pt x="844" y="634"/>
                </a:lnTo>
                <a:lnTo>
                  <a:pt x="838" y="634"/>
                </a:lnTo>
                <a:lnTo>
                  <a:pt x="832" y="634"/>
                </a:lnTo>
                <a:lnTo>
                  <a:pt x="821" y="638"/>
                </a:lnTo>
                <a:lnTo>
                  <a:pt x="815" y="638"/>
                </a:lnTo>
                <a:lnTo>
                  <a:pt x="811" y="638"/>
                </a:lnTo>
                <a:lnTo>
                  <a:pt x="805" y="638"/>
                </a:lnTo>
                <a:lnTo>
                  <a:pt x="799" y="638"/>
                </a:lnTo>
                <a:lnTo>
                  <a:pt x="793" y="634"/>
                </a:lnTo>
                <a:lnTo>
                  <a:pt x="787" y="638"/>
                </a:lnTo>
                <a:lnTo>
                  <a:pt x="782" y="638"/>
                </a:lnTo>
                <a:lnTo>
                  <a:pt x="776" y="638"/>
                </a:lnTo>
                <a:lnTo>
                  <a:pt x="770" y="634"/>
                </a:lnTo>
                <a:lnTo>
                  <a:pt x="776" y="634"/>
                </a:lnTo>
                <a:lnTo>
                  <a:pt x="782" y="634"/>
                </a:lnTo>
                <a:lnTo>
                  <a:pt x="787" y="634"/>
                </a:lnTo>
                <a:lnTo>
                  <a:pt x="793" y="634"/>
                </a:lnTo>
                <a:lnTo>
                  <a:pt x="799" y="634"/>
                </a:lnTo>
                <a:lnTo>
                  <a:pt x="805" y="634"/>
                </a:lnTo>
                <a:lnTo>
                  <a:pt x="811" y="638"/>
                </a:lnTo>
                <a:lnTo>
                  <a:pt x="815" y="638"/>
                </a:lnTo>
                <a:lnTo>
                  <a:pt x="815" y="634"/>
                </a:lnTo>
                <a:lnTo>
                  <a:pt x="821" y="634"/>
                </a:lnTo>
                <a:lnTo>
                  <a:pt x="827" y="634"/>
                </a:lnTo>
                <a:lnTo>
                  <a:pt x="832" y="634"/>
                </a:lnTo>
                <a:lnTo>
                  <a:pt x="838" y="629"/>
                </a:lnTo>
                <a:lnTo>
                  <a:pt x="844" y="629"/>
                </a:lnTo>
                <a:lnTo>
                  <a:pt x="850" y="629"/>
                </a:lnTo>
                <a:lnTo>
                  <a:pt x="844" y="623"/>
                </a:lnTo>
                <a:lnTo>
                  <a:pt x="838" y="623"/>
                </a:lnTo>
                <a:lnTo>
                  <a:pt x="838" y="617"/>
                </a:lnTo>
                <a:lnTo>
                  <a:pt x="844" y="617"/>
                </a:lnTo>
                <a:lnTo>
                  <a:pt x="855" y="617"/>
                </a:lnTo>
                <a:lnTo>
                  <a:pt x="850" y="612"/>
                </a:lnTo>
                <a:lnTo>
                  <a:pt x="844" y="612"/>
                </a:lnTo>
                <a:lnTo>
                  <a:pt x="838" y="612"/>
                </a:lnTo>
                <a:lnTo>
                  <a:pt x="838" y="617"/>
                </a:lnTo>
                <a:lnTo>
                  <a:pt x="832" y="612"/>
                </a:lnTo>
                <a:lnTo>
                  <a:pt x="827" y="612"/>
                </a:lnTo>
                <a:lnTo>
                  <a:pt x="832" y="612"/>
                </a:lnTo>
                <a:lnTo>
                  <a:pt x="838" y="607"/>
                </a:lnTo>
                <a:lnTo>
                  <a:pt x="832" y="607"/>
                </a:lnTo>
                <a:lnTo>
                  <a:pt x="838" y="607"/>
                </a:lnTo>
                <a:lnTo>
                  <a:pt x="844" y="607"/>
                </a:lnTo>
                <a:lnTo>
                  <a:pt x="850" y="607"/>
                </a:lnTo>
                <a:lnTo>
                  <a:pt x="844" y="602"/>
                </a:lnTo>
                <a:lnTo>
                  <a:pt x="850" y="602"/>
                </a:lnTo>
                <a:lnTo>
                  <a:pt x="855" y="607"/>
                </a:lnTo>
                <a:lnTo>
                  <a:pt x="861" y="607"/>
                </a:lnTo>
                <a:lnTo>
                  <a:pt x="867" y="602"/>
                </a:lnTo>
                <a:lnTo>
                  <a:pt x="871" y="602"/>
                </a:lnTo>
                <a:lnTo>
                  <a:pt x="871" y="596"/>
                </a:lnTo>
                <a:lnTo>
                  <a:pt x="867" y="596"/>
                </a:lnTo>
                <a:lnTo>
                  <a:pt x="861" y="596"/>
                </a:lnTo>
                <a:lnTo>
                  <a:pt x="861" y="592"/>
                </a:lnTo>
                <a:lnTo>
                  <a:pt x="855" y="592"/>
                </a:lnTo>
                <a:lnTo>
                  <a:pt x="850" y="592"/>
                </a:lnTo>
                <a:lnTo>
                  <a:pt x="855" y="592"/>
                </a:lnTo>
                <a:lnTo>
                  <a:pt x="861" y="592"/>
                </a:lnTo>
                <a:lnTo>
                  <a:pt x="867" y="586"/>
                </a:lnTo>
                <a:lnTo>
                  <a:pt x="867" y="592"/>
                </a:lnTo>
                <a:lnTo>
                  <a:pt x="871" y="586"/>
                </a:lnTo>
                <a:lnTo>
                  <a:pt x="871" y="580"/>
                </a:lnTo>
                <a:lnTo>
                  <a:pt x="877" y="575"/>
                </a:lnTo>
                <a:lnTo>
                  <a:pt x="883" y="580"/>
                </a:lnTo>
                <a:lnTo>
                  <a:pt x="877" y="570"/>
                </a:lnTo>
                <a:lnTo>
                  <a:pt x="877" y="565"/>
                </a:lnTo>
                <a:lnTo>
                  <a:pt x="871" y="565"/>
                </a:lnTo>
                <a:lnTo>
                  <a:pt x="871" y="559"/>
                </a:lnTo>
                <a:lnTo>
                  <a:pt x="871" y="555"/>
                </a:lnTo>
                <a:lnTo>
                  <a:pt x="871" y="549"/>
                </a:lnTo>
                <a:lnTo>
                  <a:pt x="871" y="544"/>
                </a:lnTo>
                <a:lnTo>
                  <a:pt x="861" y="528"/>
                </a:lnTo>
                <a:lnTo>
                  <a:pt x="855" y="522"/>
                </a:lnTo>
                <a:lnTo>
                  <a:pt x="850" y="517"/>
                </a:lnTo>
                <a:lnTo>
                  <a:pt x="838" y="517"/>
                </a:lnTo>
                <a:lnTo>
                  <a:pt x="827" y="512"/>
                </a:lnTo>
                <a:lnTo>
                  <a:pt x="815" y="507"/>
                </a:lnTo>
                <a:lnTo>
                  <a:pt x="805" y="501"/>
                </a:lnTo>
                <a:lnTo>
                  <a:pt x="793" y="501"/>
                </a:lnTo>
                <a:lnTo>
                  <a:pt x="787" y="501"/>
                </a:lnTo>
                <a:lnTo>
                  <a:pt x="770" y="501"/>
                </a:lnTo>
                <a:lnTo>
                  <a:pt x="759" y="501"/>
                </a:lnTo>
                <a:lnTo>
                  <a:pt x="747" y="501"/>
                </a:lnTo>
                <a:lnTo>
                  <a:pt x="743" y="507"/>
                </a:lnTo>
                <a:lnTo>
                  <a:pt x="737" y="512"/>
                </a:lnTo>
                <a:lnTo>
                  <a:pt x="731" y="517"/>
                </a:lnTo>
                <a:lnTo>
                  <a:pt x="726" y="512"/>
                </a:lnTo>
                <a:lnTo>
                  <a:pt x="714" y="512"/>
                </a:lnTo>
                <a:lnTo>
                  <a:pt x="708" y="512"/>
                </a:lnTo>
                <a:lnTo>
                  <a:pt x="702" y="512"/>
                </a:lnTo>
                <a:lnTo>
                  <a:pt x="708" y="507"/>
                </a:lnTo>
                <a:lnTo>
                  <a:pt x="714" y="501"/>
                </a:lnTo>
                <a:lnTo>
                  <a:pt x="714" y="495"/>
                </a:lnTo>
                <a:lnTo>
                  <a:pt x="726" y="491"/>
                </a:lnTo>
                <a:lnTo>
                  <a:pt x="720" y="480"/>
                </a:lnTo>
                <a:lnTo>
                  <a:pt x="708" y="476"/>
                </a:lnTo>
                <a:lnTo>
                  <a:pt x="698" y="464"/>
                </a:lnTo>
                <a:lnTo>
                  <a:pt x="692" y="464"/>
                </a:lnTo>
                <a:lnTo>
                  <a:pt x="679" y="460"/>
                </a:lnTo>
                <a:lnTo>
                  <a:pt x="675" y="454"/>
                </a:lnTo>
                <a:lnTo>
                  <a:pt x="664" y="454"/>
                </a:lnTo>
                <a:lnTo>
                  <a:pt x="658" y="449"/>
                </a:lnTo>
                <a:lnTo>
                  <a:pt x="646" y="449"/>
                </a:lnTo>
                <a:lnTo>
                  <a:pt x="636" y="443"/>
                </a:lnTo>
                <a:lnTo>
                  <a:pt x="631" y="443"/>
                </a:lnTo>
                <a:lnTo>
                  <a:pt x="624" y="443"/>
                </a:lnTo>
                <a:lnTo>
                  <a:pt x="613" y="443"/>
                </a:lnTo>
                <a:lnTo>
                  <a:pt x="602" y="443"/>
                </a:lnTo>
                <a:lnTo>
                  <a:pt x="607" y="439"/>
                </a:lnTo>
                <a:lnTo>
                  <a:pt x="613" y="439"/>
                </a:lnTo>
                <a:lnTo>
                  <a:pt x="619" y="439"/>
                </a:lnTo>
                <a:lnTo>
                  <a:pt x="631" y="439"/>
                </a:lnTo>
                <a:lnTo>
                  <a:pt x="642" y="439"/>
                </a:lnTo>
                <a:lnTo>
                  <a:pt x="642" y="443"/>
                </a:lnTo>
                <a:lnTo>
                  <a:pt x="646" y="443"/>
                </a:lnTo>
                <a:lnTo>
                  <a:pt x="652" y="443"/>
                </a:lnTo>
                <a:lnTo>
                  <a:pt x="658" y="449"/>
                </a:lnTo>
                <a:lnTo>
                  <a:pt x="664" y="449"/>
                </a:lnTo>
                <a:lnTo>
                  <a:pt x="669" y="449"/>
                </a:lnTo>
                <a:lnTo>
                  <a:pt x="675" y="449"/>
                </a:lnTo>
                <a:lnTo>
                  <a:pt x="679" y="454"/>
                </a:lnTo>
                <a:lnTo>
                  <a:pt x="679" y="449"/>
                </a:lnTo>
                <a:lnTo>
                  <a:pt x="675" y="443"/>
                </a:lnTo>
                <a:lnTo>
                  <a:pt x="669" y="439"/>
                </a:lnTo>
                <a:lnTo>
                  <a:pt x="664" y="439"/>
                </a:lnTo>
                <a:lnTo>
                  <a:pt x="658" y="433"/>
                </a:lnTo>
                <a:lnTo>
                  <a:pt x="646" y="427"/>
                </a:lnTo>
                <a:lnTo>
                  <a:pt x="642" y="423"/>
                </a:lnTo>
                <a:lnTo>
                  <a:pt x="631" y="417"/>
                </a:lnTo>
                <a:lnTo>
                  <a:pt x="631" y="412"/>
                </a:lnTo>
                <a:lnTo>
                  <a:pt x="631" y="406"/>
                </a:lnTo>
                <a:lnTo>
                  <a:pt x="624" y="400"/>
                </a:lnTo>
                <a:lnTo>
                  <a:pt x="619" y="400"/>
                </a:lnTo>
                <a:lnTo>
                  <a:pt x="613" y="396"/>
                </a:lnTo>
                <a:lnTo>
                  <a:pt x="607" y="396"/>
                </a:lnTo>
                <a:lnTo>
                  <a:pt x="602" y="391"/>
                </a:lnTo>
                <a:lnTo>
                  <a:pt x="590" y="386"/>
                </a:lnTo>
                <a:lnTo>
                  <a:pt x="586" y="379"/>
                </a:lnTo>
                <a:lnTo>
                  <a:pt x="580" y="375"/>
                </a:lnTo>
                <a:lnTo>
                  <a:pt x="574" y="375"/>
                </a:lnTo>
                <a:lnTo>
                  <a:pt x="568" y="369"/>
                </a:lnTo>
                <a:lnTo>
                  <a:pt x="557" y="369"/>
                </a:lnTo>
                <a:lnTo>
                  <a:pt x="551" y="369"/>
                </a:lnTo>
                <a:lnTo>
                  <a:pt x="541" y="365"/>
                </a:lnTo>
                <a:lnTo>
                  <a:pt x="535" y="365"/>
                </a:lnTo>
                <a:lnTo>
                  <a:pt x="528" y="365"/>
                </a:lnTo>
                <a:lnTo>
                  <a:pt x="522" y="359"/>
                </a:lnTo>
                <a:lnTo>
                  <a:pt x="522" y="365"/>
                </a:lnTo>
                <a:lnTo>
                  <a:pt x="522" y="369"/>
                </a:lnTo>
                <a:lnTo>
                  <a:pt x="518" y="365"/>
                </a:lnTo>
                <a:lnTo>
                  <a:pt x="512" y="354"/>
                </a:lnTo>
                <a:lnTo>
                  <a:pt x="506" y="348"/>
                </a:lnTo>
                <a:lnTo>
                  <a:pt x="500" y="348"/>
                </a:lnTo>
                <a:lnTo>
                  <a:pt x="495" y="344"/>
                </a:lnTo>
                <a:lnTo>
                  <a:pt x="489" y="332"/>
                </a:lnTo>
                <a:lnTo>
                  <a:pt x="479" y="327"/>
                </a:lnTo>
                <a:lnTo>
                  <a:pt x="467" y="317"/>
                </a:lnTo>
                <a:lnTo>
                  <a:pt x="456" y="307"/>
                </a:lnTo>
                <a:lnTo>
                  <a:pt x="456" y="301"/>
                </a:lnTo>
                <a:lnTo>
                  <a:pt x="450" y="296"/>
                </a:lnTo>
                <a:lnTo>
                  <a:pt x="444" y="290"/>
                </a:lnTo>
                <a:lnTo>
                  <a:pt x="444" y="286"/>
                </a:lnTo>
                <a:lnTo>
                  <a:pt x="439" y="280"/>
                </a:lnTo>
                <a:lnTo>
                  <a:pt x="439" y="274"/>
                </a:lnTo>
                <a:lnTo>
                  <a:pt x="433" y="274"/>
                </a:lnTo>
                <a:lnTo>
                  <a:pt x="427" y="274"/>
                </a:lnTo>
                <a:lnTo>
                  <a:pt x="415" y="269"/>
                </a:lnTo>
                <a:lnTo>
                  <a:pt x="411" y="269"/>
                </a:lnTo>
                <a:lnTo>
                  <a:pt x="405" y="265"/>
                </a:lnTo>
                <a:lnTo>
                  <a:pt x="400" y="259"/>
                </a:lnTo>
                <a:lnTo>
                  <a:pt x="394" y="259"/>
                </a:lnTo>
                <a:lnTo>
                  <a:pt x="394" y="255"/>
                </a:lnTo>
                <a:lnTo>
                  <a:pt x="388" y="255"/>
                </a:lnTo>
                <a:lnTo>
                  <a:pt x="382" y="248"/>
                </a:lnTo>
                <a:lnTo>
                  <a:pt x="377" y="248"/>
                </a:lnTo>
                <a:lnTo>
                  <a:pt x="371" y="243"/>
                </a:lnTo>
                <a:lnTo>
                  <a:pt x="367" y="243"/>
                </a:lnTo>
                <a:lnTo>
                  <a:pt x="359" y="243"/>
                </a:lnTo>
                <a:lnTo>
                  <a:pt x="355" y="243"/>
                </a:lnTo>
                <a:lnTo>
                  <a:pt x="349" y="238"/>
                </a:lnTo>
                <a:lnTo>
                  <a:pt x="344" y="238"/>
                </a:lnTo>
                <a:lnTo>
                  <a:pt x="338" y="238"/>
                </a:lnTo>
                <a:lnTo>
                  <a:pt x="332" y="232"/>
                </a:lnTo>
                <a:lnTo>
                  <a:pt x="326" y="232"/>
                </a:lnTo>
                <a:lnTo>
                  <a:pt x="322" y="232"/>
                </a:lnTo>
                <a:lnTo>
                  <a:pt x="316" y="238"/>
                </a:lnTo>
                <a:lnTo>
                  <a:pt x="310" y="243"/>
                </a:lnTo>
                <a:lnTo>
                  <a:pt x="304" y="243"/>
                </a:lnTo>
                <a:lnTo>
                  <a:pt x="293" y="243"/>
                </a:lnTo>
                <a:lnTo>
                  <a:pt x="276" y="243"/>
                </a:lnTo>
                <a:lnTo>
                  <a:pt x="264" y="238"/>
                </a:lnTo>
                <a:lnTo>
                  <a:pt x="260" y="238"/>
                </a:lnTo>
                <a:lnTo>
                  <a:pt x="248" y="238"/>
                </a:lnTo>
                <a:lnTo>
                  <a:pt x="242" y="232"/>
                </a:lnTo>
                <a:lnTo>
                  <a:pt x="248" y="232"/>
                </a:lnTo>
                <a:lnTo>
                  <a:pt x="254" y="238"/>
                </a:lnTo>
                <a:lnTo>
                  <a:pt x="260" y="238"/>
                </a:lnTo>
                <a:lnTo>
                  <a:pt x="264" y="238"/>
                </a:lnTo>
                <a:lnTo>
                  <a:pt x="282" y="238"/>
                </a:lnTo>
                <a:lnTo>
                  <a:pt x="287" y="238"/>
                </a:lnTo>
                <a:lnTo>
                  <a:pt x="293" y="232"/>
                </a:lnTo>
                <a:lnTo>
                  <a:pt x="293" y="228"/>
                </a:lnTo>
                <a:lnTo>
                  <a:pt x="299" y="228"/>
                </a:lnTo>
                <a:lnTo>
                  <a:pt x="299" y="222"/>
                </a:lnTo>
                <a:lnTo>
                  <a:pt x="304" y="222"/>
                </a:lnTo>
                <a:lnTo>
                  <a:pt x="310" y="222"/>
                </a:lnTo>
                <a:lnTo>
                  <a:pt x="316" y="222"/>
                </a:lnTo>
                <a:lnTo>
                  <a:pt x="322" y="222"/>
                </a:lnTo>
                <a:lnTo>
                  <a:pt x="322" y="216"/>
                </a:lnTo>
                <a:lnTo>
                  <a:pt x="326" y="216"/>
                </a:lnTo>
                <a:lnTo>
                  <a:pt x="326" y="211"/>
                </a:lnTo>
                <a:lnTo>
                  <a:pt x="316" y="211"/>
                </a:lnTo>
                <a:lnTo>
                  <a:pt x="310" y="206"/>
                </a:lnTo>
                <a:lnTo>
                  <a:pt x="299" y="206"/>
                </a:lnTo>
                <a:lnTo>
                  <a:pt x="304" y="206"/>
                </a:lnTo>
                <a:lnTo>
                  <a:pt x="304" y="201"/>
                </a:lnTo>
                <a:lnTo>
                  <a:pt x="299" y="201"/>
                </a:lnTo>
                <a:lnTo>
                  <a:pt x="293" y="201"/>
                </a:lnTo>
                <a:lnTo>
                  <a:pt x="287" y="201"/>
                </a:lnTo>
                <a:lnTo>
                  <a:pt x="264" y="206"/>
                </a:lnTo>
                <a:lnTo>
                  <a:pt x="276" y="201"/>
                </a:lnTo>
                <a:lnTo>
                  <a:pt x="282" y="201"/>
                </a:lnTo>
                <a:lnTo>
                  <a:pt x="287" y="195"/>
                </a:lnTo>
                <a:lnTo>
                  <a:pt x="299" y="195"/>
                </a:lnTo>
                <a:lnTo>
                  <a:pt x="304" y="201"/>
                </a:lnTo>
                <a:lnTo>
                  <a:pt x="304" y="195"/>
                </a:lnTo>
                <a:lnTo>
                  <a:pt x="310" y="195"/>
                </a:lnTo>
                <a:lnTo>
                  <a:pt x="310" y="191"/>
                </a:lnTo>
                <a:lnTo>
                  <a:pt x="316" y="191"/>
                </a:lnTo>
                <a:lnTo>
                  <a:pt x="316" y="185"/>
                </a:lnTo>
                <a:lnTo>
                  <a:pt x="316" y="180"/>
                </a:lnTo>
                <a:lnTo>
                  <a:pt x="310" y="175"/>
                </a:lnTo>
                <a:lnTo>
                  <a:pt x="316" y="175"/>
                </a:lnTo>
                <a:lnTo>
                  <a:pt x="316" y="170"/>
                </a:lnTo>
                <a:lnTo>
                  <a:pt x="322" y="170"/>
                </a:lnTo>
                <a:lnTo>
                  <a:pt x="326" y="164"/>
                </a:lnTo>
                <a:lnTo>
                  <a:pt x="322" y="158"/>
                </a:lnTo>
                <a:lnTo>
                  <a:pt x="322" y="153"/>
                </a:lnTo>
                <a:lnTo>
                  <a:pt x="322" y="148"/>
                </a:lnTo>
                <a:lnTo>
                  <a:pt x="322" y="143"/>
                </a:lnTo>
                <a:lnTo>
                  <a:pt x="326" y="138"/>
                </a:lnTo>
                <a:lnTo>
                  <a:pt x="322" y="131"/>
                </a:lnTo>
                <a:lnTo>
                  <a:pt x="316" y="127"/>
                </a:lnTo>
                <a:lnTo>
                  <a:pt x="316" y="121"/>
                </a:lnTo>
                <a:lnTo>
                  <a:pt x="322" y="121"/>
                </a:lnTo>
                <a:lnTo>
                  <a:pt x="326" y="112"/>
                </a:lnTo>
                <a:lnTo>
                  <a:pt x="316" y="96"/>
                </a:lnTo>
                <a:lnTo>
                  <a:pt x="310" y="90"/>
                </a:lnTo>
                <a:lnTo>
                  <a:pt x="304" y="90"/>
                </a:lnTo>
                <a:lnTo>
                  <a:pt x="299" y="90"/>
                </a:lnTo>
                <a:lnTo>
                  <a:pt x="293" y="85"/>
                </a:lnTo>
                <a:lnTo>
                  <a:pt x="287" y="90"/>
                </a:lnTo>
                <a:lnTo>
                  <a:pt x="282" y="90"/>
                </a:lnTo>
                <a:lnTo>
                  <a:pt x="276" y="90"/>
                </a:lnTo>
                <a:lnTo>
                  <a:pt x="270" y="90"/>
                </a:lnTo>
                <a:lnTo>
                  <a:pt x="264" y="90"/>
                </a:lnTo>
                <a:lnTo>
                  <a:pt x="248" y="90"/>
                </a:lnTo>
                <a:lnTo>
                  <a:pt x="231" y="90"/>
                </a:lnTo>
                <a:lnTo>
                  <a:pt x="225" y="90"/>
                </a:lnTo>
                <a:lnTo>
                  <a:pt x="214" y="90"/>
                </a:lnTo>
                <a:lnTo>
                  <a:pt x="202" y="85"/>
                </a:lnTo>
                <a:lnTo>
                  <a:pt x="198" y="85"/>
                </a:lnTo>
                <a:lnTo>
                  <a:pt x="192" y="85"/>
                </a:lnTo>
                <a:lnTo>
                  <a:pt x="186" y="90"/>
                </a:lnTo>
                <a:lnTo>
                  <a:pt x="180" y="90"/>
                </a:lnTo>
                <a:lnTo>
                  <a:pt x="180" y="96"/>
                </a:lnTo>
                <a:lnTo>
                  <a:pt x="175" y="90"/>
                </a:lnTo>
                <a:lnTo>
                  <a:pt x="175" y="96"/>
                </a:lnTo>
                <a:lnTo>
                  <a:pt x="169" y="96"/>
                </a:lnTo>
                <a:lnTo>
                  <a:pt x="163" y="96"/>
                </a:lnTo>
                <a:lnTo>
                  <a:pt x="159" y="100"/>
                </a:lnTo>
                <a:lnTo>
                  <a:pt x="151" y="100"/>
                </a:lnTo>
                <a:lnTo>
                  <a:pt x="146" y="106"/>
                </a:lnTo>
                <a:lnTo>
                  <a:pt x="142" y="106"/>
                </a:lnTo>
                <a:lnTo>
                  <a:pt x="142" y="112"/>
                </a:lnTo>
                <a:lnTo>
                  <a:pt x="146" y="112"/>
                </a:lnTo>
                <a:lnTo>
                  <a:pt x="142" y="117"/>
                </a:lnTo>
                <a:lnTo>
                  <a:pt x="136" y="112"/>
                </a:lnTo>
                <a:lnTo>
                  <a:pt x="124" y="112"/>
                </a:lnTo>
                <a:lnTo>
                  <a:pt x="130" y="106"/>
                </a:lnTo>
                <a:lnTo>
                  <a:pt x="136" y="106"/>
                </a:lnTo>
                <a:lnTo>
                  <a:pt x="151" y="96"/>
                </a:lnTo>
                <a:lnTo>
                  <a:pt x="146" y="90"/>
                </a:lnTo>
                <a:lnTo>
                  <a:pt x="130" y="90"/>
                </a:lnTo>
                <a:lnTo>
                  <a:pt x="130" y="96"/>
                </a:lnTo>
                <a:lnTo>
                  <a:pt x="130" y="100"/>
                </a:lnTo>
                <a:lnTo>
                  <a:pt x="124" y="100"/>
                </a:lnTo>
                <a:lnTo>
                  <a:pt x="118" y="100"/>
                </a:lnTo>
                <a:lnTo>
                  <a:pt x="118" y="96"/>
                </a:lnTo>
                <a:lnTo>
                  <a:pt x="124" y="96"/>
                </a:lnTo>
                <a:lnTo>
                  <a:pt x="118" y="96"/>
                </a:lnTo>
                <a:lnTo>
                  <a:pt x="130" y="85"/>
                </a:lnTo>
                <a:lnTo>
                  <a:pt x="136" y="90"/>
                </a:lnTo>
                <a:lnTo>
                  <a:pt x="142" y="90"/>
                </a:lnTo>
                <a:lnTo>
                  <a:pt x="142" y="85"/>
                </a:lnTo>
                <a:lnTo>
                  <a:pt x="146" y="85"/>
                </a:lnTo>
                <a:lnTo>
                  <a:pt x="146" y="90"/>
                </a:lnTo>
                <a:lnTo>
                  <a:pt x="151" y="90"/>
                </a:lnTo>
                <a:lnTo>
                  <a:pt x="151" y="85"/>
                </a:lnTo>
                <a:lnTo>
                  <a:pt x="159" y="85"/>
                </a:lnTo>
                <a:lnTo>
                  <a:pt x="159" y="79"/>
                </a:lnTo>
                <a:lnTo>
                  <a:pt x="163" y="75"/>
                </a:lnTo>
                <a:lnTo>
                  <a:pt x="159" y="75"/>
                </a:lnTo>
                <a:lnTo>
                  <a:pt x="151" y="75"/>
                </a:lnTo>
                <a:lnTo>
                  <a:pt x="151" y="79"/>
                </a:lnTo>
                <a:lnTo>
                  <a:pt x="146" y="79"/>
                </a:lnTo>
                <a:lnTo>
                  <a:pt x="146" y="75"/>
                </a:lnTo>
                <a:lnTo>
                  <a:pt x="142" y="75"/>
                </a:lnTo>
                <a:lnTo>
                  <a:pt x="136" y="79"/>
                </a:lnTo>
                <a:lnTo>
                  <a:pt x="118" y="75"/>
                </a:lnTo>
                <a:lnTo>
                  <a:pt x="107" y="75"/>
                </a:lnTo>
                <a:lnTo>
                  <a:pt x="113" y="75"/>
                </a:lnTo>
                <a:lnTo>
                  <a:pt x="118" y="75"/>
                </a:lnTo>
                <a:lnTo>
                  <a:pt x="124" y="75"/>
                </a:lnTo>
                <a:lnTo>
                  <a:pt x="136" y="75"/>
                </a:lnTo>
                <a:lnTo>
                  <a:pt x="136" y="69"/>
                </a:lnTo>
                <a:lnTo>
                  <a:pt x="151" y="53"/>
                </a:lnTo>
                <a:lnTo>
                  <a:pt x="169" y="38"/>
                </a:lnTo>
                <a:lnTo>
                  <a:pt x="175" y="38"/>
                </a:lnTo>
                <a:lnTo>
                  <a:pt x="175" y="32"/>
                </a:lnTo>
                <a:lnTo>
                  <a:pt x="180" y="27"/>
                </a:lnTo>
                <a:lnTo>
                  <a:pt x="175" y="21"/>
                </a:lnTo>
                <a:lnTo>
                  <a:pt x="180" y="21"/>
                </a:lnTo>
                <a:lnTo>
                  <a:pt x="175" y="17"/>
                </a:lnTo>
                <a:lnTo>
                  <a:pt x="169" y="17"/>
                </a:lnTo>
                <a:lnTo>
                  <a:pt x="169" y="11"/>
                </a:lnTo>
                <a:lnTo>
                  <a:pt x="169" y="7"/>
                </a:lnTo>
                <a:lnTo>
                  <a:pt x="159" y="7"/>
                </a:lnTo>
                <a:lnTo>
                  <a:pt x="151" y="7"/>
                </a:lnTo>
                <a:lnTo>
                  <a:pt x="146" y="0"/>
                </a:lnTo>
                <a:lnTo>
                  <a:pt x="142" y="7"/>
                </a:lnTo>
                <a:lnTo>
                  <a:pt x="136" y="7"/>
                </a:lnTo>
                <a:lnTo>
                  <a:pt x="142" y="7"/>
                </a:lnTo>
                <a:lnTo>
                  <a:pt x="146" y="7"/>
                </a:lnTo>
                <a:lnTo>
                  <a:pt x="142" y="7"/>
                </a:lnTo>
                <a:lnTo>
                  <a:pt x="142" y="11"/>
                </a:lnTo>
                <a:lnTo>
                  <a:pt x="130" y="11"/>
                </a:lnTo>
                <a:lnTo>
                  <a:pt x="130" y="7"/>
                </a:lnTo>
                <a:lnTo>
                  <a:pt x="124" y="7"/>
                </a:lnTo>
                <a:lnTo>
                  <a:pt x="118" y="11"/>
                </a:lnTo>
                <a:lnTo>
                  <a:pt x="113" y="11"/>
                </a:lnTo>
                <a:lnTo>
                  <a:pt x="103" y="11"/>
                </a:lnTo>
                <a:lnTo>
                  <a:pt x="95" y="11"/>
                </a:lnTo>
                <a:lnTo>
                  <a:pt x="91" y="11"/>
                </a:lnTo>
                <a:lnTo>
                  <a:pt x="85" y="11"/>
                </a:lnTo>
                <a:lnTo>
                  <a:pt x="85" y="17"/>
                </a:lnTo>
                <a:lnTo>
                  <a:pt x="80" y="11"/>
                </a:lnTo>
                <a:lnTo>
                  <a:pt x="80" y="17"/>
                </a:lnTo>
                <a:lnTo>
                  <a:pt x="74" y="21"/>
                </a:lnTo>
                <a:lnTo>
                  <a:pt x="74" y="17"/>
                </a:lnTo>
                <a:lnTo>
                  <a:pt x="68" y="11"/>
                </a:lnTo>
                <a:lnTo>
                  <a:pt x="62" y="11"/>
                </a:lnTo>
                <a:lnTo>
                  <a:pt x="62" y="17"/>
                </a:lnTo>
                <a:lnTo>
                  <a:pt x="57" y="21"/>
                </a:lnTo>
                <a:lnTo>
                  <a:pt x="51" y="21"/>
                </a:lnTo>
                <a:lnTo>
                  <a:pt x="51" y="17"/>
                </a:lnTo>
                <a:lnTo>
                  <a:pt x="57" y="17"/>
                </a:lnTo>
                <a:lnTo>
                  <a:pt x="51" y="11"/>
                </a:lnTo>
                <a:lnTo>
                  <a:pt x="45" y="11"/>
                </a:lnTo>
                <a:lnTo>
                  <a:pt x="39" y="11"/>
                </a:lnTo>
                <a:lnTo>
                  <a:pt x="35" y="7"/>
                </a:lnTo>
                <a:lnTo>
                  <a:pt x="29" y="11"/>
                </a:lnTo>
                <a:lnTo>
                  <a:pt x="23" y="11"/>
                </a:lnTo>
                <a:lnTo>
                  <a:pt x="23" y="17"/>
                </a:lnTo>
                <a:lnTo>
                  <a:pt x="18" y="17"/>
                </a:lnTo>
                <a:lnTo>
                  <a:pt x="23" y="21"/>
                </a:lnTo>
                <a:lnTo>
                  <a:pt x="29" y="21"/>
                </a:lnTo>
                <a:lnTo>
                  <a:pt x="29" y="27"/>
                </a:lnTo>
                <a:lnTo>
                  <a:pt x="35" y="27"/>
                </a:lnTo>
                <a:lnTo>
                  <a:pt x="35" y="32"/>
                </a:lnTo>
                <a:lnTo>
                  <a:pt x="29" y="27"/>
                </a:lnTo>
                <a:lnTo>
                  <a:pt x="29" y="32"/>
                </a:lnTo>
                <a:lnTo>
                  <a:pt x="23" y="32"/>
                </a:lnTo>
                <a:lnTo>
                  <a:pt x="29" y="32"/>
                </a:lnTo>
                <a:lnTo>
                  <a:pt x="29" y="38"/>
                </a:lnTo>
                <a:lnTo>
                  <a:pt x="35" y="38"/>
                </a:lnTo>
                <a:lnTo>
                  <a:pt x="39" y="38"/>
                </a:lnTo>
                <a:lnTo>
                  <a:pt x="45" y="38"/>
                </a:lnTo>
                <a:lnTo>
                  <a:pt x="51" y="42"/>
                </a:lnTo>
                <a:lnTo>
                  <a:pt x="45" y="42"/>
                </a:lnTo>
                <a:lnTo>
                  <a:pt x="39" y="42"/>
                </a:lnTo>
                <a:lnTo>
                  <a:pt x="35" y="38"/>
                </a:lnTo>
                <a:lnTo>
                  <a:pt x="29" y="38"/>
                </a:lnTo>
                <a:lnTo>
                  <a:pt x="23" y="38"/>
                </a:lnTo>
                <a:lnTo>
                  <a:pt x="23" y="42"/>
                </a:lnTo>
                <a:lnTo>
                  <a:pt x="18" y="38"/>
                </a:lnTo>
                <a:lnTo>
                  <a:pt x="12" y="38"/>
                </a:lnTo>
                <a:lnTo>
                  <a:pt x="12" y="42"/>
                </a:lnTo>
                <a:lnTo>
                  <a:pt x="18" y="42"/>
                </a:lnTo>
                <a:lnTo>
                  <a:pt x="23" y="48"/>
                </a:lnTo>
                <a:lnTo>
                  <a:pt x="29" y="48"/>
                </a:lnTo>
                <a:lnTo>
                  <a:pt x="29" y="53"/>
                </a:lnTo>
                <a:lnTo>
                  <a:pt x="23" y="53"/>
                </a:lnTo>
                <a:lnTo>
                  <a:pt x="18" y="53"/>
                </a:lnTo>
                <a:lnTo>
                  <a:pt x="18" y="59"/>
                </a:lnTo>
                <a:lnTo>
                  <a:pt x="23" y="59"/>
                </a:lnTo>
                <a:lnTo>
                  <a:pt x="29" y="63"/>
                </a:lnTo>
                <a:lnTo>
                  <a:pt x="35" y="63"/>
                </a:lnTo>
                <a:lnTo>
                  <a:pt x="39" y="63"/>
                </a:lnTo>
                <a:lnTo>
                  <a:pt x="39" y="69"/>
                </a:lnTo>
                <a:lnTo>
                  <a:pt x="51" y="75"/>
                </a:lnTo>
                <a:lnTo>
                  <a:pt x="45" y="75"/>
                </a:lnTo>
                <a:lnTo>
                  <a:pt x="39" y="69"/>
                </a:lnTo>
                <a:lnTo>
                  <a:pt x="35" y="69"/>
                </a:lnTo>
                <a:lnTo>
                  <a:pt x="29" y="69"/>
                </a:lnTo>
                <a:lnTo>
                  <a:pt x="23" y="69"/>
                </a:lnTo>
                <a:lnTo>
                  <a:pt x="29" y="69"/>
                </a:lnTo>
                <a:lnTo>
                  <a:pt x="35" y="69"/>
                </a:lnTo>
                <a:lnTo>
                  <a:pt x="35" y="75"/>
                </a:lnTo>
                <a:lnTo>
                  <a:pt x="39" y="75"/>
                </a:lnTo>
                <a:lnTo>
                  <a:pt x="35" y="75"/>
                </a:lnTo>
                <a:lnTo>
                  <a:pt x="29" y="75"/>
                </a:lnTo>
                <a:lnTo>
                  <a:pt x="23" y="75"/>
                </a:lnTo>
                <a:lnTo>
                  <a:pt x="18" y="69"/>
                </a:lnTo>
                <a:lnTo>
                  <a:pt x="12" y="69"/>
                </a:lnTo>
                <a:lnTo>
                  <a:pt x="12" y="75"/>
                </a:lnTo>
                <a:lnTo>
                  <a:pt x="18" y="75"/>
                </a:lnTo>
                <a:lnTo>
                  <a:pt x="23" y="79"/>
                </a:lnTo>
                <a:lnTo>
                  <a:pt x="23" y="85"/>
                </a:lnTo>
                <a:lnTo>
                  <a:pt x="18" y="85"/>
                </a:lnTo>
                <a:lnTo>
                  <a:pt x="18" y="79"/>
                </a:lnTo>
                <a:lnTo>
                  <a:pt x="12" y="75"/>
                </a:lnTo>
                <a:lnTo>
                  <a:pt x="6" y="75"/>
                </a:lnTo>
                <a:lnTo>
                  <a:pt x="0" y="75"/>
                </a:lnTo>
                <a:lnTo>
                  <a:pt x="0" y="79"/>
                </a:lnTo>
                <a:lnTo>
                  <a:pt x="6" y="85"/>
                </a:lnTo>
                <a:lnTo>
                  <a:pt x="12" y="85"/>
                </a:lnTo>
                <a:lnTo>
                  <a:pt x="18" y="90"/>
                </a:lnTo>
                <a:lnTo>
                  <a:pt x="12" y="90"/>
                </a:lnTo>
                <a:lnTo>
                  <a:pt x="12" y="96"/>
                </a:lnTo>
                <a:lnTo>
                  <a:pt x="18" y="96"/>
                </a:lnTo>
                <a:lnTo>
                  <a:pt x="23" y="100"/>
                </a:lnTo>
                <a:lnTo>
                  <a:pt x="29" y="100"/>
                </a:lnTo>
                <a:lnTo>
                  <a:pt x="35" y="100"/>
                </a:lnTo>
                <a:lnTo>
                  <a:pt x="39" y="100"/>
                </a:lnTo>
                <a:lnTo>
                  <a:pt x="39" y="106"/>
                </a:lnTo>
                <a:lnTo>
                  <a:pt x="35" y="106"/>
                </a:lnTo>
                <a:lnTo>
                  <a:pt x="29" y="106"/>
                </a:lnTo>
                <a:lnTo>
                  <a:pt x="23" y="106"/>
                </a:lnTo>
                <a:lnTo>
                  <a:pt x="23" y="100"/>
                </a:lnTo>
                <a:lnTo>
                  <a:pt x="18" y="100"/>
                </a:lnTo>
                <a:lnTo>
                  <a:pt x="12" y="100"/>
                </a:lnTo>
                <a:lnTo>
                  <a:pt x="18" y="106"/>
                </a:lnTo>
                <a:lnTo>
                  <a:pt x="12" y="106"/>
                </a:lnTo>
                <a:lnTo>
                  <a:pt x="18" y="106"/>
                </a:lnTo>
                <a:lnTo>
                  <a:pt x="18" y="112"/>
                </a:lnTo>
                <a:lnTo>
                  <a:pt x="23" y="112"/>
                </a:lnTo>
                <a:lnTo>
                  <a:pt x="23" y="117"/>
                </a:lnTo>
                <a:lnTo>
                  <a:pt x="29" y="121"/>
                </a:lnTo>
                <a:lnTo>
                  <a:pt x="35" y="117"/>
                </a:lnTo>
                <a:lnTo>
                  <a:pt x="39" y="117"/>
                </a:lnTo>
                <a:lnTo>
                  <a:pt x="45" y="117"/>
                </a:lnTo>
                <a:lnTo>
                  <a:pt x="51" y="117"/>
                </a:lnTo>
                <a:lnTo>
                  <a:pt x="45" y="121"/>
                </a:lnTo>
                <a:lnTo>
                  <a:pt x="39" y="121"/>
                </a:lnTo>
                <a:lnTo>
                  <a:pt x="35" y="121"/>
                </a:lnTo>
                <a:lnTo>
                  <a:pt x="39" y="127"/>
                </a:lnTo>
                <a:lnTo>
                  <a:pt x="45" y="127"/>
                </a:lnTo>
                <a:lnTo>
                  <a:pt x="51" y="127"/>
                </a:lnTo>
                <a:lnTo>
                  <a:pt x="57" y="127"/>
                </a:lnTo>
                <a:lnTo>
                  <a:pt x="57" y="131"/>
                </a:lnTo>
                <a:lnTo>
                  <a:pt x="51" y="131"/>
                </a:lnTo>
                <a:lnTo>
                  <a:pt x="45" y="131"/>
                </a:lnTo>
                <a:lnTo>
                  <a:pt x="45" y="138"/>
                </a:lnTo>
                <a:lnTo>
                  <a:pt x="51" y="138"/>
                </a:lnTo>
                <a:lnTo>
                  <a:pt x="51" y="143"/>
                </a:lnTo>
                <a:lnTo>
                  <a:pt x="57" y="143"/>
                </a:lnTo>
                <a:lnTo>
                  <a:pt x="62" y="143"/>
                </a:lnTo>
                <a:lnTo>
                  <a:pt x="57" y="143"/>
                </a:lnTo>
                <a:lnTo>
                  <a:pt x="51" y="143"/>
                </a:lnTo>
                <a:lnTo>
                  <a:pt x="45" y="143"/>
                </a:lnTo>
                <a:lnTo>
                  <a:pt x="39" y="148"/>
                </a:lnTo>
                <a:lnTo>
                  <a:pt x="45" y="148"/>
                </a:lnTo>
                <a:lnTo>
                  <a:pt x="51" y="148"/>
                </a:lnTo>
                <a:lnTo>
                  <a:pt x="57" y="148"/>
                </a:lnTo>
                <a:lnTo>
                  <a:pt x="62" y="153"/>
                </a:lnTo>
                <a:lnTo>
                  <a:pt x="57" y="153"/>
                </a:lnTo>
                <a:lnTo>
                  <a:pt x="51" y="153"/>
                </a:lnTo>
                <a:lnTo>
                  <a:pt x="45" y="153"/>
                </a:lnTo>
                <a:lnTo>
                  <a:pt x="39" y="153"/>
                </a:lnTo>
                <a:lnTo>
                  <a:pt x="39" y="158"/>
                </a:lnTo>
                <a:lnTo>
                  <a:pt x="45" y="164"/>
                </a:lnTo>
                <a:lnTo>
                  <a:pt x="51" y="164"/>
                </a:lnTo>
                <a:lnTo>
                  <a:pt x="57" y="164"/>
                </a:lnTo>
                <a:lnTo>
                  <a:pt x="57" y="170"/>
                </a:lnTo>
                <a:lnTo>
                  <a:pt x="51" y="170"/>
                </a:lnTo>
                <a:lnTo>
                  <a:pt x="45" y="170"/>
                </a:lnTo>
                <a:lnTo>
                  <a:pt x="51" y="170"/>
                </a:lnTo>
                <a:lnTo>
                  <a:pt x="57" y="170"/>
                </a:lnTo>
                <a:lnTo>
                  <a:pt x="51" y="170"/>
                </a:lnTo>
                <a:lnTo>
                  <a:pt x="51" y="175"/>
                </a:lnTo>
                <a:lnTo>
                  <a:pt x="45" y="175"/>
                </a:lnTo>
                <a:lnTo>
                  <a:pt x="39" y="170"/>
                </a:lnTo>
                <a:lnTo>
                  <a:pt x="35" y="175"/>
                </a:lnTo>
                <a:lnTo>
                  <a:pt x="29" y="175"/>
                </a:lnTo>
                <a:lnTo>
                  <a:pt x="23" y="175"/>
                </a:lnTo>
                <a:lnTo>
                  <a:pt x="29" y="180"/>
                </a:lnTo>
                <a:lnTo>
                  <a:pt x="35" y="180"/>
                </a:lnTo>
                <a:lnTo>
                  <a:pt x="39" y="180"/>
                </a:lnTo>
                <a:lnTo>
                  <a:pt x="45" y="180"/>
                </a:lnTo>
                <a:lnTo>
                  <a:pt x="51" y="180"/>
                </a:lnTo>
                <a:lnTo>
                  <a:pt x="57" y="180"/>
                </a:lnTo>
                <a:lnTo>
                  <a:pt x="62" y="180"/>
                </a:lnTo>
                <a:lnTo>
                  <a:pt x="68" y="180"/>
                </a:lnTo>
                <a:lnTo>
                  <a:pt x="62" y="180"/>
                </a:lnTo>
                <a:lnTo>
                  <a:pt x="57" y="185"/>
                </a:lnTo>
                <a:lnTo>
                  <a:pt x="45" y="185"/>
                </a:lnTo>
                <a:lnTo>
                  <a:pt x="51" y="191"/>
                </a:lnTo>
                <a:lnTo>
                  <a:pt x="62" y="191"/>
                </a:lnTo>
                <a:lnTo>
                  <a:pt x="68" y="191"/>
                </a:lnTo>
                <a:lnTo>
                  <a:pt x="74" y="195"/>
                </a:lnTo>
                <a:lnTo>
                  <a:pt x="80" y="195"/>
                </a:lnTo>
                <a:lnTo>
                  <a:pt x="80" y="191"/>
                </a:lnTo>
                <a:lnTo>
                  <a:pt x="85" y="191"/>
                </a:lnTo>
                <a:lnTo>
                  <a:pt x="85" y="185"/>
                </a:lnTo>
                <a:lnTo>
                  <a:pt x="91" y="180"/>
                </a:lnTo>
                <a:lnTo>
                  <a:pt x="95" y="180"/>
                </a:lnTo>
                <a:lnTo>
                  <a:pt x="95" y="175"/>
                </a:lnTo>
                <a:lnTo>
                  <a:pt x="103" y="170"/>
                </a:lnTo>
                <a:lnTo>
                  <a:pt x="107" y="170"/>
                </a:lnTo>
                <a:lnTo>
                  <a:pt x="103" y="175"/>
                </a:lnTo>
                <a:lnTo>
                  <a:pt x="107" y="180"/>
                </a:lnTo>
                <a:lnTo>
                  <a:pt x="103" y="180"/>
                </a:lnTo>
                <a:lnTo>
                  <a:pt x="95" y="180"/>
                </a:lnTo>
                <a:lnTo>
                  <a:pt x="95" y="185"/>
                </a:lnTo>
                <a:lnTo>
                  <a:pt x="95" y="191"/>
                </a:lnTo>
                <a:lnTo>
                  <a:pt x="103" y="191"/>
                </a:lnTo>
                <a:lnTo>
                  <a:pt x="103" y="195"/>
                </a:lnTo>
                <a:lnTo>
                  <a:pt x="95" y="195"/>
                </a:lnTo>
                <a:lnTo>
                  <a:pt x="103" y="195"/>
                </a:lnTo>
                <a:lnTo>
                  <a:pt x="107" y="201"/>
                </a:lnTo>
                <a:lnTo>
                  <a:pt x="113" y="201"/>
                </a:lnTo>
                <a:lnTo>
                  <a:pt x="113" y="195"/>
                </a:lnTo>
                <a:lnTo>
                  <a:pt x="118" y="201"/>
                </a:lnTo>
                <a:lnTo>
                  <a:pt x="107" y="201"/>
                </a:lnTo>
                <a:lnTo>
                  <a:pt x="103" y="201"/>
                </a:lnTo>
                <a:lnTo>
                  <a:pt x="95" y="201"/>
                </a:lnTo>
                <a:lnTo>
                  <a:pt x="95" y="206"/>
                </a:lnTo>
                <a:lnTo>
                  <a:pt x="95" y="211"/>
                </a:lnTo>
                <a:lnTo>
                  <a:pt x="91" y="211"/>
                </a:lnTo>
                <a:lnTo>
                  <a:pt x="91" y="216"/>
                </a:lnTo>
                <a:lnTo>
                  <a:pt x="95" y="216"/>
                </a:lnTo>
                <a:lnTo>
                  <a:pt x="103" y="216"/>
                </a:lnTo>
                <a:lnTo>
                  <a:pt x="95" y="216"/>
                </a:lnTo>
                <a:lnTo>
                  <a:pt x="95" y="222"/>
                </a:lnTo>
                <a:lnTo>
                  <a:pt x="103" y="228"/>
                </a:lnTo>
                <a:lnTo>
                  <a:pt x="103" y="222"/>
                </a:lnTo>
                <a:lnTo>
                  <a:pt x="107" y="228"/>
                </a:lnTo>
                <a:lnTo>
                  <a:pt x="103" y="228"/>
                </a:lnTo>
                <a:lnTo>
                  <a:pt x="103" y="232"/>
                </a:lnTo>
                <a:lnTo>
                  <a:pt x="95" y="238"/>
                </a:lnTo>
                <a:lnTo>
                  <a:pt x="95" y="243"/>
                </a:lnTo>
                <a:lnTo>
                  <a:pt x="95" y="248"/>
                </a:lnTo>
                <a:lnTo>
                  <a:pt x="95" y="243"/>
                </a:lnTo>
                <a:lnTo>
                  <a:pt x="103" y="243"/>
                </a:lnTo>
                <a:lnTo>
                  <a:pt x="103" y="238"/>
                </a:lnTo>
                <a:lnTo>
                  <a:pt x="107" y="243"/>
                </a:lnTo>
                <a:lnTo>
                  <a:pt x="103" y="243"/>
                </a:lnTo>
                <a:lnTo>
                  <a:pt x="103" y="248"/>
                </a:lnTo>
                <a:lnTo>
                  <a:pt x="95" y="248"/>
                </a:lnTo>
                <a:lnTo>
                  <a:pt x="103" y="255"/>
                </a:lnTo>
                <a:lnTo>
                  <a:pt x="107" y="248"/>
                </a:lnTo>
                <a:lnTo>
                  <a:pt x="107" y="255"/>
                </a:lnTo>
                <a:lnTo>
                  <a:pt x="103" y="255"/>
                </a:lnTo>
                <a:lnTo>
                  <a:pt x="103" y="259"/>
                </a:lnTo>
                <a:lnTo>
                  <a:pt x="107" y="259"/>
                </a:lnTo>
                <a:lnTo>
                  <a:pt x="113" y="265"/>
                </a:lnTo>
                <a:lnTo>
                  <a:pt x="113" y="259"/>
                </a:lnTo>
                <a:lnTo>
                  <a:pt x="113" y="255"/>
                </a:lnTo>
                <a:lnTo>
                  <a:pt x="118" y="259"/>
                </a:lnTo>
                <a:lnTo>
                  <a:pt x="118" y="265"/>
                </a:lnTo>
                <a:lnTo>
                  <a:pt x="113" y="265"/>
                </a:lnTo>
                <a:lnTo>
                  <a:pt x="107" y="265"/>
                </a:lnTo>
                <a:lnTo>
                  <a:pt x="113" y="269"/>
                </a:lnTo>
                <a:lnTo>
                  <a:pt x="113" y="274"/>
                </a:lnTo>
                <a:lnTo>
                  <a:pt x="107" y="274"/>
                </a:lnTo>
                <a:lnTo>
                  <a:pt x="113" y="280"/>
                </a:lnTo>
                <a:lnTo>
                  <a:pt x="113" y="286"/>
                </a:lnTo>
                <a:lnTo>
                  <a:pt x="113" y="290"/>
                </a:lnTo>
                <a:lnTo>
                  <a:pt x="113" y="296"/>
                </a:lnTo>
                <a:lnTo>
                  <a:pt x="113" y="301"/>
                </a:lnTo>
                <a:lnTo>
                  <a:pt x="118" y="301"/>
                </a:lnTo>
                <a:lnTo>
                  <a:pt x="124" y="301"/>
                </a:lnTo>
                <a:lnTo>
                  <a:pt x="130" y="301"/>
                </a:lnTo>
                <a:lnTo>
                  <a:pt x="136" y="301"/>
                </a:lnTo>
                <a:lnTo>
                  <a:pt x="136" y="296"/>
                </a:lnTo>
                <a:lnTo>
                  <a:pt x="130" y="290"/>
                </a:lnTo>
                <a:lnTo>
                  <a:pt x="130" y="286"/>
                </a:lnTo>
                <a:lnTo>
                  <a:pt x="130" y="280"/>
                </a:lnTo>
                <a:lnTo>
                  <a:pt x="130" y="274"/>
                </a:lnTo>
                <a:lnTo>
                  <a:pt x="130" y="269"/>
                </a:lnTo>
                <a:lnTo>
                  <a:pt x="130" y="265"/>
                </a:lnTo>
                <a:lnTo>
                  <a:pt x="136" y="265"/>
                </a:lnTo>
                <a:lnTo>
                  <a:pt x="130" y="265"/>
                </a:lnTo>
                <a:lnTo>
                  <a:pt x="130" y="259"/>
                </a:lnTo>
                <a:lnTo>
                  <a:pt x="124" y="255"/>
                </a:lnTo>
                <a:lnTo>
                  <a:pt x="124" y="248"/>
                </a:lnTo>
                <a:lnTo>
                  <a:pt x="118" y="248"/>
                </a:lnTo>
                <a:lnTo>
                  <a:pt x="118" y="243"/>
                </a:lnTo>
                <a:lnTo>
                  <a:pt x="118" y="238"/>
                </a:lnTo>
                <a:lnTo>
                  <a:pt x="124" y="232"/>
                </a:lnTo>
                <a:lnTo>
                  <a:pt x="124" y="228"/>
                </a:lnTo>
                <a:lnTo>
                  <a:pt x="130" y="228"/>
                </a:lnTo>
                <a:lnTo>
                  <a:pt x="136" y="222"/>
                </a:lnTo>
                <a:lnTo>
                  <a:pt x="142" y="216"/>
                </a:lnTo>
                <a:lnTo>
                  <a:pt x="146" y="216"/>
                </a:lnTo>
                <a:lnTo>
                  <a:pt x="146" y="222"/>
                </a:lnTo>
                <a:lnTo>
                  <a:pt x="136" y="228"/>
                </a:lnTo>
                <a:lnTo>
                  <a:pt x="130" y="232"/>
                </a:lnTo>
                <a:lnTo>
                  <a:pt x="124" y="238"/>
                </a:lnTo>
                <a:lnTo>
                  <a:pt x="124" y="243"/>
                </a:lnTo>
                <a:lnTo>
                  <a:pt x="124" y="248"/>
                </a:lnTo>
                <a:lnTo>
                  <a:pt x="130" y="255"/>
                </a:lnTo>
                <a:lnTo>
                  <a:pt x="136" y="255"/>
                </a:lnTo>
                <a:lnTo>
                  <a:pt x="136" y="248"/>
                </a:lnTo>
                <a:lnTo>
                  <a:pt x="130" y="243"/>
                </a:lnTo>
                <a:lnTo>
                  <a:pt x="136" y="243"/>
                </a:lnTo>
                <a:lnTo>
                  <a:pt x="142" y="248"/>
                </a:lnTo>
                <a:lnTo>
                  <a:pt x="142" y="243"/>
                </a:lnTo>
                <a:lnTo>
                  <a:pt x="146" y="243"/>
                </a:lnTo>
                <a:lnTo>
                  <a:pt x="146" y="248"/>
                </a:lnTo>
                <a:lnTo>
                  <a:pt x="151" y="248"/>
                </a:lnTo>
                <a:lnTo>
                  <a:pt x="151" y="255"/>
                </a:lnTo>
                <a:lnTo>
                  <a:pt x="159" y="255"/>
                </a:lnTo>
                <a:lnTo>
                  <a:pt x="159" y="248"/>
                </a:lnTo>
                <a:lnTo>
                  <a:pt x="159" y="243"/>
                </a:lnTo>
                <a:lnTo>
                  <a:pt x="159" y="238"/>
                </a:lnTo>
                <a:lnTo>
                  <a:pt x="159" y="232"/>
                </a:lnTo>
                <a:lnTo>
                  <a:pt x="151" y="232"/>
                </a:lnTo>
                <a:lnTo>
                  <a:pt x="151" y="228"/>
                </a:lnTo>
                <a:lnTo>
                  <a:pt x="159" y="228"/>
                </a:lnTo>
                <a:lnTo>
                  <a:pt x="159" y="232"/>
                </a:lnTo>
                <a:lnTo>
                  <a:pt x="163" y="238"/>
                </a:lnTo>
                <a:lnTo>
                  <a:pt x="163" y="243"/>
                </a:lnTo>
                <a:lnTo>
                  <a:pt x="169" y="243"/>
                </a:lnTo>
                <a:lnTo>
                  <a:pt x="169" y="238"/>
                </a:lnTo>
                <a:lnTo>
                  <a:pt x="175" y="243"/>
                </a:lnTo>
                <a:lnTo>
                  <a:pt x="180" y="243"/>
                </a:lnTo>
                <a:lnTo>
                  <a:pt x="186" y="243"/>
                </a:lnTo>
                <a:lnTo>
                  <a:pt x="192" y="248"/>
                </a:lnTo>
                <a:lnTo>
                  <a:pt x="198" y="248"/>
                </a:lnTo>
                <a:lnTo>
                  <a:pt x="192" y="248"/>
                </a:lnTo>
                <a:lnTo>
                  <a:pt x="186" y="248"/>
                </a:lnTo>
                <a:lnTo>
                  <a:pt x="180" y="248"/>
                </a:lnTo>
                <a:lnTo>
                  <a:pt x="175" y="243"/>
                </a:lnTo>
                <a:lnTo>
                  <a:pt x="169" y="243"/>
                </a:lnTo>
                <a:lnTo>
                  <a:pt x="163" y="243"/>
                </a:lnTo>
                <a:lnTo>
                  <a:pt x="163" y="248"/>
                </a:lnTo>
                <a:lnTo>
                  <a:pt x="163" y="255"/>
                </a:lnTo>
                <a:lnTo>
                  <a:pt x="169" y="259"/>
                </a:lnTo>
                <a:lnTo>
                  <a:pt x="175" y="265"/>
                </a:lnTo>
                <a:lnTo>
                  <a:pt x="175" y="269"/>
                </a:lnTo>
                <a:lnTo>
                  <a:pt x="186" y="274"/>
                </a:lnTo>
                <a:lnTo>
                  <a:pt x="192" y="274"/>
                </a:lnTo>
                <a:lnTo>
                  <a:pt x="192" y="280"/>
                </a:lnTo>
                <a:lnTo>
                  <a:pt x="198" y="286"/>
                </a:lnTo>
                <a:lnTo>
                  <a:pt x="198" y="290"/>
                </a:lnTo>
                <a:lnTo>
                  <a:pt x="192" y="296"/>
                </a:lnTo>
                <a:lnTo>
                  <a:pt x="186" y="301"/>
                </a:lnTo>
                <a:lnTo>
                  <a:pt x="192" y="307"/>
                </a:lnTo>
                <a:lnTo>
                  <a:pt x="186" y="311"/>
                </a:lnTo>
                <a:lnTo>
                  <a:pt x="186" y="317"/>
                </a:lnTo>
                <a:lnTo>
                  <a:pt x="186" y="323"/>
                </a:lnTo>
                <a:lnTo>
                  <a:pt x="186" y="327"/>
                </a:lnTo>
                <a:lnTo>
                  <a:pt x="192" y="327"/>
                </a:lnTo>
                <a:lnTo>
                  <a:pt x="192" y="332"/>
                </a:lnTo>
                <a:lnTo>
                  <a:pt x="198" y="338"/>
                </a:lnTo>
                <a:lnTo>
                  <a:pt x="198" y="344"/>
                </a:lnTo>
                <a:lnTo>
                  <a:pt x="192" y="338"/>
                </a:lnTo>
                <a:lnTo>
                  <a:pt x="186" y="332"/>
                </a:lnTo>
                <a:lnTo>
                  <a:pt x="186" y="327"/>
                </a:lnTo>
                <a:lnTo>
                  <a:pt x="180" y="332"/>
                </a:lnTo>
                <a:lnTo>
                  <a:pt x="180" y="338"/>
                </a:lnTo>
                <a:lnTo>
                  <a:pt x="186" y="344"/>
                </a:lnTo>
                <a:lnTo>
                  <a:pt x="186" y="348"/>
                </a:lnTo>
                <a:lnTo>
                  <a:pt x="192" y="348"/>
                </a:lnTo>
                <a:lnTo>
                  <a:pt x="202" y="354"/>
                </a:lnTo>
                <a:lnTo>
                  <a:pt x="208" y="359"/>
                </a:lnTo>
                <a:lnTo>
                  <a:pt x="214" y="365"/>
                </a:lnTo>
                <a:lnTo>
                  <a:pt x="219" y="365"/>
                </a:lnTo>
                <a:lnTo>
                  <a:pt x="225" y="365"/>
                </a:lnTo>
                <a:lnTo>
                  <a:pt x="219" y="365"/>
                </a:lnTo>
                <a:lnTo>
                  <a:pt x="219" y="359"/>
                </a:lnTo>
                <a:lnTo>
                  <a:pt x="214" y="354"/>
                </a:lnTo>
                <a:lnTo>
                  <a:pt x="208" y="348"/>
                </a:lnTo>
                <a:lnTo>
                  <a:pt x="214" y="348"/>
                </a:lnTo>
                <a:lnTo>
                  <a:pt x="219" y="348"/>
                </a:lnTo>
                <a:lnTo>
                  <a:pt x="225" y="348"/>
                </a:lnTo>
                <a:lnTo>
                  <a:pt x="231" y="354"/>
                </a:lnTo>
                <a:lnTo>
                  <a:pt x="242" y="359"/>
                </a:lnTo>
                <a:lnTo>
                  <a:pt x="254" y="359"/>
                </a:lnTo>
                <a:lnTo>
                  <a:pt x="254" y="365"/>
                </a:lnTo>
                <a:lnTo>
                  <a:pt x="260" y="359"/>
                </a:lnTo>
                <a:lnTo>
                  <a:pt x="254" y="354"/>
                </a:lnTo>
                <a:lnTo>
                  <a:pt x="254" y="348"/>
                </a:lnTo>
                <a:lnTo>
                  <a:pt x="248" y="348"/>
                </a:lnTo>
                <a:lnTo>
                  <a:pt x="242" y="344"/>
                </a:lnTo>
                <a:lnTo>
                  <a:pt x="242" y="338"/>
                </a:lnTo>
                <a:lnTo>
                  <a:pt x="248" y="344"/>
                </a:lnTo>
                <a:lnTo>
                  <a:pt x="254" y="348"/>
                </a:lnTo>
                <a:lnTo>
                  <a:pt x="260" y="348"/>
                </a:lnTo>
                <a:lnTo>
                  <a:pt x="264" y="348"/>
                </a:lnTo>
                <a:lnTo>
                  <a:pt x="264" y="354"/>
                </a:lnTo>
                <a:lnTo>
                  <a:pt x="270" y="348"/>
                </a:lnTo>
                <a:lnTo>
                  <a:pt x="276" y="348"/>
                </a:lnTo>
                <a:lnTo>
                  <a:pt x="282" y="354"/>
                </a:lnTo>
                <a:lnTo>
                  <a:pt x="287" y="354"/>
                </a:lnTo>
                <a:lnTo>
                  <a:pt x="287" y="348"/>
                </a:lnTo>
                <a:lnTo>
                  <a:pt x="293" y="348"/>
                </a:lnTo>
                <a:lnTo>
                  <a:pt x="293" y="344"/>
                </a:lnTo>
                <a:lnTo>
                  <a:pt x="310" y="344"/>
                </a:lnTo>
                <a:lnTo>
                  <a:pt x="310" y="338"/>
                </a:lnTo>
                <a:lnTo>
                  <a:pt x="304" y="332"/>
                </a:lnTo>
                <a:lnTo>
                  <a:pt x="304" y="327"/>
                </a:lnTo>
                <a:lnTo>
                  <a:pt x="310" y="332"/>
                </a:lnTo>
                <a:lnTo>
                  <a:pt x="316" y="332"/>
                </a:lnTo>
                <a:lnTo>
                  <a:pt x="322" y="332"/>
                </a:lnTo>
                <a:lnTo>
                  <a:pt x="349" y="332"/>
                </a:lnTo>
                <a:lnTo>
                  <a:pt x="355" y="327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2" name="Freeform 58"/>
          <p:cNvSpPr>
            <a:spLocks/>
          </p:cNvSpPr>
          <p:nvPr/>
        </p:nvSpPr>
        <p:spPr bwMode="auto">
          <a:xfrm>
            <a:off x="2545652" y="4768850"/>
            <a:ext cx="52387" cy="26988"/>
          </a:xfrm>
          <a:custGeom>
            <a:avLst/>
            <a:gdLst>
              <a:gd name="T0" fmla="*/ 2147483647 w 33"/>
              <a:gd name="T1" fmla="*/ 2147483647 h 17"/>
              <a:gd name="T2" fmla="*/ 2147483647 w 33"/>
              <a:gd name="T3" fmla="*/ 2147483647 h 17"/>
              <a:gd name="T4" fmla="*/ 2147483647 w 33"/>
              <a:gd name="T5" fmla="*/ 2147483647 h 17"/>
              <a:gd name="T6" fmla="*/ 2147483647 w 33"/>
              <a:gd name="T7" fmla="*/ 2147483647 h 17"/>
              <a:gd name="T8" fmla="*/ 2147483647 w 33"/>
              <a:gd name="T9" fmla="*/ 2147483647 h 17"/>
              <a:gd name="T10" fmla="*/ 2147483647 w 33"/>
              <a:gd name="T11" fmla="*/ 2147483647 h 17"/>
              <a:gd name="T12" fmla="*/ 2147483647 w 33"/>
              <a:gd name="T13" fmla="*/ 2147483647 h 17"/>
              <a:gd name="T14" fmla="*/ 2147483647 w 33"/>
              <a:gd name="T15" fmla="*/ 2147483647 h 17"/>
              <a:gd name="T16" fmla="*/ 2147483647 w 33"/>
              <a:gd name="T17" fmla="*/ 2147483647 h 17"/>
              <a:gd name="T18" fmla="*/ 2147483647 w 33"/>
              <a:gd name="T19" fmla="*/ 2147483647 h 17"/>
              <a:gd name="T20" fmla="*/ 0 w 33"/>
              <a:gd name="T21" fmla="*/ 2147483647 h 17"/>
              <a:gd name="T22" fmla="*/ 2147483647 w 33"/>
              <a:gd name="T23" fmla="*/ 0 h 17"/>
              <a:gd name="T24" fmla="*/ 2147483647 w 33"/>
              <a:gd name="T25" fmla="*/ 0 h 17"/>
              <a:gd name="T26" fmla="*/ 2147483647 w 33"/>
              <a:gd name="T27" fmla="*/ 0 h 17"/>
              <a:gd name="T28" fmla="*/ 2147483647 w 33"/>
              <a:gd name="T29" fmla="*/ 0 h 17"/>
              <a:gd name="T30" fmla="*/ 2147483647 w 33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17">
                <a:moveTo>
                  <a:pt x="28" y="6"/>
                </a:moveTo>
                <a:lnTo>
                  <a:pt x="28" y="6"/>
                </a:lnTo>
                <a:lnTo>
                  <a:pt x="33" y="11"/>
                </a:lnTo>
                <a:lnTo>
                  <a:pt x="33" y="17"/>
                </a:lnTo>
                <a:lnTo>
                  <a:pt x="22" y="17"/>
                </a:lnTo>
                <a:lnTo>
                  <a:pt x="22" y="11"/>
                </a:lnTo>
                <a:lnTo>
                  <a:pt x="18" y="11"/>
                </a:lnTo>
                <a:lnTo>
                  <a:pt x="12" y="6"/>
                </a:lnTo>
                <a:lnTo>
                  <a:pt x="12" y="11"/>
                </a:lnTo>
                <a:lnTo>
                  <a:pt x="6" y="11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2" y="0"/>
                </a:lnTo>
                <a:lnTo>
                  <a:pt x="28" y="6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" name="Freeform 59"/>
          <p:cNvSpPr>
            <a:spLocks/>
          </p:cNvSpPr>
          <p:nvPr/>
        </p:nvSpPr>
        <p:spPr bwMode="auto">
          <a:xfrm>
            <a:off x="2580577" y="4802188"/>
            <a:ext cx="17462" cy="9525"/>
          </a:xfrm>
          <a:custGeom>
            <a:avLst/>
            <a:gdLst>
              <a:gd name="T0" fmla="*/ 2147483647 w 11"/>
              <a:gd name="T1" fmla="*/ 2147483647 h 6"/>
              <a:gd name="T2" fmla="*/ 2147483647 w 11"/>
              <a:gd name="T3" fmla="*/ 2147483647 h 6"/>
              <a:gd name="T4" fmla="*/ 0 w 11"/>
              <a:gd name="T5" fmla="*/ 0 h 6"/>
              <a:gd name="T6" fmla="*/ 2147483647 w 11"/>
              <a:gd name="T7" fmla="*/ 0 h 6"/>
              <a:gd name="T8" fmla="*/ 2147483647 w 11"/>
              <a:gd name="T9" fmla="*/ 0 h 6"/>
              <a:gd name="T10" fmla="*/ 2147483647 w 11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6">
                <a:moveTo>
                  <a:pt x="11" y="6"/>
                </a:moveTo>
                <a:lnTo>
                  <a:pt x="6" y="6"/>
                </a:lnTo>
                <a:lnTo>
                  <a:pt x="0" y="0"/>
                </a:lnTo>
                <a:lnTo>
                  <a:pt x="6" y="0"/>
                </a:lnTo>
                <a:lnTo>
                  <a:pt x="11" y="0"/>
                </a:lnTo>
                <a:lnTo>
                  <a:pt x="11" y="6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>
            <a:off x="4779264" y="4248150"/>
            <a:ext cx="9525" cy="1588"/>
          </a:xfrm>
          <a:custGeom>
            <a:avLst/>
            <a:gdLst>
              <a:gd name="T0" fmla="*/ 2147483647 w 6"/>
              <a:gd name="T1" fmla="*/ 0 h 1588"/>
              <a:gd name="T2" fmla="*/ 0 w 6"/>
              <a:gd name="T3" fmla="*/ 0 h 1588"/>
              <a:gd name="T4" fmla="*/ 2147483647 w 6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" h="1588">
                <a:moveTo>
                  <a:pt x="6" y="0"/>
                </a:move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" name="Freeform 61"/>
          <p:cNvSpPr>
            <a:spLocks/>
          </p:cNvSpPr>
          <p:nvPr/>
        </p:nvSpPr>
        <p:spPr bwMode="auto">
          <a:xfrm>
            <a:off x="2564702" y="4827588"/>
            <a:ext cx="15875" cy="9525"/>
          </a:xfrm>
          <a:custGeom>
            <a:avLst/>
            <a:gdLst>
              <a:gd name="T0" fmla="*/ 2147483647 w 10"/>
              <a:gd name="T1" fmla="*/ 0 h 6"/>
              <a:gd name="T2" fmla="*/ 2147483647 w 10"/>
              <a:gd name="T3" fmla="*/ 2147483647 h 6"/>
              <a:gd name="T4" fmla="*/ 0 w 10"/>
              <a:gd name="T5" fmla="*/ 0 h 6"/>
              <a:gd name="T6" fmla="*/ 2147483647 w 10"/>
              <a:gd name="T7" fmla="*/ 0 h 6"/>
              <a:gd name="T8" fmla="*/ 2147483647 w 10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6">
                <a:moveTo>
                  <a:pt x="10" y="0"/>
                </a:moveTo>
                <a:lnTo>
                  <a:pt x="6" y="6"/>
                </a:lnTo>
                <a:lnTo>
                  <a:pt x="0" y="0"/>
                </a:lnTo>
                <a:lnTo>
                  <a:pt x="6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" name="Freeform 62"/>
          <p:cNvSpPr>
            <a:spLocks/>
          </p:cNvSpPr>
          <p:nvPr/>
        </p:nvSpPr>
        <p:spPr bwMode="auto">
          <a:xfrm>
            <a:off x="2663127" y="4886325"/>
            <a:ext cx="15875" cy="7938"/>
          </a:xfrm>
          <a:custGeom>
            <a:avLst/>
            <a:gdLst>
              <a:gd name="T0" fmla="*/ 2147483647 w 10"/>
              <a:gd name="T1" fmla="*/ 2147483647 h 5"/>
              <a:gd name="T2" fmla="*/ 0 w 10"/>
              <a:gd name="T3" fmla="*/ 0 h 5"/>
              <a:gd name="T4" fmla="*/ 2147483647 w 10"/>
              <a:gd name="T5" fmla="*/ 0 h 5"/>
              <a:gd name="T6" fmla="*/ 2147483647 w 10"/>
              <a:gd name="T7" fmla="*/ 0 h 5"/>
              <a:gd name="T8" fmla="*/ 2147483647 w 10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5">
                <a:moveTo>
                  <a:pt x="10" y="5"/>
                </a:moveTo>
                <a:lnTo>
                  <a:pt x="0" y="0"/>
                </a:lnTo>
                <a:lnTo>
                  <a:pt x="6" y="0"/>
                </a:lnTo>
                <a:lnTo>
                  <a:pt x="10" y="0"/>
                </a:lnTo>
                <a:lnTo>
                  <a:pt x="10" y="5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7" name="Freeform 63"/>
          <p:cNvSpPr>
            <a:spLocks/>
          </p:cNvSpPr>
          <p:nvPr/>
        </p:nvSpPr>
        <p:spPr bwMode="auto">
          <a:xfrm>
            <a:off x="2663127" y="4894263"/>
            <a:ext cx="25400" cy="9525"/>
          </a:xfrm>
          <a:custGeom>
            <a:avLst/>
            <a:gdLst>
              <a:gd name="T0" fmla="*/ 2147483647 w 16"/>
              <a:gd name="T1" fmla="*/ 2147483647 h 6"/>
              <a:gd name="T2" fmla="*/ 2147483647 w 16"/>
              <a:gd name="T3" fmla="*/ 2147483647 h 6"/>
              <a:gd name="T4" fmla="*/ 0 w 16"/>
              <a:gd name="T5" fmla="*/ 2147483647 h 6"/>
              <a:gd name="T6" fmla="*/ 0 w 16"/>
              <a:gd name="T7" fmla="*/ 0 h 6"/>
              <a:gd name="T8" fmla="*/ 2147483647 w 16"/>
              <a:gd name="T9" fmla="*/ 0 h 6"/>
              <a:gd name="T10" fmla="*/ 2147483647 w 16"/>
              <a:gd name="T11" fmla="*/ 2147483647 h 6"/>
              <a:gd name="T12" fmla="*/ 2147483647 w 16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" h="6">
                <a:moveTo>
                  <a:pt x="10" y="6"/>
                </a:move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10" y="0"/>
                </a:lnTo>
                <a:lnTo>
                  <a:pt x="16" y="6"/>
                </a:lnTo>
                <a:lnTo>
                  <a:pt x="10" y="6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2698052" y="4903788"/>
            <a:ext cx="7937" cy="6350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0 h 4"/>
              <a:gd name="T4" fmla="*/ 2147483647 w 5"/>
              <a:gd name="T5" fmla="*/ 0 h 4"/>
              <a:gd name="T6" fmla="*/ 0 w 5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4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9" name="Freeform 65"/>
          <p:cNvSpPr>
            <a:spLocks/>
          </p:cNvSpPr>
          <p:nvPr/>
        </p:nvSpPr>
        <p:spPr bwMode="auto">
          <a:xfrm>
            <a:off x="2705989" y="4903788"/>
            <a:ext cx="9525" cy="6350"/>
          </a:xfrm>
          <a:custGeom>
            <a:avLst/>
            <a:gdLst>
              <a:gd name="T0" fmla="*/ 2147483647 w 6"/>
              <a:gd name="T1" fmla="*/ 2147483647 h 4"/>
              <a:gd name="T2" fmla="*/ 0 w 6"/>
              <a:gd name="T3" fmla="*/ 2147483647 h 4"/>
              <a:gd name="T4" fmla="*/ 2147483647 w 6"/>
              <a:gd name="T5" fmla="*/ 0 h 4"/>
              <a:gd name="T6" fmla="*/ 2147483647 w 6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4">
                <a:moveTo>
                  <a:pt x="6" y="4"/>
                </a:moveTo>
                <a:lnTo>
                  <a:pt x="0" y="4"/>
                </a:lnTo>
                <a:lnTo>
                  <a:pt x="6" y="0"/>
                </a:lnTo>
                <a:lnTo>
                  <a:pt x="6" y="4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" name="Rectangle 66"/>
          <p:cNvSpPr>
            <a:spLocks noChangeArrowheads="1"/>
          </p:cNvSpPr>
          <p:nvPr/>
        </p:nvSpPr>
        <p:spPr bwMode="auto">
          <a:xfrm>
            <a:off x="5004689" y="4564063"/>
            <a:ext cx="7938" cy="9525"/>
          </a:xfrm>
          <a:prstGeom prst="rect">
            <a:avLst/>
          </a:pr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71" name="Freeform 67"/>
          <p:cNvSpPr>
            <a:spLocks/>
          </p:cNvSpPr>
          <p:nvPr/>
        </p:nvSpPr>
        <p:spPr bwMode="auto">
          <a:xfrm>
            <a:off x="5012627" y="4557713"/>
            <a:ext cx="6350" cy="6350"/>
          </a:xfrm>
          <a:custGeom>
            <a:avLst/>
            <a:gdLst>
              <a:gd name="T0" fmla="*/ 0 w 4"/>
              <a:gd name="T1" fmla="*/ 2147483647 h 4"/>
              <a:gd name="T2" fmla="*/ 0 w 4"/>
              <a:gd name="T3" fmla="*/ 2147483647 h 4"/>
              <a:gd name="T4" fmla="*/ 0 w 4"/>
              <a:gd name="T5" fmla="*/ 0 h 4"/>
              <a:gd name="T6" fmla="*/ 2147483647 w 4"/>
              <a:gd name="T7" fmla="*/ 0 h 4"/>
              <a:gd name="T8" fmla="*/ 2147483647 w 4"/>
              <a:gd name="T9" fmla="*/ 2147483647 h 4"/>
              <a:gd name="T10" fmla="*/ 0 w 4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4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2" name="Freeform 68"/>
          <p:cNvSpPr>
            <a:spLocks/>
          </p:cNvSpPr>
          <p:nvPr/>
        </p:nvSpPr>
        <p:spPr bwMode="auto">
          <a:xfrm>
            <a:off x="4941189" y="4540250"/>
            <a:ext cx="9525" cy="1588"/>
          </a:xfrm>
          <a:custGeom>
            <a:avLst/>
            <a:gdLst>
              <a:gd name="T0" fmla="*/ 0 w 6"/>
              <a:gd name="T1" fmla="*/ 0 h 1588"/>
              <a:gd name="T2" fmla="*/ 0 w 6"/>
              <a:gd name="T3" fmla="*/ 0 h 1588"/>
              <a:gd name="T4" fmla="*/ 2147483647 w 6"/>
              <a:gd name="T5" fmla="*/ 0 h 1588"/>
              <a:gd name="T6" fmla="*/ 0 w 6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1588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Freeform 69"/>
          <p:cNvSpPr>
            <a:spLocks/>
          </p:cNvSpPr>
          <p:nvPr/>
        </p:nvSpPr>
        <p:spPr bwMode="auto">
          <a:xfrm>
            <a:off x="2993327" y="4686300"/>
            <a:ext cx="42862" cy="33338"/>
          </a:xfrm>
          <a:custGeom>
            <a:avLst/>
            <a:gdLst>
              <a:gd name="T0" fmla="*/ 2147483647 w 27"/>
              <a:gd name="T1" fmla="*/ 2147483647 h 21"/>
              <a:gd name="T2" fmla="*/ 0 w 27"/>
              <a:gd name="T3" fmla="*/ 2147483647 h 21"/>
              <a:gd name="T4" fmla="*/ 2147483647 w 27"/>
              <a:gd name="T5" fmla="*/ 2147483647 h 21"/>
              <a:gd name="T6" fmla="*/ 0 w 27"/>
              <a:gd name="T7" fmla="*/ 0 h 21"/>
              <a:gd name="T8" fmla="*/ 2147483647 w 27"/>
              <a:gd name="T9" fmla="*/ 0 h 21"/>
              <a:gd name="T10" fmla="*/ 2147483647 w 27"/>
              <a:gd name="T11" fmla="*/ 0 h 21"/>
              <a:gd name="T12" fmla="*/ 2147483647 w 27"/>
              <a:gd name="T13" fmla="*/ 0 h 21"/>
              <a:gd name="T14" fmla="*/ 2147483647 w 27"/>
              <a:gd name="T15" fmla="*/ 0 h 21"/>
              <a:gd name="T16" fmla="*/ 2147483647 w 27"/>
              <a:gd name="T17" fmla="*/ 2147483647 h 21"/>
              <a:gd name="T18" fmla="*/ 2147483647 w 27"/>
              <a:gd name="T19" fmla="*/ 2147483647 h 21"/>
              <a:gd name="T20" fmla="*/ 2147483647 w 27"/>
              <a:gd name="T21" fmla="*/ 2147483647 h 21"/>
              <a:gd name="T22" fmla="*/ 2147483647 w 27"/>
              <a:gd name="T23" fmla="*/ 2147483647 h 21"/>
              <a:gd name="T24" fmla="*/ 2147483647 w 27"/>
              <a:gd name="T25" fmla="*/ 2147483647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" h="21">
                <a:moveTo>
                  <a:pt x="5" y="21"/>
                </a:moveTo>
                <a:lnTo>
                  <a:pt x="0" y="15"/>
                </a:lnTo>
                <a:lnTo>
                  <a:pt x="5" y="11"/>
                </a:lnTo>
                <a:lnTo>
                  <a:pt x="0" y="0"/>
                </a:lnTo>
                <a:lnTo>
                  <a:pt x="5" y="0"/>
                </a:lnTo>
                <a:lnTo>
                  <a:pt x="11" y="0"/>
                </a:lnTo>
                <a:lnTo>
                  <a:pt x="15" y="0"/>
                </a:lnTo>
                <a:lnTo>
                  <a:pt x="27" y="0"/>
                </a:lnTo>
                <a:lnTo>
                  <a:pt x="27" y="5"/>
                </a:lnTo>
                <a:lnTo>
                  <a:pt x="27" y="15"/>
                </a:lnTo>
                <a:lnTo>
                  <a:pt x="23" y="21"/>
                </a:lnTo>
                <a:lnTo>
                  <a:pt x="15" y="21"/>
                </a:lnTo>
                <a:lnTo>
                  <a:pt x="5" y="21"/>
                </a:lnTo>
                <a:close/>
              </a:path>
            </a:pathLst>
          </a:custGeom>
          <a:solidFill>
            <a:srgbClr val="B3E3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" name="Rectangle 70"/>
          <p:cNvSpPr>
            <a:spLocks noChangeArrowheads="1"/>
          </p:cNvSpPr>
          <p:nvPr/>
        </p:nvSpPr>
        <p:spPr bwMode="auto">
          <a:xfrm>
            <a:off x="1788414" y="4087813"/>
            <a:ext cx="2522538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75" name="Rectangle 71"/>
          <p:cNvSpPr>
            <a:spLocks noChangeArrowheads="1"/>
          </p:cNvSpPr>
          <p:nvPr/>
        </p:nvSpPr>
        <p:spPr bwMode="auto">
          <a:xfrm>
            <a:off x="1967802" y="4448175"/>
            <a:ext cx="2533650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76" name="Freeform 72"/>
          <p:cNvSpPr>
            <a:spLocks/>
          </p:cNvSpPr>
          <p:nvPr/>
        </p:nvSpPr>
        <p:spPr bwMode="auto">
          <a:xfrm>
            <a:off x="2155127" y="4799013"/>
            <a:ext cx="2522537" cy="26987"/>
          </a:xfrm>
          <a:custGeom>
            <a:avLst/>
            <a:gdLst>
              <a:gd name="T0" fmla="*/ 0 w 1589"/>
              <a:gd name="T1" fmla="*/ 0 h 17"/>
              <a:gd name="T2" fmla="*/ 0 w 1589"/>
              <a:gd name="T3" fmla="*/ 2147483647 h 17"/>
              <a:gd name="T4" fmla="*/ 2147483647 w 1589"/>
              <a:gd name="T5" fmla="*/ 2147483647 h 17"/>
              <a:gd name="T6" fmla="*/ 2147483647 w 1589"/>
              <a:gd name="T7" fmla="*/ 2147483647 h 17"/>
              <a:gd name="T8" fmla="*/ 0 w 1589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9" h="17">
                <a:moveTo>
                  <a:pt x="0" y="0"/>
                </a:moveTo>
                <a:lnTo>
                  <a:pt x="0" y="17"/>
                </a:lnTo>
                <a:lnTo>
                  <a:pt x="1589" y="17"/>
                </a:lnTo>
                <a:lnTo>
                  <a:pt x="1589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7" name="Freeform 73"/>
          <p:cNvSpPr>
            <a:spLocks/>
          </p:cNvSpPr>
          <p:nvPr/>
        </p:nvSpPr>
        <p:spPr bwMode="auto">
          <a:xfrm>
            <a:off x="2340864" y="5157788"/>
            <a:ext cx="2524125" cy="26987"/>
          </a:xfrm>
          <a:custGeom>
            <a:avLst/>
            <a:gdLst>
              <a:gd name="T0" fmla="*/ 0 w 1590"/>
              <a:gd name="T1" fmla="*/ 0 h 17"/>
              <a:gd name="T2" fmla="*/ 0 w 1590"/>
              <a:gd name="T3" fmla="*/ 2147483647 h 17"/>
              <a:gd name="T4" fmla="*/ 2147483647 w 1590"/>
              <a:gd name="T5" fmla="*/ 2147483647 h 17"/>
              <a:gd name="T6" fmla="*/ 2147483647 w 1590"/>
              <a:gd name="T7" fmla="*/ 2147483647 h 17"/>
              <a:gd name="T8" fmla="*/ 0 w 1590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0" h="17">
                <a:moveTo>
                  <a:pt x="0" y="0"/>
                </a:moveTo>
                <a:lnTo>
                  <a:pt x="0" y="17"/>
                </a:lnTo>
                <a:lnTo>
                  <a:pt x="1590" y="17"/>
                </a:lnTo>
                <a:lnTo>
                  <a:pt x="159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8" name="Freeform 74"/>
          <p:cNvSpPr>
            <a:spLocks/>
          </p:cNvSpPr>
          <p:nvPr/>
        </p:nvSpPr>
        <p:spPr bwMode="auto">
          <a:xfrm>
            <a:off x="2096389" y="3741738"/>
            <a:ext cx="944563" cy="1787525"/>
          </a:xfrm>
          <a:custGeom>
            <a:avLst/>
            <a:gdLst>
              <a:gd name="T0" fmla="*/ 2147483647 w 595"/>
              <a:gd name="T1" fmla="*/ 0 h 1126"/>
              <a:gd name="T2" fmla="*/ 0 w 595"/>
              <a:gd name="T3" fmla="*/ 2147483647 h 1126"/>
              <a:gd name="T4" fmla="*/ 2147483647 w 595"/>
              <a:gd name="T5" fmla="*/ 2147483647 h 1126"/>
              <a:gd name="T6" fmla="*/ 2147483647 w 595"/>
              <a:gd name="T7" fmla="*/ 2147483647 h 1126"/>
              <a:gd name="T8" fmla="*/ 2147483647 w 595"/>
              <a:gd name="T9" fmla="*/ 0 h 1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5" h="1126">
                <a:moveTo>
                  <a:pt x="15" y="0"/>
                </a:moveTo>
                <a:lnTo>
                  <a:pt x="0" y="7"/>
                </a:lnTo>
                <a:lnTo>
                  <a:pt x="580" y="1126"/>
                </a:lnTo>
                <a:lnTo>
                  <a:pt x="595" y="1119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" name="Freeform 75"/>
          <p:cNvSpPr>
            <a:spLocks/>
          </p:cNvSpPr>
          <p:nvPr/>
        </p:nvSpPr>
        <p:spPr bwMode="auto">
          <a:xfrm>
            <a:off x="2598039" y="3741738"/>
            <a:ext cx="939800" cy="1787525"/>
          </a:xfrm>
          <a:custGeom>
            <a:avLst/>
            <a:gdLst>
              <a:gd name="T0" fmla="*/ 2147483647 w 592"/>
              <a:gd name="T1" fmla="*/ 0 h 1126"/>
              <a:gd name="T2" fmla="*/ 0 w 592"/>
              <a:gd name="T3" fmla="*/ 2147483647 h 1126"/>
              <a:gd name="T4" fmla="*/ 2147483647 w 592"/>
              <a:gd name="T5" fmla="*/ 2147483647 h 1126"/>
              <a:gd name="T6" fmla="*/ 2147483647 w 592"/>
              <a:gd name="T7" fmla="*/ 2147483647 h 1126"/>
              <a:gd name="T8" fmla="*/ 2147483647 w 592"/>
              <a:gd name="T9" fmla="*/ 0 h 1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2" h="1126">
                <a:moveTo>
                  <a:pt x="15" y="0"/>
                </a:moveTo>
                <a:lnTo>
                  <a:pt x="0" y="7"/>
                </a:lnTo>
                <a:lnTo>
                  <a:pt x="577" y="1126"/>
                </a:lnTo>
                <a:lnTo>
                  <a:pt x="592" y="1119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" name="Freeform 76"/>
          <p:cNvSpPr>
            <a:spLocks/>
          </p:cNvSpPr>
          <p:nvPr/>
        </p:nvSpPr>
        <p:spPr bwMode="auto">
          <a:xfrm>
            <a:off x="3106039" y="3741738"/>
            <a:ext cx="941388" cy="1787525"/>
          </a:xfrm>
          <a:custGeom>
            <a:avLst/>
            <a:gdLst>
              <a:gd name="T0" fmla="*/ 2147483647 w 593"/>
              <a:gd name="T1" fmla="*/ 0 h 1126"/>
              <a:gd name="T2" fmla="*/ 0 w 593"/>
              <a:gd name="T3" fmla="*/ 2147483647 h 1126"/>
              <a:gd name="T4" fmla="*/ 2147483647 w 593"/>
              <a:gd name="T5" fmla="*/ 2147483647 h 1126"/>
              <a:gd name="T6" fmla="*/ 2147483647 w 593"/>
              <a:gd name="T7" fmla="*/ 2147483647 h 1126"/>
              <a:gd name="T8" fmla="*/ 2147483647 w 593"/>
              <a:gd name="T9" fmla="*/ 0 h 1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3" h="1126">
                <a:moveTo>
                  <a:pt x="15" y="0"/>
                </a:moveTo>
                <a:lnTo>
                  <a:pt x="0" y="7"/>
                </a:lnTo>
                <a:lnTo>
                  <a:pt x="578" y="1126"/>
                </a:lnTo>
                <a:lnTo>
                  <a:pt x="593" y="1119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" name="Freeform 77"/>
          <p:cNvSpPr>
            <a:spLocks/>
          </p:cNvSpPr>
          <p:nvPr/>
        </p:nvSpPr>
        <p:spPr bwMode="auto">
          <a:xfrm>
            <a:off x="3614039" y="3741738"/>
            <a:ext cx="941388" cy="1787525"/>
          </a:xfrm>
          <a:custGeom>
            <a:avLst/>
            <a:gdLst>
              <a:gd name="T0" fmla="*/ 2147483647 w 593"/>
              <a:gd name="T1" fmla="*/ 0 h 1126"/>
              <a:gd name="T2" fmla="*/ 0 w 593"/>
              <a:gd name="T3" fmla="*/ 2147483647 h 1126"/>
              <a:gd name="T4" fmla="*/ 2147483647 w 593"/>
              <a:gd name="T5" fmla="*/ 2147483647 h 1126"/>
              <a:gd name="T6" fmla="*/ 2147483647 w 593"/>
              <a:gd name="T7" fmla="*/ 2147483647 h 1126"/>
              <a:gd name="T8" fmla="*/ 2147483647 w 593"/>
              <a:gd name="T9" fmla="*/ 0 h 1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3" h="1126">
                <a:moveTo>
                  <a:pt x="15" y="0"/>
                </a:moveTo>
                <a:lnTo>
                  <a:pt x="0" y="7"/>
                </a:lnTo>
                <a:lnTo>
                  <a:pt x="578" y="1126"/>
                </a:lnTo>
                <a:lnTo>
                  <a:pt x="593" y="1119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" name="Freeform 78"/>
          <p:cNvSpPr>
            <a:spLocks/>
          </p:cNvSpPr>
          <p:nvPr/>
        </p:nvSpPr>
        <p:spPr bwMode="auto">
          <a:xfrm>
            <a:off x="1553464" y="3692525"/>
            <a:ext cx="3452813" cy="1776413"/>
          </a:xfrm>
          <a:custGeom>
            <a:avLst/>
            <a:gdLst>
              <a:gd name="T0" fmla="*/ 2147483647 w 2175"/>
              <a:gd name="T1" fmla="*/ 2147483647 h 1119"/>
              <a:gd name="T2" fmla="*/ 2147483647 w 2175"/>
              <a:gd name="T3" fmla="*/ 2147483647 h 1119"/>
              <a:gd name="T4" fmla="*/ 0 w 2175"/>
              <a:gd name="T5" fmla="*/ 0 h 1119"/>
              <a:gd name="T6" fmla="*/ 2147483647 w 2175"/>
              <a:gd name="T7" fmla="*/ 0 h 1119"/>
              <a:gd name="T8" fmla="*/ 2147483647 w 2175"/>
              <a:gd name="T9" fmla="*/ 2147483647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5" h="1119">
                <a:moveTo>
                  <a:pt x="2175" y="1119"/>
                </a:moveTo>
                <a:lnTo>
                  <a:pt x="579" y="1119"/>
                </a:lnTo>
                <a:lnTo>
                  <a:pt x="0" y="0"/>
                </a:lnTo>
                <a:lnTo>
                  <a:pt x="1591" y="0"/>
                </a:lnTo>
                <a:lnTo>
                  <a:pt x="2175" y="1119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3" name="Freeform 79"/>
          <p:cNvSpPr>
            <a:spLocks/>
          </p:cNvSpPr>
          <p:nvPr/>
        </p:nvSpPr>
        <p:spPr bwMode="auto">
          <a:xfrm>
            <a:off x="3180652" y="2133600"/>
            <a:ext cx="1844675" cy="2687638"/>
          </a:xfrm>
          <a:custGeom>
            <a:avLst/>
            <a:gdLst>
              <a:gd name="T0" fmla="*/ 2147483647 w 1162"/>
              <a:gd name="T1" fmla="*/ 0 h 1693"/>
              <a:gd name="T2" fmla="*/ 2147483647 w 1162"/>
              <a:gd name="T3" fmla="*/ 0 h 1693"/>
              <a:gd name="T4" fmla="*/ 0 w 1162"/>
              <a:gd name="T5" fmla="*/ 2147483647 h 1693"/>
              <a:gd name="T6" fmla="*/ 2147483647 w 1162"/>
              <a:gd name="T7" fmla="*/ 2147483647 h 1693"/>
              <a:gd name="T8" fmla="*/ 2147483647 w 1162"/>
              <a:gd name="T9" fmla="*/ 0 h 1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2" h="1693">
                <a:moveTo>
                  <a:pt x="1162" y="0"/>
                </a:moveTo>
                <a:lnTo>
                  <a:pt x="561" y="0"/>
                </a:lnTo>
                <a:lnTo>
                  <a:pt x="0" y="1693"/>
                </a:lnTo>
                <a:lnTo>
                  <a:pt x="314" y="1693"/>
                </a:lnTo>
                <a:lnTo>
                  <a:pt x="1162" y="0"/>
                </a:lnTo>
                <a:close/>
              </a:path>
            </a:pathLst>
          </a:custGeom>
          <a:solidFill>
            <a:srgbClr val="FB6747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4" name="Freeform 80"/>
          <p:cNvSpPr>
            <a:spLocks/>
          </p:cNvSpPr>
          <p:nvPr/>
        </p:nvSpPr>
        <p:spPr bwMode="auto">
          <a:xfrm>
            <a:off x="2993327" y="1470025"/>
            <a:ext cx="1087437" cy="3314700"/>
          </a:xfrm>
          <a:custGeom>
            <a:avLst/>
            <a:gdLst>
              <a:gd name="T0" fmla="*/ 0 w 685"/>
              <a:gd name="T1" fmla="*/ 2147483647 h 2088"/>
              <a:gd name="T2" fmla="*/ 2147483647 w 685"/>
              <a:gd name="T3" fmla="*/ 0 h 2088"/>
              <a:gd name="T4" fmla="*/ 2147483647 w 685"/>
              <a:gd name="T5" fmla="*/ 2147483647 h 2088"/>
              <a:gd name="T6" fmla="*/ 2147483647 w 685"/>
              <a:gd name="T7" fmla="*/ 2147483647 h 2088"/>
              <a:gd name="T8" fmla="*/ 0 w 685"/>
              <a:gd name="T9" fmla="*/ 2147483647 h 2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5" h="2088">
                <a:moveTo>
                  <a:pt x="0" y="1866"/>
                </a:moveTo>
                <a:lnTo>
                  <a:pt x="393" y="0"/>
                </a:lnTo>
                <a:lnTo>
                  <a:pt x="685" y="384"/>
                </a:lnTo>
                <a:lnTo>
                  <a:pt x="118" y="2088"/>
                </a:lnTo>
                <a:lnTo>
                  <a:pt x="0" y="1866"/>
                </a:lnTo>
                <a:close/>
              </a:path>
            </a:pathLst>
          </a:custGeom>
          <a:solidFill>
            <a:srgbClr val="FB805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5" name="Freeform 81"/>
          <p:cNvSpPr>
            <a:spLocks/>
          </p:cNvSpPr>
          <p:nvPr/>
        </p:nvSpPr>
        <p:spPr bwMode="auto">
          <a:xfrm>
            <a:off x="3607689" y="1497013"/>
            <a:ext cx="1411288" cy="625475"/>
          </a:xfrm>
          <a:custGeom>
            <a:avLst/>
            <a:gdLst>
              <a:gd name="T0" fmla="*/ 0 w 889"/>
              <a:gd name="T1" fmla="*/ 0 h 394"/>
              <a:gd name="T2" fmla="*/ 2147483647 w 889"/>
              <a:gd name="T3" fmla="*/ 0 h 394"/>
              <a:gd name="T4" fmla="*/ 2147483647 w 889"/>
              <a:gd name="T5" fmla="*/ 2147483647 h 394"/>
              <a:gd name="T6" fmla="*/ 2147483647 w 889"/>
              <a:gd name="T7" fmla="*/ 2147483647 h 394"/>
              <a:gd name="T8" fmla="*/ 0 w 889"/>
              <a:gd name="T9" fmla="*/ 0 h 3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9" h="394">
                <a:moveTo>
                  <a:pt x="0" y="0"/>
                </a:moveTo>
                <a:lnTo>
                  <a:pt x="590" y="0"/>
                </a:lnTo>
                <a:lnTo>
                  <a:pt x="889" y="394"/>
                </a:lnTo>
                <a:lnTo>
                  <a:pt x="292" y="394"/>
                </a:lnTo>
                <a:lnTo>
                  <a:pt x="0" y="0"/>
                </a:lnTo>
                <a:close/>
              </a:path>
            </a:pathLst>
          </a:custGeom>
          <a:solidFill>
            <a:srgbClr val="FC4D31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6" name="Freeform 82"/>
          <p:cNvSpPr>
            <a:spLocks/>
          </p:cNvSpPr>
          <p:nvPr/>
        </p:nvSpPr>
        <p:spPr bwMode="auto">
          <a:xfrm>
            <a:off x="2983802" y="4443413"/>
            <a:ext cx="695325" cy="358775"/>
          </a:xfrm>
          <a:custGeom>
            <a:avLst/>
            <a:gdLst>
              <a:gd name="T0" fmla="*/ 2147483647 w 438"/>
              <a:gd name="T1" fmla="*/ 2147483647 h 226"/>
              <a:gd name="T2" fmla="*/ 2147483647 w 438"/>
              <a:gd name="T3" fmla="*/ 2147483647 h 226"/>
              <a:gd name="T4" fmla="*/ 0 w 438"/>
              <a:gd name="T5" fmla="*/ 0 h 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226">
                <a:moveTo>
                  <a:pt x="438" y="226"/>
                </a:moveTo>
                <a:lnTo>
                  <a:pt x="118" y="22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7" name="Freeform 83"/>
          <p:cNvSpPr>
            <a:spLocks/>
          </p:cNvSpPr>
          <p:nvPr/>
        </p:nvSpPr>
        <p:spPr bwMode="auto">
          <a:xfrm>
            <a:off x="2993327" y="4427538"/>
            <a:ext cx="695325" cy="358775"/>
          </a:xfrm>
          <a:custGeom>
            <a:avLst/>
            <a:gdLst>
              <a:gd name="T0" fmla="*/ 2147483647 w 438"/>
              <a:gd name="T1" fmla="*/ 2147483647 h 226"/>
              <a:gd name="T2" fmla="*/ 2147483647 w 438"/>
              <a:gd name="T3" fmla="*/ 2147483647 h 226"/>
              <a:gd name="T4" fmla="*/ 0 w 438"/>
              <a:gd name="T5" fmla="*/ 0 h 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226">
                <a:moveTo>
                  <a:pt x="438" y="226"/>
                </a:moveTo>
                <a:lnTo>
                  <a:pt x="118" y="22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8" name="Freeform 84"/>
          <p:cNvSpPr>
            <a:spLocks/>
          </p:cNvSpPr>
          <p:nvPr/>
        </p:nvSpPr>
        <p:spPr bwMode="auto">
          <a:xfrm>
            <a:off x="2993327" y="4384675"/>
            <a:ext cx="711200" cy="368300"/>
          </a:xfrm>
          <a:custGeom>
            <a:avLst/>
            <a:gdLst>
              <a:gd name="T0" fmla="*/ 2147483647 w 448"/>
              <a:gd name="T1" fmla="*/ 2147483647 h 232"/>
              <a:gd name="T2" fmla="*/ 2147483647 w 448"/>
              <a:gd name="T3" fmla="*/ 2147483647 h 232"/>
              <a:gd name="T4" fmla="*/ 0 w 448"/>
              <a:gd name="T5" fmla="*/ 0 h 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8" h="232">
                <a:moveTo>
                  <a:pt x="448" y="232"/>
                </a:moveTo>
                <a:lnTo>
                  <a:pt x="122" y="227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9" name="Freeform 85"/>
          <p:cNvSpPr>
            <a:spLocks/>
          </p:cNvSpPr>
          <p:nvPr/>
        </p:nvSpPr>
        <p:spPr bwMode="auto">
          <a:xfrm>
            <a:off x="3017139" y="4316413"/>
            <a:ext cx="717550" cy="377825"/>
          </a:xfrm>
          <a:custGeom>
            <a:avLst/>
            <a:gdLst>
              <a:gd name="T0" fmla="*/ 2147483647 w 452"/>
              <a:gd name="T1" fmla="*/ 2147483647 h 238"/>
              <a:gd name="T2" fmla="*/ 2147483647 w 452"/>
              <a:gd name="T3" fmla="*/ 2147483647 h 238"/>
              <a:gd name="T4" fmla="*/ 0 w 452"/>
              <a:gd name="T5" fmla="*/ 0 h 2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2" h="238">
                <a:moveTo>
                  <a:pt x="452" y="238"/>
                </a:moveTo>
                <a:lnTo>
                  <a:pt x="124" y="23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0" name="Freeform 86"/>
          <p:cNvSpPr>
            <a:spLocks/>
          </p:cNvSpPr>
          <p:nvPr/>
        </p:nvSpPr>
        <p:spPr bwMode="auto">
          <a:xfrm>
            <a:off x="3029839" y="4243388"/>
            <a:ext cx="738188" cy="374650"/>
          </a:xfrm>
          <a:custGeom>
            <a:avLst/>
            <a:gdLst>
              <a:gd name="T0" fmla="*/ 2147483647 w 465"/>
              <a:gd name="T1" fmla="*/ 2147483647 h 236"/>
              <a:gd name="T2" fmla="*/ 2147483647 w 465"/>
              <a:gd name="T3" fmla="*/ 2147483647 h 236"/>
              <a:gd name="T4" fmla="*/ 0 w 465"/>
              <a:gd name="T5" fmla="*/ 0 h 2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5" h="236">
                <a:moveTo>
                  <a:pt x="465" y="236"/>
                </a:moveTo>
                <a:lnTo>
                  <a:pt x="128" y="23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1" name="Freeform 87"/>
          <p:cNvSpPr>
            <a:spLocks/>
          </p:cNvSpPr>
          <p:nvPr/>
        </p:nvSpPr>
        <p:spPr bwMode="auto">
          <a:xfrm>
            <a:off x="3045714" y="4157663"/>
            <a:ext cx="766763" cy="371475"/>
          </a:xfrm>
          <a:custGeom>
            <a:avLst/>
            <a:gdLst>
              <a:gd name="T0" fmla="*/ 2147483647 w 483"/>
              <a:gd name="T1" fmla="*/ 2147483647 h 234"/>
              <a:gd name="T2" fmla="*/ 2147483647 w 483"/>
              <a:gd name="T3" fmla="*/ 2147483647 h 234"/>
              <a:gd name="T4" fmla="*/ 0 w 483"/>
              <a:gd name="T5" fmla="*/ 0 h 2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3" h="234">
                <a:moveTo>
                  <a:pt x="483" y="234"/>
                </a:moveTo>
                <a:lnTo>
                  <a:pt x="135" y="23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" name="Freeform 88"/>
          <p:cNvSpPr>
            <a:spLocks/>
          </p:cNvSpPr>
          <p:nvPr/>
        </p:nvSpPr>
        <p:spPr bwMode="auto">
          <a:xfrm>
            <a:off x="3072702" y="4059238"/>
            <a:ext cx="795337" cy="368300"/>
          </a:xfrm>
          <a:custGeom>
            <a:avLst/>
            <a:gdLst>
              <a:gd name="T0" fmla="*/ 2147483647 w 501"/>
              <a:gd name="T1" fmla="*/ 2147483647 h 232"/>
              <a:gd name="T2" fmla="*/ 2147483647 w 501"/>
              <a:gd name="T3" fmla="*/ 2147483647 h 232"/>
              <a:gd name="T4" fmla="*/ 0 w 501"/>
              <a:gd name="T5" fmla="*/ 0 h 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1" h="232">
                <a:moveTo>
                  <a:pt x="501" y="232"/>
                </a:moveTo>
                <a:lnTo>
                  <a:pt x="140" y="23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" name="Freeform 89"/>
          <p:cNvSpPr>
            <a:spLocks/>
          </p:cNvSpPr>
          <p:nvPr/>
        </p:nvSpPr>
        <p:spPr bwMode="auto">
          <a:xfrm>
            <a:off x="3098102" y="3916363"/>
            <a:ext cx="830262" cy="385762"/>
          </a:xfrm>
          <a:custGeom>
            <a:avLst/>
            <a:gdLst>
              <a:gd name="T0" fmla="*/ 2147483647 w 523"/>
              <a:gd name="T1" fmla="*/ 2147483647 h 243"/>
              <a:gd name="T2" fmla="*/ 2147483647 w 523"/>
              <a:gd name="T3" fmla="*/ 2147483647 h 243"/>
              <a:gd name="T4" fmla="*/ 0 w 523"/>
              <a:gd name="T5" fmla="*/ 0 h 2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" h="243">
                <a:moveTo>
                  <a:pt x="523" y="243"/>
                </a:moveTo>
                <a:lnTo>
                  <a:pt x="153" y="24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4" name="Freeform 90"/>
          <p:cNvSpPr>
            <a:spLocks/>
          </p:cNvSpPr>
          <p:nvPr/>
        </p:nvSpPr>
        <p:spPr bwMode="auto">
          <a:xfrm>
            <a:off x="3134614" y="3757613"/>
            <a:ext cx="865188" cy="417512"/>
          </a:xfrm>
          <a:custGeom>
            <a:avLst/>
            <a:gdLst>
              <a:gd name="T0" fmla="*/ 2147483647 w 545"/>
              <a:gd name="T1" fmla="*/ 2147483647 h 263"/>
              <a:gd name="T2" fmla="*/ 2147483647 w 545"/>
              <a:gd name="T3" fmla="*/ 2147483647 h 263"/>
              <a:gd name="T4" fmla="*/ 0 w 545"/>
              <a:gd name="T5" fmla="*/ 0 h 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5" h="263">
                <a:moveTo>
                  <a:pt x="545" y="263"/>
                </a:moveTo>
                <a:lnTo>
                  <a:pt x="157" y="26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" name="Freeform 91"/>
          <p:cNvSpPr>
            <a:spLocks/>
          </p:cNvSpPr>
          <p:nvPr/>
        </p:nvSpPr>
        <p:spPr bwMode="auto">
          <a:xfrm>
            <a:off x="3161602" y="3589338"/>
            <a:ext cx="909637" cy="444500"/>
          </a:xfrm>
          <a:custGeom>
            <a:avLst/>
            <a:gdLst>
              <a:gd name="T0" fmla="*/ 2147483647 w 573"/>
              <a:gd name="T1" fmla="*/ 2147483647 h 280"/>
              <a:gd name="T2" fmla="*/ 2147483647 w 573"/>
              <a:gd name="T3" fmla="*/ 2147483647 h 280"/>
              <a:gd name="T4" fmla="*/ 0 w 573"/>
              <a:gd name="T5" fmla="*/ 0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3" h="280">
                <a:moveTo>
                  <a:pt x="573" y="280"/>
                </a:moveTo>
                <a:lnTo>
                  <a:pt x="169" y="28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6" name="Freeform 92"/>
          <p:cNvSpPr>
            <a:spLocks/>
          </p:cNvSpPr>
          <p:nvPr/>
        </p:nvSpPr>
        <p:spPr bwMode="auto">
          <a:xfrm>
            <a:off x="3206052" y="3389313"/>
            <a:ext cx="947737" cy="466725"/>
          </a:xfrm>
          <a:custGeom>
            <a:avLst/>
            <a:gdLst>
              <a:gd name="T0" fmla="*/ 2147483647 w 597"/>
              <a:gd name="T1" fmla="*/ 2147483647 h 294"/>
              <a:gd name="T2" fmla="*/ 2147483647 w 597"/>
              <a:gd name="T3" fmla="*/ 2147483647 h 294"/>
              <a:gd name="T4" fmla="*/ 0 w 597"/>
              <a:gd name="T5" fmla="*/ 0 h 2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97" h="294">
                <a:moveTo>
                  <a:pt x="597" y="294"/>
                </a:moveTo>
                <a:lnTo>
                  <a:pt x="180" y="29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7" name="Freeform 93"/>
          <p:cNvSpPr>
            <a:spLocks/>
          </p:cNvSpPr>
          <p:nvPr/>
        </p:nvSpPr>
        <p:spPr bwMode="auto">
          <a:xfrm>
            <a:off x="3279077" y="3044825"/>
            <a:ext cx="1016000" cy="528638"/>
          </a:xfrm>
          <a:custGeom>
            <a:avLst/>
            <a:gdLst>
              <a:gd name="T0" fmla="*/ 2147483647 w 640"/>
              <a:gd name="T1" fmla="*/ 2147483647 h 333"/>
              <a:gd name="T2" fmla="*/ 2147483647 w 640"/>
              <a:gd name="T3" fmla="*/ 2147483647 h 333"/>
              <a:gd name="T4" fmla="*/ 0 w 640"/>
              <a:gd name="T5" fmla="*/ 0 h 3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0" h="333">
                <a:moveTo>
                  <a:pt x="640" y="333"/>
                </a:moveTo>
                <a:lnTo>
                  <a:pt x="190" y="33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" name="Freeform 94"/>
          <p:cNvSpPr>
            <a:spLocks/>
          </p:cNvSpPr>
          <p:nvPr/>
        </p:nvSpPr>
        <p:spPr bwMode="auto">
          <a:xfrm>
            <a:off x="3348927" y="2684463"/>
            <a:ext cx="1096962" cy="554037"/>
          </a:xfrm>
          <a:custGeom>
            <a:avLst/>
            <a:gdLst>
              <a:gd name="T0" fmla="*/ 2147483647 w 691"/>
              <a:gd name="T1" fmla="*/ 2147483647 h 349"/>
              <a:gd name="T2" fmla="*/ 2147483647 w 691"/>
              <a:gd name="T3" fmla="*/ 2147483647 h 349"/>
              <a:gd name="T4" fmla="*/ 0 w 691"/>
              <a:gd name="T5" fmla="*/ 0 h 3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91" h="349">
                <a:moveTo>
                  <a:pt x="691" y="349"/>
                </a:moveTo>
                <a:lnTo>
                  <a:pt x="218" y="34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9" name="Freeform 95"/>
          <p:cNvSpPr>
            <a:spLocks/>
          </p:cNvSpPr>
          <p:nvPr/>
        </p:nvSpPr>
        <p:spPr bwMode="auto">
          <a:xfrm>
            <a:off x="3436239" y="2274888"/>
            <a:ext cx="1206500" cy="593725"/>
          </a:xfrm>
          <a:custGeom>
            <a:avLst/>
            <a:gdLst>
              <a:gd name="T0" fmla="*/ 2147483647 w 760"/>
              <a:gd name="T1" fmla="*/ 2147483647 h 374"/>
              <a:gd name="T2" fmla="*/ 2147483647 w 760"/>
              <a:gd name="T3" fmla="*/ 2147483647 h 374"/>
              <a:gd name="T4" fmla="*/ 0 w 760"/>
              <a:gd name="T5" fmla="*/ 0 h 3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0" h="374">
                <a:moveTo>
                  <a:pt x="760" y="374"/>
                </a:moveTo>
                <a:lnTo>
                  <a:pt x="243" y="37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0" name="Rectangle 96"/>
          <p:cNvSpPr>
            <a:spLocks noChangeArrowheads="1"/>
          </p:cNvSpPr>
          <p:nvPr/>
        </p:nvSpPr>
        <p:spPr bwMode="auto">
          <a:xfrm>
            <a:off x="3553714" y="1825625"/>
            <a:ext cx="39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01" name="Rectangle 97"/>
          <p:cNvSpPr>
            <a:spLocks noChangeArrowheads="1"/>
          </p:cNvSpPr>
          <p:nvPr/>
        </p:nvSpPr>
        <p:spPr bwMode="auto">
          <a:xfrm>
            <a:off x="3656902" y="1868488"/>
            <a:ext cx="48736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02" name="Rectangle 98"/>
          <p:cNvSpPr>
            <a:spLocks noChangeArrowheads="1"/>
          </p:cNvSpPr>
          <p:nvPr/>
        </p:nvSpPr>
        <p:spPr bwMode="auto">
          <a:xfrm>
            <a:off x="3656902" y="1871663"/>
            <a:ext cx="1524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 b="1">
                <a:solidFill>
                  <a:srgbClr val="000000"/>
                </a:solidFill>
              </a:rPr>
              <a:t>1º</a:t>
            </a:r>
            <a:endParaRPr lang="pt-BR" altLang="pt-BR" sz="2000">
              <a:latin typeface="Times New Roman" panose="02020603050405020304" pitchFamily="18" charset="0"/>
            </a:endParaRPr>
          </a:p>
        </p:txBody>
      </p:sp>
      <p:sp>
        <p:nvSpPr>
          <p:cNvPr id="103" name="Rectangle 99"/>
          <p:cNvSpPr>
            <a:spLocks noChangeArrowheads="1"/>
          </p:cNvSpPr>
          <p:nvPr/>
        </p:nvSpPr>
        <p:spPr bwMode="auto">
          <a:xfrm>
            <a:off x="3680714" y="2063750"/>
            <a:ext cx="4635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04" name="Rectangle 100"/>
          <p:cNvSpPr>
            <a:spLocks noChangeArrowheads="1"/>
          </p:cNvSpPr>
          <p:nvPr/>
        </p:nvSpPr>
        <p:spPr bwMode="auto">
          <a:xfrm>
            <a:off x="3680714" y="2066925"/>
            <a:ext cx="193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 b="1">
                <a:solidFill>
                  <a:srgbClr val="000000"/>
                </a:solidFill>
              </a:rPr>
              <a:t>lat</a:t>
            </a:r>
            <a:endParaRPr lang="pt-BR" altLang="pt-BR" sz="2000">
              <a:latin typeface="Times New Roman" panose="02020603050405020304" pitchFamily="18" charset="0"/>
            </a:endParaRPr>
          </a:p>
        </p:txBody>
      </p:sp>
      <p:sp>
        <p:nvSpPr>
          <p:cNvPr id="105" name="Rectangle 101"/>
          <p:cNvSpPr>
            <a:spLocks noChangeArrowheads="1"/>
          </p:cNvSpPr>
          <p:nvPr/>
        </p:nvSpPr>
        <p:spPr bwMode="auto">
          <a:xfrm>
            <a:off x="4242689" y="2133600"/>
            <a:ext cx="5381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06" name="Rectangle 102"/>
          <p:cNvSpPr>
            <a:spLocks noChangeArrowheads="1"/>
          </p:cNvSpPr>
          <p:nvPr/>
        </p:nvSpPr>
        <p:spPr bwMode="auto">
          <a:xfrm>
            <a:off x="4310952" y="2143125"/>
            <a:ext cx="441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07" name="Rectangle 103"/>
          <p:cNvSpPr>
            <a:spLocks noChangeArrowheads="1"/>
          </p:cNvSpPr>
          <p:nvPr/>
        </p:nvSpPr>
        <p:spPr bwMode="auto">
          <a:xfrm>
            <a:off x="4310952" y="2147888"/>
            <a:ext cx="1524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 b="1">
                <a:solidFill>
                  <a:srgbClr val="000000"/>
                </a:solidFill>
              </a:rPr>
              <a:t>1º</a:t>
            </a:r>
            <a:endParaRPr lang="pt-BR" altLang="pt-BR" sz="2000">
              <a:latin typeface="Times New Roman" panose="02020603050405020304" pitchFamily="18" charset="0"/>
            </a:endParaRPr>
          </a:p>
        </p:txBody>
      </p:sp>
      <p:sp>
        <p:nvSpPr>
          <p:cNvPr id="108" name="Rectangle 104"/>
          <p:cNvSpPr>
            <a:spLocks noChangeArrowheads="1"/>
          </p:cNvSpPr>
          <p:nvPr/>
        </p:nvSpPr>
        <p:spPr bwMode="auto">
          <a:xfrm>
            <a:off x="4285552" y="2343150"/>
            <a:ext cx="55086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09" name="Rectangle 105"/>
          <p:cNvSpPr>
            <a:spLocks noChangeArrowheads="1"/>
          </p:cNvSpPr>
          <p:nvPr/>
        </p:nvSpPr>
        <p:spPr bwMode="auto">
          <a:xfrm>
            <a:off x="4285552" y="2338388"/>
            <a:ext cx="3508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 b="1">
                <a:solidFill>
                  <a:srgbClr val="000000"/>
                </a:solidFill>
              </a:rPr>
              <a:t>long</a:t>
            </a:r>
            <a:endParaRPr lang="pt-BR" altLang="pt-BR" sz="2000">
              <a:latin typeface="Times New Roman" panose="02020603050405020304" pitchFamily="18" charset="0"/>
            </a:endParaRPr>
          </a:p>
        </p:txBody>
      </p:sp>
      <p:sp>
        <p:nvSpPr>
          <p:cNvPr id="110" name="Rectangle 106"/>
          <p:cNvSpPr>
            <a:spLocks noChangeArrowheads="1"/>
          </p:cNvSpPr>
          <p:nvPr/>
        </p:nvSpPr>
        <p:spPr bwMode="auto">
          <a:xfrm>
            <a:off x="1689989" y="3921125"/>
            <a:ext cx="41433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11" name="Rectangle 107"/>
          <p:cNvSpPr>
            <a:spLocks noChangeArrowheads="1"/>
          </p:cNvSpPr>
          <p:nvPr/>
        </p:nvSpPr>
        <p:spPr bwMode="auto">
          <a:xfrm>
            <a:off x="1553464" y="3827463"/>
            <a:ext cx="8651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12" name="Rectangle 108"/>
          <p:cNvSpPr>
            <a:spLocks noChangeArrowheads="1"/>
          </p:cNvSpPr>
          <p:nvPr/>
        </p:nvSpPr>
        <p:spPr bwMode="auto">
          <a:xfrm>
            <a:off x="2029714" y="4078288"/>
            <a:ext cx="4143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13" name="Rectangle 109"/>
          <p:cNvSpPr>
            <a:spLocks noChangeArrowheads="1"/>
          </p:cNvSpPr>
          <p:nvPr/>
        </p:nvSpPr>
        <p:spPr bwMode="auto">
          <a:xfrm>
            <a:off x="1121664" y="4097338"/>
            <a:ext cx="7493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14" name="Rectangle 110"/>
          <p:cNvSpPr>
            <a:spLocks noChangeArrowheads="1"/>
          </p:cNvSpPr>
          <p:nvPr/>
        </p:nvSpPr>
        <p:spPr bwMode="auto">
          <a:xfrm>
            <a:off x="4539552" y="1452563"/>
            <a:ext cx="5842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15" name="Rectangle 111"/>
          <p:cNvSpPr>
            <a:spLocks noChangeArrowheads="1"/>
          </p:cNvSpPr>
          <p:nvPr/>
        </p:nvSpPr>
        <p:spPr bwMode="auto">
          <a:xfrm>
            <a:off x="4428427" y="1668463"/>
            <a:ext cx="8302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16" name="Rectangle 112"/>
          <p:cNvSpPr>
            <a:spLocks noChangeArrowheads="1"/>
          </p:cNvSpPr>
          <p:nvPr/>
        </p:nvSpPr>
        <p:spPr bwMode="auto">
          <a:xfrm>
            <a:off x="4093464" y="1219200"/>
            <a:ext cx="16764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 b="1">
                <a:solidFill>
                  <a:srgbClr val="FF3300"/>
                </a:solidFill>
              </a:rPr>
              <a:t>Resolução horizontal</a:t>
            </a:r>
            <a:endParaRPr lang="pt-BR" altLang="pt-BR" sz="20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" name="Line 113"/>
          <p:cNvSpPr>
            <a:spLocks noChangeShapeType="1"/>
          </p:cNvSpPr>
          <p:nvPr/>
        </p:nvSpPr>
        <p:spPr bwMode="auto">
          <a:xfrm flipH="1">
            <a:off x="2301177" y="3076575"/>
            <a:ext cx="1150937" cy="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8" name="Line 114"/>
          <p:cNvSpPr>
            <a:spLocks noChangeShapeType="1"/>
          </p:cNvSpPr>
          <p:nvPr/>
        </p:nvSpPr>
        <p:spPr bwMode="auto">
          <a:xfrm>
            <a:off x="3929952" y="3414713"/>
            <a:ext cx="352425" cy="8382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9" name="Text Box 115"/>
          <p:cNvSpPr txBox="1">
            <a:spLocks noChangeArrowheads="1"/>
          </p:cNvSpPr>
          <p:nvPr/>
        </p:nvSpPr>
        <p:spPr bwMode="auto">
          <a:xfrm>
            <a:off x="5133277" y="3219450"/>
            <a:ext cx="1519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FF3300"/>
                </a:solidFill>
              </a:rPr>
              <a:t>Interações laterais</a:t>
            </a:r>
            <a:endParaRPr lang="en-US" altLang="pt-BR" sz="1200" b="1">
              <a:solidFill>
                <a:srgbClr val="FF3300"/>
              </a:solidFill>
            </a:endParaRPr>
          </a:p>
        </p:txBody>
      </p:sp>
      <p:sp>
        <p:nvSpPr>
          <p:cNvPr id="120" name="AutoShape 116"/>
          <p:cNvSpPr>
            <a:spLocks noChangeArrowheads="1"/>
          </p:cNvSpPr>
          <p:nvPr/>
        </p:nvSpPr>
        <p:spPr bwMode="auto">
          <a:xfrm rot="1463501">
            <a:off x="4566539" y="4460875"/>
            <a:ext cx="322263" cy="647700"/>
          </a:xfrm>
          <a:prstGeom prst="upArrow">
            <a:avLst>
              <a:gd name="adj1" fmla="val 50000"/>
              <a:gd name="adj2" fmla="val 50246"/>
            </a:avLst>
          </a:prstGeom>
          <a:solidFill>
            <a:schemeClr val="accent1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21" name="Text Box 117"/>
          <p:cNvSpPr txBox="1">
            <a:spLocks noChangeArrowheads="1"/>
          </p:cNvSpPr>
          <p:nvPr/>
        </p:nvSpPr>
        <p:spPr bwMode="auto">
          <a:xfrm>
            <a:off x="4649089" y="4211638"/>
            <a:ext cx="2189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FF3300"/>
                </a:solidFill>
              </a:rPr>
              <a:t>Interações com a superfície</a:t>
            </a:r>
            <a:endParaRPr lang="en-US" altLang="pt-BR" sz="1200" b="1">
              <a:solidFill>
                <a:srgbClr val="FF3300"/>
              </a:solidFill>
            </a:endParaRPr>
          </a:p>
        </p:txBody>
      </p:sp>
      <p:sp>
        <p:nvSpPr>
          <p:cNvPr id="122" name="Line 118"/>
          <p:cNvSpPr>
            <a:spLocks noChangeShapeType="1"/>
          </p:cNvSpPr>
          <p:nvPr/>
        </p:nvSpPr>
        <p:spPr bwMode="auto">
          <a:xfrm flipV="1">
            <a:off x="3318764" y="3543300"/>
            <a:ext cx="115888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3" name="Line 119"/>
          <p:cNvSpPr>
            <a:spLocks noChangeShapeType="1"/>
          </p:cNvSpPr>
          <p:nvPr/>
        </p:nvSpPr>
        <p:spPr bwMode="auto">
          <a:xfrm flipV="1">
            <a:off x="3187002" y="3968750"/>
            <a:ext cx="115887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4" name="Text Box 120"/>
          <p:cNvSpPr txBox="1">
            <a:spLocks noChangeArrowheads="1"/>
          </p:cNvSpPr>
          <p:nvPr/>
        </p:nvSpPr>
        <p:spPr bwMode="auto">
          <a:xfrm rot="1145444">
            <a:off x="1540764" y="3562350"/>
            <a:ext cx="2051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FF3300"/>
                </a:solidFill>
              </a:rPr>
              <a:t>Interações entre camadas</a:t>
            </a:r>
            <a:endParaRPr lang="en-US" altLang="pt-BR" sz="1200" b="1">
              <a:solidFill>
                <a:srgbClr val="FF3300"/>
              </a:solidFill>
            </a:endParaRPr>
          </a:p>
        </p:txBody>
      </p:sp>
      <p:pic>
        <p:nvPicPr>
          <p:cNvPr id="125" name="Picture 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14" y="908050"/>
            <a:ext cx="2674938" cy="31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CaixaDeTexto 125"/>
          <p:cNvSpPr txBox="1"/>
          <p:nvPr/>
        </p:nvSpPr>
        <p:spPr>
          <a:xfrm>
            <a:off x="134112" y="85344"/>
            <a:ext cx="2785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O desafio do prognóstico</a:t>
            </a:r>
          </a:p>
        </p:txBody>
      </p:sp>
    </p:spTree>
    <p:extLst>
      <p:ext uri="{BB962C8B-B14F-4D97-AF65-F5344CB8AC3E}">
        <p14:creationId xmlns:p14="http://schemas.microsoft.com/office/powerpoint/2010/main" val="1700270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wis Fry Richard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3375"/>
            <a:ext cx="2381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ixaDeTexto 1"/>
          <p:cNvSpPr txBox="1">
            <a:spLocks noChangeArrowheads="1"/>
          </p:cNvSpPr>
          <p:nvPr/>
        </p:nvSpPr>
        <p:spPr bwMode="auto">
          <a:xfrm>
            <a:off x="4511676" y="549275"/>
            <a:ext cx="547211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L.F. Richardson</a:t>
            </a:r>
          </a:p>
          <a:p>
            <a:pPr eaLnBrk="1" hangingPunct="1"/>
            <a:endParaRPr lang="pt-BR" altLang="pt-BR" b="1"/>
          </a:p>
          <a:p>
            <a:pPr algn="just" eaLnBrk="1" hangingPunct="1"/>
            <a:endParaRPr lang="pt-BR" altLang="pt-BR"/>
          </a:p>
          <a:p>
            <a:pPr algn="just" eaLnBrk="1" hangingPunct="1"/>
            <a:r>
              <a:rPr lang="pt-BR" altLang="pt-BR"/>
              <a:t>L. F. Richardson, durante a Primeira Grande Guerra, começou a trabalhar na resolução das equações que governavam os movimentos da atmosfera.</a:t>
            </a:r>
          </a:p>
          <a:p>
            <a:pPr algn="just" eaLnBrk="1" hangingPunct="1"/>
            <a:endParaRPr lang="pt-BR" altLang="pt-BR"/>
          </a:p>
          <a:p>
            <a:pPr algn="just" eaLnBrk="1" hangingPunct="1"/>
            <a:r>
              <a:rPr lang="pt-BR" altLang="pt-BR"/>
              <a:t>Calcularam, em 1920, por meio numérico e com os dados existentes, a tendência da pressão atmosférica (d</a:t>
            </a:r>
            <a:r>
              <a:rPr lang="pt-BR" altLang="pt-BR" i="1"/>
              <a:t>p</a:t>
            </a:r>
            <a:r>
              <a:rPr lang="pt-BR" altLang="pt-BR"/>
              <a:t>/d</a:t>
            </a:r>
            <a:r>
              <a:rPr lang="pt-BR" altLang="pt-BR" i="1"/>
              <a:t>t</a:t>
            </a:r>
            <a:r>
              <a:rPr lang="pt-BR" altLang="pt-BR"/>
              <a:t>) de uma coluna de ar sobre a Europa. </a:t>
            </a:r>
          </a:p>
          <a:p>
            <a:pPr algn="just" eaLnBrk="1" hangingPunct="1"/>
            <a:endParaRPr lang="pt-BR" altLang="pt-BR"/>
          </a:p>
          <a:p>
            <a:pPr algn="just" eaLnBrk="1" hangingPunct="1"/>
            <a:r>
              <a:rPr lang="pt-BR" altLang="pt-BR"/>
              <a:t>O resultado, após seis meses de cálculos, foi desastroso: Richardson indicou o valor de +145 mb /6 horas para o instante t = 0, quando o encontrado foi de somente +0,2 mb / 6 horas no intervalo anterior a t = 0 e de –1,0 mb / 6 horas no intervalo posterior a t = 0.</a:t>
            </a:r>
          </a:p>
        </p:txBody>
      </p:sp>
    </p:spTree>
    <p:extLst>
      <p:ext uri="{BB962C8B-B14F-4D97-AF65-F5344CB8AC3E}">
        <p14:creationId xmlns:p14="http://schemas.microsoft.com/office/powerpoint/2010/main" val="172078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412875"/>
            <a:ext cx="4392612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03389" y="4724401"/>
            <a:ext cx="43211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ENIAC 4</a:t>
            </a:r>
          </a:p>
          <a:p>
            <a:pPr eaLnBrk="1" hangingPunct="1"/>
            <a:endParaRPr lang="pt-BR" altLang="pt-BR"/>
          </a:p>
          <a:p>
            <a:pPr algn="just" eaLnBrk="1" hangingPunct="1"/>
            <a:r>
              <a:rPr lang="pt-BR" altLang="pt-BR"/>
              <a:t>17.468 válvulas, além de 1.500 relês e um grande número de capacitores, resistores e outros componentes. 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412876"/>
            <a:ext cx="4237037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624389"/>
            <a:ext cx="42481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6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4000" i="1">
                <a:solidFill>
                  <a:srgbClr val="006600"/>
                </a:solidFill>
                <a:latin typeface="Bookman Old Style" panose="02050604050505020204" pitchFamily="18" charset="0"/>
              </a:rPr>
              <a:t>O “” problema” matemático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38401" y="1219200"/>
          <a:ext cx="17240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3" imgW="850531" imgH="266584" progId="Equation.3">
                  <p:embed/>
                </p:oleObj>
              </mc:Choice>
              <mc:Fallback>
                <p:oleObj name="Equation" r:id="rId3" imgW="850531" imgH="266584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1219200"/>
                        <a:ext cx="1724025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1" y="1143000"/>
          <a:ext cx="35337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5" imgW="2743200" imgH="558800" progId="Equation.3">
                  <p:embed/>
                </p:oleObj>
              </mc:Choice>
              <mc:Fallback>
                <p:oleObj name="Equation" r:id="rId5" imgW="2743200" imgH="5588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1143000"/>
                        <a:ext cx="3533775" cy="719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711451" y="1989139"/>
          <a:ext cx="69818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Microsoft Equation 3.0" r:id="rId7" imgW="5118100" imgH="596900" progId="Equation.3">
                  <p:embed/>
                </p:oleObj>
              </mc:Choice>
              <mc:Fallback>
                <p:oleObj name="Microsoft Equation 3.0" r:id="rId7" imgW="5118100" imgH="596900" progId="Equation.3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1989139"/>
                        <a:ext cx="6981825" cy="720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295651" y="28575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15240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>
                <a:solidFill>
                  <a:srgbClr val="FF1313"/>
                </a:solidFill>
                <a:latin typeface="Bookman Old Style" panose="02050604050505020204" pitchFamily="18" charset="0"/>
              </a:rPr>
              <a:t>Temos : </a:t>
            </a:r>
            <a:r>
              <a:rPr lang="pt-BR" altLang="pt-BR" sz="2400" b="1">
                <a:solidFill>
                  <a:srgbClr val="000099"/>
                </a:solidFill>
                <a:latin typeface="Bookman Old Style" panose="02050604050505020204" pitchFamily="18" charset="0"/>
              </a:rPr>
              <a:t>um sistema de 13 equações </a:t>
            </a:r>
            <a:r>
              <a:rPr lang="pt-BR" altLang="pt-BR" sz="1400" b="1">
                <a:solidFill>
                  <a:srgbClr val="000099"/>
                </a:solidFill>
                <a:latin typeface="Bookman Old Style" panose="02050604050505020204" pitchFamily="18" charset="0"/>
              </a:rPr>
              <a:t>(1 </a:t>
            </a:r>
            <a:r>
              <a:rPr lang="pt-BR" altLang="pt-BR" sz="1400" b="1" u="sng">
                <a:solidFill>
                  <a:srgbClr val="800000"/>
                </a:solidFill>
                <a:latin typeface="Bookman Old Style" panose="02050604050505020204" pitchFamily="18" charset="0"/>
              </a:rPr>
              <a:t>diagnóstica</a:t>
            </a:r>
            <a:r>
              <a:rPr lang="pt-BR" altLang="pt-BR" sz="1400" b="1">
                <a:solidFill>
                  <a:srgbClr val="000099"/>
                </a:solidFill>
                <a:latin typeface="Bookman Old Style" panose="02050604050505020204" pitchFamily="18" charset="0"/>
              </a:rPr>
              <a:t> e 12 </a:t>
            </a:r>
            <a:r>
              <a:rPr lang="pt-BR" altLang="pt-BR" sz="1400" b="1" u="sng">
                <a:solidFill>
                  <a:srgbClr val="003300"/>
                </a:solidFill>
                <a:latin typeface="Bookman Old Style" panose="02050604050505020204" pitchFamily="18" charset="0"/>
              </a:rPr>
              <a:t>prognósticas</a:t>
            </a:r>
            <a:r>
              <a:rPr lang="pt-BR" altLang="pt-BR" sz="1400" b="1">
                <a:solidFill>
                  <a:srgbClr val="000099"/>
                </a:solidFill>
                <a:latin typeface="Bookman Old Style" panose="02050604050505020204" pitchFamily="18" charset="0"/>
              </a:rPr>
              <a:t>)</a:t>
            </a:r>
          </a:p>
        </p:txBody>
      </p:sp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3276600" y="2786064"/>
          <a:ext cx="60960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9" imgW="4508500" imgH="596900" progId="Equation.3">
                  <p:embed/>
                </p:oleObj>
              </mc:Choice>
              <mc:Fallback>
                <p:oleObj name="Equation" r:id="rId9" imgW="4508500" imgH="596900" progId="Equation.3">
                  <p:embed/>
                  <p:pic>
                    <p:nvPicPr>
                      <p:cNvPr id="82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86064"/>
                        <a:ext cx="6096000" cy="719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2908300" y="3581401"/>
          <a:ext cx="67691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11" imgW="5156200" imgH="596900" progId="Equation.3">
                  <p:embed/>
                </p:oleObj>
              </mc:Choice>
              <mc:Fallback>
                <p:oleObj name="Equation" r:id="rId11" imgW="5156200" imgH="596900" progId="Equation.3">
                  <p:embed/>
                  <p:pic>
                    <p:nvPicPr>
                      <p:cNvPr id="82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3581401"/>
                        <a:ext cx="6769100" cy="720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4419601"/>
          <a:ext cx="58118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13" imgW="5105400" imgH="850900" progId="Equation.3">
                  <p:embed/>
                </p:oleObj>
              </mc:Choice>
              <mc:Fallback>
                <p:oleObj name="Equation" r:id="rId13" imgW="5105400" imgH="850900" progId="Equation.3">
                  <p:embed/>
                  <p:pic>
                    <p:nvPicPr>
                      <p:cNvPr id="82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19601"/>
                        <a:ext cx="5811838" cy="900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2438400" y="5562601"/>
          <a:ext cx="7467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15" imgW="5676900" imgH="596900" progId="Equation.3">
                  <p:embed/>
                </p:oleObj>
              </mc:Choice>
              <mc:Fallback>
                <p:oleObj name="Equation" r:id="rId15" imgW="5676900" imgH="596900" progId="Equation.3">
                  <p:embed/>
                  <p:pic>
                    <p:nvPicPr>
                      <p:cNvPr id="82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62601"/>
                        <a:ext cx="7467600" cy="720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524000" y="6553200"/>
            <a:ext cx="3144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Cortesia: Adilson W. Gandu IAG/USP</a:t>
            </a:r>
          </a:p>
        </p:txBody>
      </p:sp>
    </p:spTree>
    <p:extLst>
      <p:ext uri="{BB962C8B-B14F-4D97-AF65-F5344CB8AC3E}">
        <p14:creationId xmlns:p14="http://schemas.microsoft.com/office/powerpoint/2010/main" val="3073619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088" y="1268414"/>
            <a:ext cx="7772400" cy="2662237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400" b="1">
                <a:solidFill>
                  <a:srgbClr val="0048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Parametrizações</a:t>
            </a:r>
            <a:br>
              <a:rPr lang="pt-BR" altLang="pt-BR" b="1">
                <a:solidFill>
                  <a:srgbClr val="0048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altLang="pt-BR" b="1">
              <a:solidFill>
                <a:srgbClr val="00487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CaixaDeTexto 1"/>
          <p:cNvSpPr txBox="1">
            <a:spLocks noChangeArrowheads="1"/>
          </p:cNvSpPr>
          <p:nvPr/>
        </p:nvSpPr>
        <p:spPr bwMode="auto">
          <a:xfrm>
            <a:off x="7391401" y="4572000"/>
            <a:ext cx="253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Marcelo Felix Alonso</a:t>
            </a:r>
            <a:endParaRPr lang="en-US" altLang="pt-BR" sz="1800"/>
          </a:p>
        </p:txBody>
      </p:sp>
    </p:spTree>
    <p:extLst>
      <p:ext uri="{BB962C8B-B14F-4D97-AF65-F5344CB8AC3E}">
        <p14:creationId xmlns:p14="http://schemas.microsoft.com/office/powerpoint/2010/main" val="382068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268414"/>
            <a:ext cx="765968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4"/>
            <a:ext cx="33845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992313" y="6165851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2878"/>
                </a:solidFill>
              </a:rPr>
              <a:t>Assunção,2008</a:t>
            </a:r>
            <a:r>
              <a:rPr lang="pt-BR" altLang="pt-BR" sz="1800">
                <a:solidFill>
                  <a:srgbClr val="00287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34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42914"/>
            <a:ext cx="8066088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135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3" y="701676"/>
            <a:ext cx="7799388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992313" y="6165851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2878"/>
                </a:solidFill>
              </a:rPr>
              <a:t>Assunção,2008</a:t>
            </a:r>
            <a:r>
              <a:rPr lang="pt-BR" altLang="pt-BR" sz="1800">
                <a:solidFill>
                  <a:srgbClr val="002878"/>
                </a:solidFill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4112" y="85344"/>
            <a:ext cx="585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Nem todos os processos de microfísica são resolvidos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363" y="1765301"/>
            <a:ext cx="4371350" cy="40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85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6"/>
          <p:cNvSpPr txBox="1">
            <a:spLocks noChangeArrowheads="1"/>
          </p:cNvSpPr>
          <p:nvPr/>
        </p:nvSpPr>
        <p:spPr bwMode="auto">
          <a:xfrm>
            <a:off x="684213" y="5373688"/>
            <a:ext cx="2663825" cy="642937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/>
              <a:t>MICROESCALA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400" b="1"/>
              <a:t>Fenômenos turbulentos</a:t>
            </a:r>
          </a:p>
        </p:txBody>
      </p: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2987675" y="3933825"/>
            <a:ext cx="2374900" cy="1374775"/>
          </a:xfrm>
          <a:prstGeom prst="rect">
            <a:avLst/>
          </a:prstGeom>
          <a:solidFill>
            <a:srgbClr val="C0C0C0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/>
              <a:t>MESOESCALA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400" b="1"/>
              <a:t>Complexos convectivos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400" b="1"/>
              <a:t>Cumulusnimbu isoladas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129" name="Text Box 8"/>
          <p:cNvSpPr txBox="1">
            <a:spLocks noChangeArrowheads="1"/>
          </p:cNvSpPr>
          <p:nvPr/>
        </p:nvSpPr>
        <p:spPr bwMode="auto">
          <a:xfrm>
            <a:off x="4859338" y="2708275"/>
            <a:ext cx="2305050" cy="962025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/>
              <a:t>ESCALA SINÓTICA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400" b="1"/>
              <a:t>Frentes frias e quentes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400" b="1"/>
              <a:t>ZCAS</a:t>
            </a:r>
          </a:p>
        </p:txBody>
      </p:sp>
      <p:sp>
        <p:nvSpPr>
          <p:cNvPr id="130" name="Text Box 9"/>
          <p:cNvSpPr txBox="1">
            <a:spLocks noChangeArrowheads="1"/>
          </p:cNvSpPr>
          <p:nvPr/>
        </p:nvSpPr>
        <p:spPr bwMode="auto">
          <a:xfrm>
            <a:off x="6588125" y="1052513"/>
            <a:ext cx="2305050" cy="1374775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b="1"/>
              <a:t>LARGA ESCALA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400" b="1"/>
              <a:t>El niño – La Niña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400" b="1"/>
              <a:t>ITCZ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131" name="Line 10"/>
          <p:cNvSpPr>
            <a:spLocks noChangeShapeType="1"/>
          </p:cNvSpPr>
          <p:nvPr/>
        </p:nvSpPr>
        <p:spPr bwMode="auto">
          <a:xfrm flipH="1">
            <a:off x="3492500" y="56610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" name="Text Box 11"/>
          <p:cNvSpPr txBox="1">
            <a:spLocks noChangeArrowheads="1"/>
          </p:cNvSpPr>
          <p:nvPr/>
        </p:nvSpPr>
        <p:spPr bwMode="auto">
          <a:xfrm>
            <a:off x="4284663" y="5445125"/>
            <a:ext cx="199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Tipicamente até 1km</a:t>
            </a:r>
            <a:r>
              <a:rPr lang="pt-BR" altLang="pt-BR"/>
              <a:t> </a:t>
            </a:r>
          </a:p>
        </p:txBody>
      </p:sp>
      <p:sp>
        <p:nvSpPr>
          <p:cNvPr id="133" name="Line 12"/>
          <p:cNvSpPr>
            <a:spLocks noChangeShapeType="1"/>
          </p:cNvSpPr>
          <p:nvPr/>
        </p:nvSpPr>
        <p:spPr bwMode="auto">
          <a:xfrm flipH="1">
            <a:off x="5435600" y="45815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4" name="Text Box 13"/>
          <p:cNvSpPr txBox="1">
            <a:spLocks noChangeArrowheads="1"/>
          </p:cNvSpPr>
          <p:nvPr/>
        </p:nvSpPr>
        <p:spPr bwMode="auto">
          <a:xfrm>
            <a:off x="6300788" y="4416425"/>
            <a:ext cx="2725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Tipicamente de 10km a 100km</a:t>
            </a:r>
            <a:endParaRPr lang="pt-BR" altLang="pt-BR"/>
          </a:p>
        </p:txBody>
      </p:sp>
      <p:sp>
        <p:nvSpPr>
          <p:cNvPr id="135" name="Line 14"/>
          <p:cNvSpPr>
            <a:spLocks noChangeShapeType="1"/>
          </p:cNvSpPr>
          <p:nvPr/>
        </p:nvSpPr>
        <p:spPr bwMode="auto">
          <a:xfrm>
            <a:off x="3779838" y="29972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6" name="Text Box 15"/>
          <p:cNvSpPr txBox="1">
            <a:spLocks noChangeArrowheads="1"/>
          </p:cNvSpPr>
          <p:nvPr/>
        </p:nvSpPr>
        <p:spPr bwMode="auto">
          <a:xfrm>
            <a:off x="900113" y="2852738"/>
            <a:ext cx="282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Tipicamente Escala continental</a:t>
            </a:r>
            <a:endParaRPr lang="pt-BR" altLang="pt-BR"/>
          </a:p>
        </p:txBody>
      </p:sp>
      <p:sp>
        <p:nvSpPr>
          <p:cNvPr id="137" name="Line 16"/>
          <p:cNvSpPr>
            <a:spLocks noChangeShapeType="1"/>
          </p:cNvSpPr>
          <p:nvPr/>
        </p:nvSpPr>
        <p:spPr bwMode="auto">
          <a:xfrm>
            <a:off x="5435600" y="170021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8" name="Text Box 17"/>
          <p:cNvSpPr txBox="1">
            <a:spLocks noChangeArrowheads="1"/>
          </p:cNvSpPr>
          <p:nvPr/>
        </p:nvSpPr>
        <p:spPr bwMode="auto">
          <a:xfrm>
            <a:off x="3203575" y="1484313"/>
            <a:ext cx="2122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Escala intercontinental</a:t>
            </a:r>
            <a:endParaRPr lang="pt-BR" altLang="pt-BR"/>
          </a:p>
        </p:txBody>
      </p:sp>
      <p:sp>
        <p:nvSpPr>
          <p:cNvPr id="139" name="Line 18"/>
          <p:cNvSpPr>
            <a:spLocks noChangeShapeType="1"/>
          </p:cNvSpPr>
          <p:nvPr/>
        </p:nvSpPr>
        <p:spPr bwMode="auto">
          <a:xfrm flipV="1">
            <a:off x="1835150" y="60928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0" name="Text Box 19"/>
          <p:cNvSpPr txBox="1">
            <a:spLocks noChangeArrowheads="1"/>
          </p:cNvSpPr>
          <p:nvPr/>
        </p:nvSpPr>
        <p:spPr bwMode="auto">
          <a:xfrm>
            <a:off x="1116013" y="6359525"/>
            <a:ext cx="1541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Minutos a horas</a:t>
            </a:r>
            <a:endParaRPr lang="pt-BR" altLang="pt-BR"/>
          </a:p>
        </p:txBody>
      </p:sp>
      <p:sp>
        <p:nvSpPr>
          <p:cNvPr id="141" name="Text Box 20"/>
          <p:cNvSpPr txBox="1">
            <a:spLocks noChangeArrowheads="1"/>
          </p:cNvSpPr>
          <p:nvPr/>
        </p:nvSpPr>
        <p:spPr bwMode="auto">
          <a:xfrm>
            <a:off x="7596188" y="2781300"/>
            <a:ext cx="1335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Meses a anos</a:t>
            </a:r>
            <a:endParaRPr lang="pt-BR" altLang="pt-BR"/>
          </a:p>
        </p:txBody>
      </p:sp>
      <p:sp>
        <p:nvSpPr>
          <p:cNvPr id="142" name="Line 21"/>
          <p:cNvSpPr>
            <a:spLocks noChangeShapeType="1"/>
          </p:cNvSpPr>
          <p:nvPr/>
        </p:nvSpPr>
        <p:spPr bwMode="auto">
          <a:xfrm flipV="1">
            <a:off x="8316913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" name="Line 22"/>
          <p:cNvSpPr>
            <a:spLocks noChangeShapeType="1"/>
          </p:cNvSpPr>
          <p:nvPr/>
        </p:nvSpPr>
        <p:spPr bwMode="auto">
          <a:xfrm flipV="1">
            <a:off x="6156325" y="36449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4" name="Text Box 23"/>
          <p:cNvSpPr txBox="1">
            <a:spLocks noChangeArrowheads="1"/>
          </p:cNvSpPr>
          <p:nvPr/>
        </p:nvSpPr>
        <p:spPr bwMode="auto">
          <a:xfrm>
            <a:off x="5724525" y="3860800"/>
            <a:ext cx="157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Dias a semanas</a:t>
            </a:r>
            <a:r>
              <a:rPr lang="pt-BR" altLang="pt-BR"/>
              <a:t> </a:t>
            </a:r>
          </a:p>
        </p:txBody>
      </p:sp>
      <p:sp>
        <p:nvSpPr>
          <p:cNvPr id="145" name="Line 24"/>
          <p:cNvSpPr>
            <a:spLocks noChangeShapeType="1"/>
          </p:cNvSpPr>
          <p:nvPr/>
        </p:nvSpPr>
        <p:spPr bwMode="auto">
          <a:xfrm>
            <a:off x="4140200" y="3644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6" name="Text Box 25"/>
          <p:cNvSpPr txBox="1">
            <a:spLocks noChangeArrowheads="1"/>
          </p:cNvSpPr>
          <p:nvPr/>
        </p:nvSpPr>
        <p:spPr bwMode="auto">
          <a:xfrm>
            <a:off x="3348038" y="328453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Horas a dias</a:t>
            </a:r>
            <a:r>
              <a:rPr lang="pt-BR" altLang="pt-BR"/>
              <a:t> </a:t>
            </a:r>
          </a:p>
        </p:txBody>
      </p:sp>
      <p:sp>
        <p:nvSpPr>
          <p:cNvPr id="147" name="Text Box 26"/>
          <p:cNvSpPr txBox="1">
            <a:spLocks noChangeArrowheads="1"/>
          </p:cNvSpPr>
          <p:nvPr/>
        </p:nvSpPr>
        <p:spPr bwMode="auto">
          <a:xfrm>
            <a:off x="1958975" y="280988"/>
            <a:ext cx="328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UMA QUESTÃO DE ESCALA</a:t>
            </a:r>
          </a:p>
        </p:txBody>
      </p:sp>
    </p:spTree>
    <p:extLst>
      <p:ext uri="{BB962C8B-B14F-4D97-AF65-F5344CB8AC3E}">
        <p14:creationId xmlns:p14="http://schemas.microsoft.com/office/powerpoint/2010/main" val="2539229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0767" y="603504"/>
            <a:ext cx="4877111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Edward N. Lorenz (1917 – 2008)</a:t>
            </a:r>
          </a:p>
          <a:p>
            <a:endParaRPr lang="pt-BR" dirty="0"/>
          </a:p>
          <a:p>
            <a:r>
              <a:rPr lang="pt-BR" dirty="0"/>
              <a:t>Teoria do Caos</a:t>
            </a:r>
          </a:p>
          <a:p>
            <a:endParaRPr lang="pt-BR" dirty="0"/>
          </a:p>
          <a:p>
            <a:pPr algn="just"/>
            <a:r>
              <a:rPr lang="pt-BR" dirty="0"/>
              <a:t>Através de modelos numéricos simples para o processo físico da convecção – </a:t>
            </a:r>
            <a:r>
              <a:rPr lang="pt-BR" dirty="0" err="1"/>
              <a:t>atrator</a:t>
            </a:r>
            <a:r>
              <a:rPr lang="pt-BR" dirty="0"/>
              <a:t> de Lorenz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100" name="Picture 4" descr="http://otaodabiologia.files.wordpress.com/2008/11/atrator_loren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92" y="2501476"/>
            <a:ext cx="3809860" cy="38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824130" y="2967335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504121" y="603504"/>
            <a:ext cx="4877111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Complexidade dos processos físicos atmosféricos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Incapacidade de representa-los realisticamente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09" y="3183402"/>
            <a:ext cx="4422934" cy="21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3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solidFill>
                  <a:srgbClr val="00B0F0"/>
                </a:solidFill>
              </a:rPr>
              <a:t>O que é Meteorologia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000" dirty="0">
                <a:solidFill>
                  <a:srgbClr val="00B050"/>
                </a:solidFill>
              </a:rPr>
              <a:t>Ciência que estuda os fenômenos que ocorrem na atmosfera terrestre</a:t>
            </a:r>
          </a:p>
          <a:p>
            <a:pPr>
              <a:buNone/>
            </a:pPr>
            <a:endParaRPr lang="pt-BR" sz="3000" dirty="0"/>
          </a:p>
          <a:p>
            <a:r>
              <a:rPr lang="pt-BR" sz="3000" b="1" dirty="0">
                <a:solidFill>
                  <a:srgbClr val="FFC000"/>
                </a:solidFill>
              </a:rPr>
              <a:t>Atmosfera Terrestre: Nitrogênio (78%), Oxigênio (21%), Gás Carbônico (1%) e Gases Nobres -  Argônio, Criptônio, Hélio, Neônio, Radônio e Xenônio (0,03%),  retida a uma distância média de 12 km sobre a superfície da Terra</a:t>
            </a:r>
          </a:p>
          <a:p>
            <a:pPr>
              <a:buNone/>
            </a:pPr>
            <a:endParaRPr lang="pt-BR" sz="3000" dirty="0"/>
          </a:p>
          <a:p>
            <a:r>
              <a:rPr lang="pt-BR" sz="3000" dirty="0">
                <a:solidFill>
                  <a:srgbClr val="C00000"/>
                </a:solidFill>
              </a:rPr>
              <a:t>Distribuição desigual na vertical, sendo que a maior parte fica próximo à superfície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4">
            <a:extLst>
              <a:ext uri="{FF2B5EF4-FFF2-40B4-BE49-F238E27FC236}">
                <a16:creationId xmlns:a16="http://schemas.microsoft.com/office/drawing/2014/main" id="{2B26221C-FA5F-2B4E-8AE0-4B3EC28F7448}"/>
              </a:ext>
            </a:extLst>
          </p:cNvPr>
          <p:cNvCxnSpPr/>
          <p:nvPr/>
        </p:nvCxnSpPr>
        <p:spPr>
          <a:xfrm>
            <a:off x="560070" y="194340"/>
            <a:ext cx="106712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queimadas2010_6">
            <a:extLst>
              <a:ext uri="{FF2B5EF4-FFF2-40B4-BE49-F238E27FC236}">
                <a16:creationId xmlns:a16="http://schemas.microsoft.com/office/drawing/2014/main" id="{60447729-065D-D943-911D-216E885D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5" y="211960"/>
            <a:ext cx="10438875" cy="64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632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22977013">
            <a:extLst>
              <a:ext uri="{FF2B5EF4-FFF2-40B4-BE49-F238E27FC236}">
                <a16:creationId xmlns:a16="http://schemas.microsoft.com/office/drawing/2014/main" id="{C69D415D-4298-2D4F-A85E-3CB4CB206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185"/>
            <a:ext cx="5341319" cy="400573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8463D-8729-2A4D-971C-F24CDE3EA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27" y="2788499"/>
            <a:ext cx="4095814" cy="406950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C1BA390-3B54-F045-A021-7B9C1DE44BBF}"/>
              </a:ext>
            </a:extLst>
          </p:cNvPr>
          <p:cNvSpPr/>
          <p:nvPr/>
        </p:nvSpPr>
        <p:spPr>
          <a:xfrm>
            <a:off x="210777" y="218078"/>
            <a:ext cx="12346983" cy="2237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adjustments of the GFS – WAVEWATCH III coupled models in 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Brazil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BORGES D. M.</a:t>
            </a:r>
            <a:r>
              <a:rPr lang="pt-BR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VARONA H. L.</a:t>
            </a:r>
            <a:r>
              <a:rPr lang="pt-BR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ALONSO M. F.</a:t>
            </a:r>
            <a:r>
              <a:rPr lang="pt-BR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ARAUJO</a:t>
            </a:r>
            <a:r>
              <a:rPr lang="pt-BR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F. HERNANDEZ</a:t>
            </a:r>
            <a:r>
              <a:rPr lang="pt-BR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Meteorology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Federal 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Pelotas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Pelotas, RS, Brazil. *Corresponding author: </a:t>
            </a:r>
            <a:r>
              <a:rPr lang="en-US" sz="1200" i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dayanismontero89@gmail.com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Oceanography, DOCEAN, Federal University of Pernambuco, Recife, PE, Brazil.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Brazilian Research Network on Global Climate Change — Rede CLIMA, São José dos Campos, Brazil.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recherche pour le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developpement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PIRATA Steering Science Group,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Paris 7 Diderot,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Paul Sabatier Toulouse III,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Toulouse III - Paul Sabatier.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92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0768" y="2295402"/>
            <a:ext cx="979007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Modelo: 			</a:t>
            </a:r>
            <a:r>
              <a:rPr lang="pt-BR" dirty="0" err="1"/>
              <a:t>Integrated</a:t>
            </a:r>
            <a:r>
              <a:rPr lang="pt-BR" dirty="0"/>
              <a:t> </a:t>
            </a:r>
            <a:r>
              <a:rPr lang="pt-BR" dirty="0" err="1"/>
              <a:t>Forecasting</a:t>
            </a:r>
            <a:r>
              <a:rPr lang="pt-BR" dirty="0"/>
              <a:t> System (IFS)</a:t>
            </a:r>
          </a:p>
          <a:p>
            <a:r>
              <a:rPr lang="pt-BR" dirty="0"/>
              <a:t>Agência: 			Centro Europeu de Previsões Meteorológicas a Médio Prazo (ECMWF)</a:t>
            </a:r>
          </a:p>
          <a:p>
            <a:r>
              <a:rPr lang="pt-BR" dirty="0"/>
              <a:t>Resolução espacial: 	9 km</a:t>
            </a:r>
          </a:p>
          <a:p>
            <a:r>
              <a:rPr lang="pt-BR" dirty="0"/>
              <a:t>Frequência de saída	horária</a:t>
            </a:r>
          </a:p>
          <a:p>
            <a:r>
              <a:rPr lang="pt-BR" dirty="0"/>
              <a:t>Domínio			Global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10767" y="603504"/>
            <a:ext cx="979007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Modelo: 			Global Forecast System (GFS)</a:t>
            </a:r>
          </a:p>
          <a:p>
            <a:r>
              <a:rPr lang="pt-BR" dirty="0"/>
              <a:t>Agência: 			NOAA/EUA</a:t>
            </a:r>
          </a:p>
          <a:p>
            <a:r>
              <a:rPr lang="pt-BR" dirty="0"/>
              <a:t>Resolução espacial: 	28 km</a:t>
            </a:r>
          </a:p>
          <a:p>
            <a:r>
              <a:rPr lang="pt-BR" dirty="0"/>
              <a:t>Frequência de saída	horária</a:t>
            </a:r>
          </a:p>
          <a:p>
            <a:r>
              <a:rPr lang="pt-BR" dirty="0"/>
              <a:t>Domínio			Global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34332" y="4401519"/>
            <a:ext cx="56363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Links: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https://www.windy.com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https://wp.ufpel.edu.br/cppmet/campos-meteorologicos/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0671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0768" y="2512378"/>
            <a:ext cx="979007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Modelo: 			</a:t>
            </a:r>
            <a:r>
              <a:rPr lang="en-US" dirty="0"/>
              <a:t>Weather Research and Forecasting Model </a:t>
            </a:r>
            <a:r>
              <a:rPr lang="pt-BR" dirty="0"/>
              <a:t>(WRF)</a:t>
            </a:r>
          </a:p>
          <a:p>
            <a:r>
              <a:rPr lang="pt-BR" dirty="0"/>
              <a:t>Agência: 			CPTEC/INPE/Brasil</a:t>
            </a:r>
          </a:p>
          <a:p>
            <a:r>
              <a:rPr lang="pt-BR" dirty="0"/>
              <a:t>Resolução espacial: 	5 km</a:t>
            </a:r>
          </a:p>
          <a:p>
            <a:r>
              <a:rPr lang="pt-BR" dirty="0"/>
              <a:t>Frequência de saída	horária</a:t>
            </a:r>
          </a:p>
          <a:p>
            <a:r>
              <a:rPr lang="pt-BR" dirty="0"/>
              <a:t>Domínio			América do Sul</a:t>
            </a:r>
          </a:p>
          <a:p>
            <a:r>
              <a:rPr lang="pt-BR" dirty="0"/>
              <a:t>Link 			</a:t>
            </a:r>
            <a:r>
              <a:rPr lang="pt-BR" dirty="0">
                <a:hlinkClick r:id="rId2"/>
              </a:rPr>
              <a:t>http://previsaonumerica.cptec.inpe.br/wrf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10767" y="603504"/>
            <a:ext cx="979007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Modelo: 			</a:t>
            </a:r>
            <a:r>
              <a:rPr lang="pt-BR" dirty="0" err="1"/>
              <a:t>Brazilian</a:t>
            </a:r>
            <a:r>
              <a:rPr lang="pt-BR" dirty="0"/>
              <a:t> Global </a:t>
            </a:r>
            <a:r>
              <a:rPr lang="pt-BR" dirty="0" err="1"/>
              <a:t>Atmospheric</a:t>
            </a:r>
            <a:r>
              <a:rPr lang="pt-BR" dirty="0"/>
              <a:t> </a:t>
            </a:r>
            <a:r>
              <a:rPr lang="pt-BR" b="1" dirty="0" err="1"/>
              <a:t>Model</a:t>
            </a:r>
            <a:r>
              <a:rPr lang="pt-BR" dirty="0"/>
              <a:t> </a:t>
            </a:r>
          </a:p>
          <a:p>
            <a:r>
              <a:rPr lang="pt-BR" dirty="0"/>
              <a:t>Agência: 			CPTEC/INPE/Brasil</a:t>
            </a:r>
          </a:p>
          <a:p>
            <a:r>
              <a:rPr lang="pt-BR" dirty="0"/>
              <a:t>Resolução espacial: 	20 km</a:t>
            </a:r>
          </a:p>
          <a:p>
            <a:r>
              <a:rPr lang="pt-BR" dirty="0"/>
              <a:t>Frequência de saída	12 h</a:t>
            </a:r>
          </a:p>
          <a:p>
            <a:r>
              <a:rPr lang="pt-BR" dirty="0"/>
              <a:t>Domínio			Global</a:t>
            </a:r>
          </a:p>
          <a:p>
            <a:r>
              <a:rPr lang="pt-BR" dirty="0"/>
              <a:t>Link: 			</a:t>
            </a:r>
            <a:r>
              <a:rPr lang="pt-BR" dirty="0">
                <a:hlinkClick r:id="rId3"/>
              </a:rPr>
              <a:t>http://previsaonumerica.cptec.inpe.br/bam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10768" y="4421252"/>
            <a:ext cx="979007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Modelo: 			COSMO</a:t>
            </a:r>
          </a:p>
          <a:p>
            <a:r>
              <a:rPr lang="pt-BR" dirty="0"/>
              <a:t>Agência: 			INMET/Brasil</a:t>
            </a:r>
          </a:p>
          <a:p>
            <a:r>
              <a:rPr lang="pt-BR" dirty="0"/>
              <a:t>Resolução espacial: 	7 km</a:t>
            </a:r>
          </a:p>
          <a:p>
            <a:r>
              <a:rPr lang="pt-BR" dirty="0"/>
              <a:t>Frequência de saída	3 horas</a:t>
            </a:r>
          </a:p>
          <a:p>
            <a:r>
              <a:rPr lang="pt-BR" dirty="0"/>
              <a:t>Domínio			América do Sul</a:t>
            </a:r>
          </a:p>
          <a:p>
            <a:r>
              <a:rPr lang="pt-BR" dirty="0"/>
              <a:t>Link 			</a:t>
            </a:r>
            <a:r>
              <a:rPr lang="pt-BR" dirty="0">
                <a:hlinkClick r:id="rId4"/>
              </a:rPr>
              <a:t>http://www.inmet.gov.br/vime/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5547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10767" y="603504"/>
            <a:ext cx="979007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Modelo: 			WAVEWATCH 2.22 </a:t>
            </a:r>
          </a:p>
          <a:p>
            <a:r>
              <a:rPr lang="pt-BR" dirty="0"/>
              <a:t>Agência: 			CPTEC/INPE/Brasil</a:t>
            </a:r>
          </a:p>
          <a:p>
            <a:r>
              <a:rPr lang="pt-BR" dirty="0"/>
              <a:t>Resolução espacial: 	25 km</a:t>
            </a:r>
          </a:p>
          <a:p>
            <a:r>
              <a:rPr lang="pt-BR" dirty="0"/>
              <a:t>Frequência de saída	06 h</a:t>
            </a:r>
          </a:p>
          <a:p>
            <a:r>
              <a:rPr lang="pt-BR" dirty="0"/>
              <a:t>Domínio			Costa Brasileira</a:t>
            </a:r>
          </a:p>
          <a:p>
            <a:r>
              <a:rPr lang="pt-BR" dirty="0"/>
              <a:t>Link: 			</a:t>
            </a:r>
            <a:r>
              <a:rPr lang="pt-BR" dirty="0">
                <a:hlinkClick r:id="rId2"/>
              </a:rPr>
              <a:t>http://ondas.cptec.inpe.br/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531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42BCC4A-AEB6-844E-98D6-B2B20669605E}"/>
              </a:ext>
            </a:extLst>
          </p:cNvPr>
          <p:cNvSpPr/>
          <p:nvPr/>
        </p:nvSpPr>
        <p:spPr>
          <a:xfrm>
            <a:off x="3101654" y="786884"/>
            <a:ext cx="598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Modelo Comunitário do Sistema Terrestre Unificado (MCSTU)</a:t>
            </a:r>
          </a:p>
        </p:txBody>
      </p:sp>
    </p:spTree>
    <p:extLst>
      <p:ext uri="{BB962C8B-B14F-4D97-AF65-F5344CB8AC3E}">
        <p14:creationId xmlns:p14="http://schemas.microsoft.com/office/powerpoint/2010/main" val="169959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lh3.googleusercontent.com/proxy/K-av6rfUcVPcrD9SKA5f5fSvUsWRCXIUWuDOmH9qqL9cnIjRVgUvii_mjpqKF07qw8TBk-cvZ9owNKjtR4mMf-o52VUdq7iC0i-c_RCkBWkjQS-d5k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670" y="785794"/>
            <a:ext cx="3500462" cy="531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Aplicada a Importantes Setores da Sociedade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Energia (solar, térmica, eólica, ...)</a:t>
            </a:r>
          </a:p>
          <a:p>
            <a:r>
              <a:rPr lang="pt-BR" b="1" dirty="0">
                <a:solidFill>
                  <a:srgbClr val="FFFF00"/>
                </a:solidFill>
              </a:rPr>
              <a:t>Navegação (marítima, aérea, rodoviária)</a:t>
            </a:r>
          </a:p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Agricultura e Pecuária</a:t>
            </a:r>
          </a:p>
          <a:p>
            <a:r>
              <a:rPr lang="pt-BR" dirty="0">
                <a:solidFill>
                  <a:srgbClr val="7030A0"/>
                </a:solidFill>
              </a:rPr>
              <a:t>Varejo</a:t>
            </a:r>
          </a:p>
          <a:p>
            <a:r>
              <a:rPr lang="pt-BR" dirty="0">
                <a:solidFill>
                  <a:srgbClr val="92D050"/>
                </a:solidFill>
              </a:rPr>
              <a:t>Seguro</a:t>
            </a:r>
          </a:p>
          <a:p>
            <a:r>
              <a:rPr lang="pt-BR" dirty="0">
                <a:solidFill>
                  <a:srgbClr val="00B0F0"/>
                </a:solidFill>
              </a:rPr>
              <a:t>Política Públicas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Sistema Financeiro</a:t>
            </a:r>
          </a:p>
          <a:p>
            <a:r>
              <a:rPr lang="pt-BR" dirty="0"/>
              <a:t>Mídia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vi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99" y="2071678"/>
            <a:ext cx="2867025" cy="1600200"/>
          </a:xfrm>
          <a:prstGeom prst="rect">
            <a:avLst/>
          </a:prstGeom>
        </p:spPr>
      </p:pic>
      <p:pic>
        <p:nvPicPr>
          <p:cNvPr id="6" name="Imagem 5" descr="energia_sol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34" y="357166"/>
            <a:ext cx="2857500" cy="16002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24497" y="785795"/>
            <a:ext cx="3346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BE0C36"/>
                </a:solidFill>
              </a:rPr>
              <a:t>Energia (Solar, Eólica, </a:t>
            </a:r>
            <a:r>
              <a:rPr lang="pt-BR" sz="2400" dirty="0" err="1">
                <a:solidFill>
                  <a:srgbClr val="BE0C36"/>
                </a:solidFill>
              </a:rPr>
              <a:t>etc</a:t>
            </a:r>
            <a:r>
              <a:rPr lang="pt-BR" dirty="0">
                <a:solidFill>
                  <a:srgbClr val="BE0C36"/>
                </a:solidFill>
              </a:rPr>
              <a:t>)</a:t>
            </a:r>
          </a:p>
        </p:txBody>
      </p:sp>
      <p:pic>
        <p:nvPicPr>
          <p:cNvPr id="8" name="Imagem 7" descr="nav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191" y="3071810"/>
            <a:ext cx="2962275" cy="154305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024166" y="3786191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B050"/>
                </a:solidFill>
              </a:rPr>
              <a:t>Navegação: Marítima</a:t>
            </a:r>
          </a:p>
          <a:p>
            <a:r>
              <a:rPr lang="pt-BR" sz="2400" dirty="0">
                <a:solidFill>
                  <a:srgbClr val="00B050"/>
                </a:solidFill>
              </a:rPr>
              <a:t>Aérea, Rodoviária</a:t>
            </a:r>
          </a:p>
        </p:txBody>
      </p:sp>
      <p:pic>
        <p:nvPicPr>
          <p:cNvPr id="10" name="Imagem 9" descr="varej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46" y="4929198"/>
            <a:ext cx="3067050" cy="14859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310182" y="5357827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Varejo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gu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9" y="4714884"/>
            <a:ext cx="3038475" cy="1504950"/>
          </a:xfrm>
          <a:prstGeom prst="rect">
            <a:avLst/>
          </a:prstGeom>
        </p:spPr>
      </p:pic>
      <p:pic>
        <p:nvPicPr>
          <p:cNvPr id="5" name="Imagem 4" descr="pecua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88" y="2643182"/>
            <a:ext cx="2647950" cy="1733550"/>
          </a:xfrm>
          <a:prstGeom prst="rect">
            <a:avLst/>
          </a:prstGeom>
        </p:spPr>
      </p:pic>
      <p:pic>
        <p:nvPicPr>
          <p:cNvPr id="8" name="Imagem 7" descr="tra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911" y="428605"/>
            <a:ext cx="2619375" cy="174307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024431" y="571481"/>
            <a:ext cx="156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2"/>
                </a:solidFill>
              </a:rPr>
              <a:t>Agricultura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95538" y="3357563"/>
            <a:ext cx="1255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tx2"/>
                </a:solidFill>
              </a:rPr>
              <a:t>Pecuária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453322" y="4071943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</a:rPr>
              <a:t>Setor de Seguros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inancei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80" y="1571613"/>
            <a:ext cx="3028950" cy="1514475"/>
          </a:xfrm>
          <a:prstGeom prst="rect">
            <a:avLst/>
          </a:prstGeom>
        </p:spPr>
      </p:pic>
      <p:pic>
        <p:nvPicPr>
          <p:cNvPr id="7" name="Imagem 6" descr="politicas_public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14291"/>
            <a:ext cx="3019425" cy="1514475"/>
          </a:xfrm>
          <a:prstGeom prst="rect">
            <a:avLst/>
          </a:prstGeom>
        </p:spPr>
      </p:pic>
      <p:pic>
        <p:nvPicPr>
          <p:cNvPr id="8" name="Imagem 7" descr="tempo_clima_mid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68" y="3357562"/>
            <a:ext cx="2857500" cy="1600200"/>
          </a:xfrm>
          <a:prstGeom prst="rect">
            <a:avLst/>
          </a:prstGeom>
        </p:spPr>
      </p:pic>
      <p:pic>
        <p:nvPicPr>
          <p:cNvPr id="9" name="Imagem 8" descr="temp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0026" y="5072074"/>
            <a:ext cx="2847975" cy="16002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667505" y="1857365"/>
            <a:ext cx="25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B0F0"/>
                </a:solidFill>
              </a:rPr>
              <a:t>Sistema Financeiro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310711" y="3857629"/>
            <a:ext cx="89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B050"/>
                </a:solidFill>
              </a:rPr>
              <a:t>Mídia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738546" y="5572141"/>
            <a:ext cx="3586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7030A0"/>
                </a:solidFill>
              </a:rPr>
              <a:t>Previsão e Monitoramento </a:t>
            </a:r>
          </a:p>
          <a:p>
            <a:r>
              <a:rPr lang="pt-BR" sz="2400" dirty="0">
                <a:solidFill>
                  <a:srgbClr val="7030A0"/>
                </a:solidFill>
              </a:rPr>
              <a:t>do Tempo e Clima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238613" y="500043"/>
            <a:ext cx="2295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Políticas Públicas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952625" y="357188"/>
            <a:ext cx="8229600" cy="774700"/>
          </a:xfrm>
        </p:spPr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Órgãos de Meteorologia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52625" y="1214438"/>
            <a:ext cx="8229600" cy="5429272"/>
          </a:xfrm>
        </p:spPr>
        <p:txBody>
          <a:bodyPr rtlCol="0">
            <a:normAutofit/>
          </a:bodyPr>
          <a:lstStyle/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00B0F0"/>
                </a:solidFill>
              </a:rPr>
              <a:t>A WWW é um </a:t>
            </a:r>
            <a:r>
              <a:rPr lang="en-GB" dirty="0" err="1">
                <a:solidFill>
                  <a:srgbClr val="00B0F0"/>
                </a:solidFill>
              </a:rPr>
              <a:t>sistema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da</a:t>
            </a:r>
            <a:r>
              <a:rPr lang="en-GB" dirty="0">
                <a:solidFill>
                  <a:srgbClr val="00B0F0"/>
                </a:solidFill>
              </a:rPr>
              <a:t> WMO (</a:t>
            </a:r>
            <a:r>
              <a:rPr lang="en-GB" dirty="0" err="1">
                <a:solidFill>
                  <a:srgbClr val="00B0F0"/>
                </a:solidFill>
              </a:rPr>
              <a:t>uma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Agência</a:t>
            </a:r>
            <a:r>
              <a:rPr lang="en-GB" dirty="0">
                <a:solidFill>
                  <a:srgbClr val="00B0F0"/>
                </a:solidFill>
              </a:rPr>
              <a:t> das UN):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https://public.wmo.int/en</a:t>
            </a: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INMET: https://portal.inmet.gov.br/</a:t>
            </a: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7030A0"/>
                </a:solidFill>
              </a:rPr>
              <a:t>INPE/CPTEC: </a:t>
            </a:r>
            <a:r>
              <a:rPr lang="en-GB" dirty="0">
                <a:solidFill>
                  <a:srgbClr val="7030A0"/>
                </a:solidFill>
                <a:hlinkClick r:id="rId2"/>
              </a:rPr>
              <a:t>https://www.cptec.inpe.br</a:t>
            </a:r>
            <a:endParaRPr lang="en-GB" dirty="0">
              <a:solidFill>
                <a:srgbClr val="7030A0"/>
              </a:solidFill>
            </a:endParaRP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>
                <a:solidFill>
                  <a:schemeClr val="accent2"/>
                </a:solidFill>
              </a:rPr>
              <a:t>Centros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Regionais</a:t>
            </a:r>
            <a:r>
              <a:rPr lang="en-GB" dirty="0">
                <a:solidFill>
                  <a:schemeClr val="accent2"/>
                </a:solidFill>
              </a:rPr>
              <a:t>:</a:t>
            </a:r>
          </a:p>
          <a:p>
            <a:pPr algn="just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002060"/>
                </a:solidFill>
              </a:rPr>
              <a:t>	EPAGRI/</a:t>
            </a:r>
            <a:r>
              <a:rPr lang="en-GB" dirty="0" err="1">
                <a:solidFill>
                  <a:srgbClr val="002060"/>
                </a:solidFill>
              </a:rPr>
              <a:t>Ciram</a:t>
            </a:r>
            <a:r>
              <a:rPr lang="en-GB" dirty="0">
                <a:solidFill>
                  <a:srgbClr val="002060"/>
                </a:solidFill>
              </a:rPr>
              <a:t>: https://ciram.epagri.sc.gov.br/</a:t>
            </a:r>
          </a:p>
          <a:p>
            <a:pPr algn="just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002060"/>
                </a:solidFill>
              </a:rPr>
              <a:t>	SIMEPAR: </a:t>
            </a:r>
            <a:r>
              <a:rPr lang="en-GB" dirty="0">
                <a:solidFill>
                  <a:srgbClr val="002060"/>
                </a:solidFill>
                <a:hlinkClick r:id="rId3"/>
              </a:rPr>
              <a:t>http://www.simepar.br/</a:t>
            </a:r>
            <a:endParaRPr lang="en-GB" dirty="0">
              <a:solidFill>
                <a:srgbClr val="002060"/>
              </a:solidFill>
            </a:endParaRP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>
                <a:solidFill>
                  <a:srgbClr val="002060"/>
                </a:solidFill>
              </a:rPr>
              <a:t>Universidades</a:t>
            </a:r>
            <a:r>
              <a:rPr lang="en-GB" dirty="0">
                <a:solidFill>
                  <a:srgbClr val="002060"/>
                </a:solidFill>
              </a:rPr>
              <a:t>:  UFPEL, UFSM</a:t>
            </a:r>
          </a:p>
          <a:p>
            <a:pPr algn="just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002060"/>
                </a:solidFill>
              </a:rPr>
              <a:t>	CPMET/UFPEL: https://wp.ufpel.edu.br/cppmet/</a:t>
            </a:r>
          </a:p>
          <a:p>
            <a:pPr algn="just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 algn="just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 lvl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1249</Words>
  <Application>Microsoft Macintosh PowerPoint</Application>
  <PresentationFormat>Widescreen</PresentationFormat>
  <Paragraphs>220</Paragraphs>
  <Slides>35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35</vt:i4>
      </vt:variant>
    </vt:vector>
  </HeadingPairs>
  <TitlesOfParts>
    <vt:vector size="46" baseType="lpstr">
      <vt:lpstr>Arial</vt:lpstr>
      <vt:lpstr>Bookman Old Style</vt:lpstr>
      <vt:lpstr>Calibri</vt:lpstr>
      <vt:lpstr>Calibri Light</vt:lpstr>
      <vt:lpstr>Times New Roman</vt:lpstr>
      <vt:lpstr>Verdana</vt:lpstr>
      <vt:lpstr>Tema do Office</vt:lpstr>
      <vt:lpstr>Microsoft Org Chart</vt:lpstr>
      <vt:lpstr>Equação</vt:lpstr>
      <vt:lpstr>Equation</vt:lpstr>
      <vt:lpstr>Microsoft Equation 3.0</vt:lpstr>
      <vt:lpstr>Considerações sobre a Meteorologia e suas Aplicações</vt:lpstr>
      <vt:lpstr>Sumário</vt:lpstr>
      <vt:lpstr>O que é Meteorologia</vt:lpstr>
      <vt:lpstr>Apresentação do PowerPoint</vt:lpstr>
      <vt:lpstr>Aplicada a Importantes Setores da Sociedade</vt:lpstr>
      <vt:lpstr>Apresentação do PowerPoint</vt:lpstr>
      <vt:lpstr>Apresentação do PowerPoint</vt:lpstr>
      <vt:lpstr>Apresentação do PowerPoint</vt:lpstr>
      <vt:lpstr>Órgãos de Meteorologia</vt:lpstr>
      <vt:lpstr>Necessidades x Possibilidades </vt:lpstr>
      <vt:lpstr>Necessidades</vt:lpstr>
      <vt:lpstr>Escalas de Tempo e Espaço </vt:lpstr>
      <vt:lpstr>Ferramenta - Modelos Numéricos Equações Gerais</vt:lpstr>
      <vt:lpstr>Apresentação do PowerPoint</vt:lpstr>
      <vt:lpstr>Apresentação do PowerPoint</vt:lpstr>
      <vt:lpstr>Verificação (Ponto de grade)</vt:lpstr>
      <vt:lpstr>Apresentação do PowerPoint</vt:lpstr>
      <vt:lpstr>O Melhorameto dos Modelos de PNT é contínuo</vt:lpstr>
      <vt:lpstr>Apresentação do PowerPoint</vt:lpstr>
      <vt:lpstr>Apresentação do PowerPoint</vt:lpstr>
      <vt:lpstr>Apresentação do PowerPoint</vt:lpstr>
      <vt:lpstr>Apresentação do PowerPoint</vt:lpstr>
      <vt:lpstr>O “” problema” matemático</vt:lpstr>
      <vt:lpstr>Parametrizações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Previsão numérica do tempo</dc:title>
  <dc:creator>Marcelo</dc:creator>
  <cp:lastModifiedBy>Marcelo Felix Alonso</cp:lastModifiedBy>
  <cp:revision>19</cp:revision>
  <dcterms:created xsi:type="dcterms:W3CDTF">2018-10-24T11:21:58Z</dcterms:created>
  <dcterms:modified xsi:type="dcterms:W3CDTF">2021-12-03T19:20:26Z</dcterms:modified>
</cp:coreProperties>
</file>