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xx" initials="x" lastIdx="5" clrIdx="0">
    <p:extLst>
      <p:ext uri="{19B8F6BF-5375-455C-9EA6-DF929625EA0E}">
        <p15:presenceInfo xmlns:p15="http://schemas.microsoft.com/office/powerpoint/2012/main" userId="xxx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hyperlink" Target="mailto:vsunyol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1674" y="2715491"/>
            <a:ext cx="8146472" cy="3352800"/>
          </a:xfrm>
        </p:spPr>
        <p:txBody>
          <a:bodyPr/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s-A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A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A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2800" b="1" dirty="0">
                <a:latin typeface="Arial" panose="020B0604020202020204" pitchFamily="34" charset="0"/>
                <a:cs typeface="Arial" panose="020B0604020202020204" pitchFamily="34" charset="0"/>
              </a:rPr>
              <a:t>La importancia filosófica de la educación musical en Aristóteles.</a:t>
            </a:r>
            <a:r>
              <a:rPr lang="es-AR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Acerca de la jerarquía y la relación entre las funciones de la </a:t>
            </a:r>
            <a:r>
              <a:rPr lang="es-AR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mousiké</a:t>
            </a:r>
            <a:r>
              <a:rPr lang="es-AR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A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A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es-AR" sz="2800" dirty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2800" dirty="0" smtClean="0"/>
              <a:t> </a:t>
            </a:r>
            <a:endParaRPr lang="es-AR" sz="2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0321" y="4394039"/>
            <a:ext cx="8283569" cy="1535706"/>
          </a:xfrm>
        </p:spPr>
        <p:txBody>
          <a:bodyPr>
            <a:noAutofit/>
          </a:bodyPr>
          <a:lstStyle/>
          <a:p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VIVIANA SUÑOL</a:t>
            </a:r>
          </a:p>
          <a:p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CONICET- Universidad Nacional de La Plata</a:t>
            </a:r>
          </a:p>
          <a:p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5091" y="5763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61"/>
    </mc:Choice>
    <mc:Fallback xmlns="">
      <p:transition spd="slow" advTm="3866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97" objId="8"/>
        <p14:pauseEvt time="32623" objId="8"/>
        <p14:seekEvt time="32623" objId="8" seek="29892"/>
        <p14:resumeEvt time="32823" objId="8"/>
        <p14:stopEvt time="38661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921811"/>
            <a:ext cx="9892401" cy="1080938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A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kátharsis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 en el esquema de las funciones musicales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2400" y="2105890"/>
            <a:ext cx="12039599" cy="4752109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En un pasaje del último capítulo la presenta como una función independiente. (</a:t>
            </a:r>
            <a:r>
              <a:rPr lang="es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1341b36-41)</a:t>
            </a:r>
          </a:p>
          <a:p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Está </a:t>
            </a: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una posición oscilante entre la relajación y la </a:t>
            </a: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educación: </a:t>
            </a:r>
          </a:p>
          <a:p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La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relajación que produce y el placer que conlleva no son de la misma clase que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que se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experimenta después de un trabajo duro.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La </a:t>
            </a:r>
            <a:r>
              <a:rPr lang="es-AR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kátharsis</a:t>
            </a:r>
            <a:r>
              <a:rPr lang="el-GR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educa moralmente a los futuros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ciudadanos.</a:t>
            </a:r>
          </a:p>
          <a:p>
            <a:endParaRPr lang="es-ES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resulta convincente la propuesta de subsumirla en la función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lúdica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ni en la educativa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ni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tampoco afirmar su independencia. 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9454" y="5978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7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A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138545" y="2022764"/>
            <a:ext cx="11762510" cy="4641272"/>
          </a:xfrm>
        </p:spPr>
        <p:txBody>
          <a:bodyPr>
            <a:normAutofit/>
          </a:bodyPr>
          <a:lstStyle/>
          <a:p>
            <a:pPr indent="4495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AR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</a:t>
            </a:r>
            <a:r>
              <a:rPr lang="es-AR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posible vivir la vida más elegible ni tampoco construir un régimen político ideal, si la educación de los ciudadanos no comprende el ejercicio de las distintas funciones musicales. </a:t>
            </a:r>
            <a:endParaRPr lang="es-AR" sz="3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AR" sz="3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AR" sz="35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mousik</a:t>
            </a:r>
            <a:r>
              <a:rPr lang="es-AR" sz="3500" i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lang="es-AR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 condición para la vida mejor en el mejor régimen. </a:t>
            </a:r>
            <a:endParaRPr lang="es-AR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vsunyol@gmail.com</a:t>
            </a:r>
            <a:endParaRPr lang="es-AR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9382" y="5327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6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91" y="761999"/>
            <a:ext cx="10017091" cy="1191491"/>
          </a:xfrm>
        </p:spPr>
        <p:txBody>
          <a:bodyPr>
            <a:noAutofit/>
          </a:bodyPr>
          <a:lstStyle/>
          <a:p>
            <a:r>
              <a:rPr lang="es-AR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AR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educación musical tiene una importancia filosófica fundamental en el pensamiento de Aristóteles.</a:t>
            </a:r>
            <a:endParaRPr lang="es-A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endParaRPr lang="es-A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Mostrar que el programa de educación musical de </a:t>
            </a:r>
            <a:r>
              <a:rPr lang="es-AR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VIII 3, 5 a 7 es parte esencial de la respuesta a las preguntas que Aristóteles formula en </a:t>
            </a:r>
            <a:r>
              <a:rPr lang="es-AR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VII 1: </a:t>
            </a:r>
          </a:p>
          <a:p>
            <a:pPr algn="just"/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¿cuál es el mejor régimen? </a:t>
            </a:r>
          </a:p>
          <a:p>
            <a:pPr algn="just"/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¿cuál es la vida mejor? </a:t>
            </a:r>
          </a:p>
          <a:p>
            <a:pPr marL="0" indent="0">
              <a:buNone/>
            </a:pPr>
            <a:endParaRPr lang="es-AR" dirty="0"/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4182" y="5631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7"/>
    </mc:Choice>
    <mc:Fallback xmlns="">
      <p:transition spd="slow" advTm="385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AR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AR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de educación musical </a:t>
            </a:r>
            <a:r>
              <a:rPr lang="es-AR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AR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</a:t>
            </a:r>
            <a:r>
              <a:rPr lang="es-AR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s-AR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VIII 3, 5-7 está íntimamente vinculado a y es parte indisociable del mejor régimen y de la vida más elegible. </a:t>
            </a:r>
            <a:endParaRPr lang="es-A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0" y="2336872"/>
            <a:ext cx="5721926" cy="4521128"/>
          </a:xfrm>
        </p:spPr>
        <p:txBody>
          <a:bodyPr>
            <a:normAutofit fontScale="77500" lnSpcReduction="20000"/>
          </a:bodyPr>
          <a:lstStyle/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A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Correspondencia entre </a:t>
            </a:r>
            <a:r>
              <a:rPr lang="es-AR" sz="4000" b="1" dirty="0">
                <a:latin typeface="Arial" panose="020B0604020202020204" pitchFamily="34" charset="0"/>
                <a:cs typeface="Arial" panose="020B0604020202020204" pitchFamily="34" charset="0"/>
              </a:rPr>
              <a:t>el mejor régimen y la educación musical: </a:t>
            </a:r>
            <a:endParaRPr lang="es-AR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s-AR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4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AR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AR" sz="4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AR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alternancia generacional</a:t>
            </a:r>
            <a:endParaRPr lang="es-AR" sz="40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846618" y="2336872"/>
            <a:ext cx="5999018" cy="4257892"/>
          </a:xfrm>
        </p:spPr>
        <p:txBody>
          <a:bodyPr>
            <a:normAutofit fontScale="77500" lnSpcReduction="20000"/>
          </a:bodyPr>
          <a:lstStyle/>
          <a:p>
            <a:pPr marL="0" lv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s-AR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Correspondencia entre el </a:t>
            </a:r>
            <a:r>
              <a:rPr lang="es-A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ideal del </a:t>
            </a:r>
            <a:r>
              <a:rPr lang="es-AR" sz="4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bíos</a:t>
            </a:r>
            <a:r>
              <a:rPr lang="es-AR" sz="4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4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praktikós</a:t>
            </a:r>
            <a:r>
              <a:rPr lang="es-A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la función ociosa de la </a:t>
            </a:r>
            <a:r>
              <a:rPr lang="es-AR" sz="4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mousiké</a:t>
            </a:r>
            <a:r>
              <a:rPr lang="es-A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s-AR" sz="40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s-AR" sz="4000" b="1" cap="al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AR" sz="4000" b="1" cap="al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acción como condición de la teoría</a:t>
            </a:r>
            <a:endParaRPr lang="es-AR" sz="4000" cap="al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AR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3418" y="5865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"/>
    </mc:Choice>
    <mc:Fallback xmlns="">
      <p:transition spd="slow" advTm="185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1673" y="715463"/>
            <a:ext cx="10114073" cy="1080938"/>
          </a:xfrm>
        </p:spPr>
        <p:txBody>
          <a:bodyPr>
            <a:normAutofit fontScale="90000"/>
          </a:bodyPr>
          <a:lstStyle/>
          <a:p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1) La 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correspondencia entre el mejor régimen y la educación musical: la alternancia generacional</a:t>
            </a:r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2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ALTERNANCIA POLÍTICA</a:t>
            </a:r>
            <a:r>
              <a:rPr lang="es-A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s-AR" sz="2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EJECUCIÓN MUSICAL</a:t>
            </a:r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" y="2336871"/>
            <a:ext cx="5594120" cy="4521129"/>
          </a:xfrm>
        </p:spPr>
        <p:txBody>
          <a:bodyPr>
            <a:noAutofit/>
          </a:bodyPr>
          <a:lstStyle/>
          <a:p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La sucesión en el ejercicio del poder determinada por la distinción natural de la edad. </a:t>
            </a:r>
          </a:p>
          <a:p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A los jóvenes les conviene ser gobernados y a los adultos, gobernar (</a:t>
            </a:r>
            <a:r>
              <a:rPr lang="es-AR" i="1" dirty="0" smtClean="0"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. 1332b35-38)</a:t>
            </a:r>
          </a:p>
          <a:p>
            <a:endParaRPr lang="es-A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Alternancia generacional y política garantiza la igualdad y la estabilidad del régimen al evitar la sublevación de los gobernados.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sz="half" idx="2"/>
          </p:nvPr>
        </p:nvSpPr>
        <p:spPr>
          <a:xfrm>
            <a:off x="5594121" y="2336873"/>
            <a:ext cx="6487043" cy="4341018"/>
          </a:xfrm>
        </p:spPr>
        <p:txBody>
          <a:bodyPr>
            <a:noAutofit/>
          </a:bodyPr>
          <a:lstStyle/>
          <a:p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ciudadanos deben aprender a ejecutar para convertirse en buenos jueces</a:t>
            </a:r>
          </a:p>
          <a:p>
            <a:endParaRPr lang="es-AR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práctica profesional 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la 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participación en las competencias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producen 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 degradación intelectual y 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corporal</a:t>
            </a:r>
          </a:p>
          <a:p>
            <a:endParaRPr lang="es-AR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Aristóteles 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limita la  práctica a la juventud y la prohíbe en la edad 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adulta.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3441" y="5853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7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"/>
    </mc:Choice>
    <mc:Fallback xmlns="">
      <p:transition spd="slow" advTm="52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1066800"/>
            <a:ext cx="10335491" cy="1066800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</a:pPr>
            <a:r>
              <a:rPr lang="es-AR" sz="3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lang="es-A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A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ideal del </a:t>
            </a:r>
            <a:r>
              <a:rPr lang="es-AR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bíos</a:t>
            </a:r>
            <a:r>
              <a:rPr lang="es-AR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praktikós</a:t>
            </a:r>
            <a:r>
              <a:rPr lang="es-A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la función ociosa de la </a:t>
            </a:r>
            <a:r>
              <a:rPr lang="es-AR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mousiké</a:t>
            </a:r>
            <a:r>
              <a:rPr lang="es-A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la acción como condición de la teoría</a:t>
            </a:r>
            <a:r>
              <a:rPr lang="es-AR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s-AR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0" y="2133600"/>
            <a:ext cx="12053455" cy="4724400"/>
          </a:xfrm>
        </p:spPr>
        <p:txBody>
          <a:bodyPr>
            <a:noAutofit/>
          </a:bodyPr>
          <a:lstStyle/>
          <a:p>
            <a:pPr algn="just"/>
            <a:r>
              <a:rPr lang="es-AR" sz="2800" i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Bíos</a:t>
            </a:r>
            <a:r>
              <a:rPr lang="es-AR" sz="2800" i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praktikós</a:t>
            </a:r>
            <a:r>
              <a:rPr lang="es-AR" sz="2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 de vida más elegible </a:t>
            </a:r>
            <a:r>
              <a:rPr lang="es-AR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s-AR" sz="2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</a:t>
            </a:r>
            <a:r>
              <a:rPr lang="es-AR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VII 3) / La función musical más importante: la ociosa. (</a:t>
            </a:r>
            <a:r>
              <a:rPr lang="es-AR" sz="2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</a:t>
            </a:r>
            <a:r>
              <a:rPr lang="es-AR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VIII 3)</a:t>
            </a:r>
          </a:p>
          <a:p>
            <a:endParaRPr lang="es-AR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AR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Punto de encuentro entre la mejor forma de vida y la función musical más alta: </a:t>
            </a:r>
            <a:r>
              <a:rPr lang="es-AR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AR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carácter </a:t>
            </a:r>
            <a:r>
              <a:rPr lang="es-AR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autotélico</a:t>
            </a:r>
            <a:r>
              <a:rPr lang="es-AR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AR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contemplativo de ambos </a:t>
            </a:r>
          </a:p>
          <a:p>
            <a:endParaRPr lang="es-AR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AR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AR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bíos</a:t>
            </a:r>
            <a:r>
              <a:rPr lang="es-AR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praktikós</a:t>
            </a:r>
            <a:r>
              <a:rPr lang="es-AR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 un ideal contemplativo, pero presupone </a:t>
            </a:r>
            <a:r>
              <a:rPr lang="es-AR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ejercicio de la vida </a:t>
            </a:r>
            <a:r>
              <a:rPr lang="es-AR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política. La función ociosa de la </a:t>
            </a:r>
            <a:r>
              <a:rPr lang="es-AR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mousik</a:t>
            </a:r>
            <a:r>
              <a:rPr lang="es-AR" sz="2800" i="1" u="sng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lang="es-AR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AR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requiere </a:t>
            </a:r>
            <a:r>
              <a:rPr lang="es-AR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ejercicio previo de su función ética. </a:t>
            </a:r>
            <a:endParaRPr lang="es-A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0510" y="6089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"/>
    </mc:Choice>
    <mc:Fallback xmlns="">
      <p:transition spd="slow" advTm="34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9383" y="753228"/>
            <a:ext cx="10044800" cy="1283390"/>
          </a:xfrm>
        </p:spPr>
        <p:txBody>
          <a:bodyPr>
            <a:normAutofit fontScale="90000"/>
          </a:bodyPr>
          <a:lstStyle/>
          <a:p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A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mousik</a:t>
            </a:r>
            <a:r>
              <a:rPr lang="es-AR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 es disciplina más importante del programa de educación pública que se inicia a los 7 años.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9383" y="2323019"/>
            <a:ext cx="10224653" cy="4050072"/>
          </a:xfrm>
        </p:spPr>
        <p:txBody>
          <a:bodyPr/>
          <a:lstStyle/>
          <a:p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Aristóteles le atribuye expresamente tres funciones*:</a:t>
            </a:r>
          </a:p>
          <a:p>
            <a:r>
              <a:rPr 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Juego</a:t>
            </a:r>
          </a:p>
          <a:p>
            <a:r>
              <a:rPr 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 </a:t>
            </a:r>
          </a:p>
          <a:p>
            <a:r>
              <a:rPr 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Ocio</a:t>
            </a:r>
          </a:p>
          <a:p>
            <a:endParaRPr lang="es-A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* La posición de la </a:t>
            </a:r>
            <a:r>
              <a:rPr lang="es-A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kátharsis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 resulta problemática en este esquema tripartito</a:t>
            </a:r>
          </a:p>
          <a:p>
            <a:endParaRPr lang="es-A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1345" y="5908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4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Función ociosa de la </a:t>
            </a:r>
            <a:r>
              <a:rPr lang="es-A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mousik</a:t>
            </a:r>
            <a:r>
              <a:rPr lang="es-AR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s-AR" dirty="0" smtClean="0"/>
              <a:t/>
            </a:r>
            <a:br>
              <a:rPr lang="es-AR" dirty="0" smtClean="0"/>
            </a:b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285" y="2059779"/>
            <a:ext cx="11955024" cy="467352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tiene un carácter </a:t>
            </a:r>
            <a:r>
              <a:rPr lang="es-A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necesario ni </a:t>
            </a:r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utilidad. Es </a:t>
            </a:r>
            <a:r>
              <a:rPr lang="es-A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pasatiempo en el </a:t>
            </a:r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ocio. </a:t>
            </a:r>
          </a:p>
          <a:p>
            <a:pPr algn="just"/>
            <a:endParaRPr lang="es-AR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Reservada </a:t>
            </a:r>
            <a:r>
              <a:rPr lang="es-A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los hombres </a:t>
            </a:r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libres.</a:t>
            </a:r>
          </a:p>
          <a:p>
            <a:pPr algn="just"/>
            <a:endParaRPr lang="es-AR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Vinculada </a:t>
            </a:r>
            <a:r>
              <a:rPr lang="es-A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el fin último de la vida humana: la </a:t>
            </a:r>
            <a:r>
              <a:rPr lang="es-AR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eudaimonía</a:t>
            </a:r>
            <a:r>
              <a:rPr lang="es-A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s-AR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AR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 aprendizaje </a:t>
            </a:r>
            <a:r>
              <a:rPr lang="es-A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</a:t>
            </a:r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educación: </a:t>
            </a:r>
            <a:r>
              <a:rPr lang="es-A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cosas que se realizan por sí </a:t>
            </a:r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mismas.</a:t>
            </a:r>
          </a:p>
          <a:p>
            <a:pPr algn="just"/>
            <a:endParaRPr lang="es-AR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Refiere  a la experiencia de escuchar </a:t>
            </a:r>
            <a:r>
              <a:rPr lang="es-A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aedo en el marco de un banquete o festín </a:t>
            </a:r>
            <a:endParaRPr lang="es-AR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AR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Contribuye </a:t>
            </a:r>
            <a:r>
              <a:rPr lang="es-A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es-AR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algo</a:t>
            </a:r>
            <a:r>
              <a:rPr lang="es-A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s-A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AR" sz="3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phrónesis</a:t>
            </a:r>
            <a:r>
              <a:rPr lang="es-AR" sz="3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entendida como discernimiento (</a:t>
            </a:r>
            <a:r>
              <a:rPr lang="es-AR" sz="3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</a:t>
            </a:r>
            <a:r>
              <a:rPr lang="es-AR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VIII 5)</a:t>
            </a:r>
          </a:p>
          <a:p>
            <a:endParaRPr lang="es-A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7709" y="6123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1673" y="753228"/>
            <a:ext cx="10072509" cy="1080938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Función ética de la </a:t>
            </a:r>
            <a:r>
              <a:rPr lang="es-A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mousik</a:t>
            </a:r>
            <a:r>
              <a:rPr lang="es-AR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endParaRPr lang="es-AR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1" y="1981199"/>
            <a:ext cx="12053454" cy="4738255"/>
          </a:xfrm>
        </p:spPr>
        <p:txBody>
          <a:bodyPr>
            <a:noAutofit/>
          </a:bodyPr>
          <a:lstStyle/>
          <a:p>
            <a:pPr algn="just"/>
            <a:r>
              <a:rPr lang="es-AR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Formar el carácter de los futuros ciudadanos.</a:t>
            </a:r>
          </a:p>
          <a:p>
            <a:pPr algn="just"/>
            <a:r>
              <a:rPr lang="es-AR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Poder </a:t>
            </a:r>
            <a:r>
              <a:rPr lang="es-AR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simpatético</a:t>
            </a:r>
            <a:r>
              <a:rPr lang="es-AR" sz="2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s-AR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las melodías y ritmos existen semejanzas con la verdadera naturaleza de los caracteres </a:t>
            </a:r>
          </a:p>
          <a:p>
            <a:pPr algn="just"/>
            <a:endParaRPr lang="es-AR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s-E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Permite enseñar la virtud a los jóvenes, habituándolos a juzgar (</a:t>
            </a:r>
            <a:r>
              <a:rPr lang="es-ES" sz="28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krineín</a:t>
            </a:r>
            <a:r>
              <a:rPr lang="es-E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y disfrutar (</a:t>
            </a:r>
            <a:r>
              <a:rPr lang="es-ES" sz="28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chaírein</a:t>
            </a:r>
            <a:r>
              <a:rPr lang="es-E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de los buenos caracteres y de las bellas acciones.</a:t>
            </a:r>
          </a:p>
          <a:p>
            <a:pPr algn="just"/>
            <a:r>
              <a:rPr lang="es-E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El predominio del dorio revela su propósito es </a:t>
            </a:r>
            <a:r>
              <a:rPr lang="es-AR" sz="28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AR" sz="2800" u="sng" dirty="0">
                <a:latin typeface="Arial" panose="020B0604020202020204" pitchFamily="34" charset="0"/>
                <a:cs typeface="Arial" panose="020B0604020202020204" pitchFamily="34" charset="0"/>
              </a:rPr>
              <a:t>control de las </a:t>
            </a:r>
            <a:r>
              <a:rPr lang="es-AR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emociones</a:t>
            </a: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la </a:t>
            </a:r>
            <a:r>
              <a:rPr lang="es-AR" sz="2800" dirty="0">
                <a:latin typeface="Arial" panose="020B0604020202020204" pitchFamily="34" charset="0"/>
                <a:cs typeface="Arial" panose="020B0604020202020204" pitchFamily="34" charset="0"/>
              </a:rPr>
              <a:t>moderación durante la infancia y </a:t>
            </a: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que purifiquen </a:t>
            </a:r>
            <a:r>
              <a:rPr lang="es-AR" sz="2800" dirty="0">
                <a:latin typeface="Arial" panose="020B0604020202020204" pitchFamily="34" charset="0"/>
                <a:cs typeface="Arial" panose="020B0604020202020204" pitchFamily="34" charset="0"/>
              </a:rPr>
              <a:t>los excesos emocionales en la adultez.</a:t>
            </a:r>
          </a:p>
          <a:p>
            <a:pPr algn="just">
              <a:spcAft>
                <a:spcPts val="0"/>
              </a:spcAft>
            </a:pPr>
            <a:endParaRPr lang="es-AR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s-AR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145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545" y="753228"/>
            <a:ext cx="10293928" cy="1080938"/>
          </a:xfrm>
        </p:spPr>
        <p:txBody>
          <a:bodyPr/>
          <a:lstStyle/>
          <a:p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Función lúdica de la </a:t>
            </a:r>
            <a:r>
              <a:rPr lang="es-A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mousiké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. La jerarquía del placer musical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8546" y="2059781"/>
            <a:ext cx="11679382" cy="4798219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 más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elemental del placer musical: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descanso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las tensiones del trabajo. Propio de los trabajadores, la categoría más baja de espectadores.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placer acompaña a todas y cada una de las funciones musicales.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Pero hay una jerarquía: la forma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más elevada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la que acompaña al ocio.</a:t>
            </a:r>
          </a:p>
          <a:p>
            <a:pPr algn="just"/>
            <a:endParaRPr lang="es-E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Raigambre antropológica del placer musical (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1339b20-22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).“Placer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común” del que todos los hombres de todas las edades y caracteres tienen sensación y que afecta incluso a otros animales, esclavos y niños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placer musical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permite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sea un instrumento pedagógico privilegiado en la habituación ética de los jóvenes (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1340b15-19).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7272" y="6130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7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2087</TotalTime>
  <Words>828</Words>
  <Application>Microsoft Office PowerPoint</Application>
  <PresentationFormat>Panorámica</PresentationFormat>
  <Paragraphs>82</Paragraphs>
  <Slides>11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Times New Roman</vt:lpstr>
      <vt:lpstr>Trebuchet MS</vt:lpstr>
      <vt:lpstr>Berlín</vt:lpstr>
      <vt:lpstr>  La importancia filosófica de la educación musical en Aristóteles. Acerca de la jerarquía y la relación entre las funciones de la mousiké      </vt:lpstr>
      <vt:lpstr>La educación musical tiene una importancia filosófica fundamental en el pensamiento de Aristóteles.</vt:lpstr>
      <vt:lpstr>El programa de educación musical de Pol. VIII 3, 5-7 está íntimamente vinculado a y es parte indisociable del mejor régimen y de la vida más elegible. </vt:lpstr>
      <vt:lpstr>   1) La correspondencia entre el mejor régimen y la educación musical: la alternancia generacional  ALTERNANCIA POLÍTICA   EJECUCIÓN MUSICAL  </vt:lpstr>
      <vt:lpstr>2) El ideal del bíos praktikós y la función ociosa de la mousiké: la acción como condición de la teoría </vt:lpstr>
      <vt:lpstr>La mousiké es disciplina más importante del programa de educación pública que se inicia a los 7 años.</vt:lpstr>
      <vt:lpstr>Función ociosa de la mousiké </vt:lpstr>
      <vt:lpstr>Función ética de la mousiké</vt:lpstr>
      <vt:lpstr>Función lúdica de la mousiké. La jerarquía del placer musical</vt:lpstr>
      <vt:lpstr>La kátharsis en el esquema de las funciones musicales</vt:lpstr>
      <vt:lpstr>Conclusiones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xxx</dc:creator>
  <cp:lastModifiedBy>xxx</cp:lastModifiedBy>
  <cp:revision>78</cp:revision>
  <dcterms:created xsi:type="dcterms:W3CDTF">2019-06-02T13:46:40Z</dcterms:created>
  <dcterms:modified xsi:type="dcterms:W3CDTF">2019-06-18T14:56:13Z</dcterms:modified>
</cp:coreProperties>
</file>