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notesMasterIdLst>
    <p:notesMasterId r:id="rId29"/>
  </p:notesMasterIdLst>
  <p:sldIdLst>
    <p:sldId id="284" r:id="rId2"/>
    <p:sldId id="286" r:id="rId3"/>
    <p:sldId id="285" r:id="rId4"/>
    <p:sldId id="287" r:id="rId5"/>
    <p:sldId id="294" r:id="rId6"/>
    <p:sldId id="288" r:id="rId7"/>
    <p:sldId id="289" r:id="rId8"/>
    <p:sldId id="290" r:id="rId9"/>
    <p:sldId id="291" r:id="rId10"/>
    <p:sldId id="292" r:id="rId11"/>
    <p:sldId id="293" r:id="rId12"/>
    <p:sldId id="295" r:id="rId13"/>
    <p:sldId id="296" r:id="rId14"/>
    <p:sldId id="297" r:id="rId15"/>
    <p:sldId id="298" r:id="rId16"/>
    <p:sldId id="299" r:id="rId17"/>
    <p:sldId id="300" r:id="rId18"/>
    <p:sldId id="301" r:id="rId19"/>
    <p:sldId id="302" r:id="rId20"/>
    <p:sldId id="303" r:id="rId21"/>
    <p:sldId id="304" r:id="rId22"/>
    <p:sldId id="305" r:id="rId23"/>
    <p:sldId id="306" r:id="rId24"/>
    <p:sldId id="307" r:id="rId25"/>
    <p:sldId id="308" r:id="rId26"/>
    <p:sldId id="309" r:id="rId27"/>
    <p:sldId id="283" r:id="rId28"/>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E9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128"/>
    <p:restoredTop sz="94689"/>
  </p:normalViewPr>
  <p:slideViewPr>
    <p:cSldViewPr snapToGrid="0" snapToObjects="1">
      <p:cViewPr>
        <p:scale>
          <a:sx n="86" d="100"/>
          <a:sy n="86" d="100"/>
        </p:scale>
        <p:origin x="656" y="4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BBD711-A378-374F-B664-F10A9B3EA081}" type="datetimeFigureOut">
              <a:rPr lang="en-US" smtClean="0"/>
              <a:t>5/7/18</a:t>
            </a:fld>
            <a:endParaRPr lang="en-US"/>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3A8906-AA1E-764D-BED0-8EB81C44333F}" type="slidenum">
              <a:rPr lang="en-US" smtClean="0"/>
              <a:t>‹n.º›</a:t>
            </a:fld>
            <a:endParaRPr lang="en-US"/>
          </a:p>
        </p:txBody>
      </p:sp>
    </p:spTree>
    <p:extLst>
      <p:ext uri="{BB962C8B-B14F-4D97-AF65-F5344CB8AC3E}">
        <p14:creationId xmlns:p14="http://schemas.microsoft.com/office/powerpoint/2010/main" val="954756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pt-BR" smtClean="0"/>
              <a:t>Clique para editar estilo do título mestre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en-US" dirty="0"/>
          </a:p>
        </p:txBody>
      </p:sp>
      <p:sp>
        <p:nvSpPr>
          <p:cNvPr id="7" name="Date Placeholder 6"/>
          <p:cNvSpPr>
            <a:spLocks noGrp="1"/>
          </p:cNvSpPr>
          <p:nvPr>
            <p:ph type="dt" sz="half" idx="10"/>
          </p:nvPr>
        </p:nvSpPr>
        <p:spPr/>
        <p:txBody>
          <a:bodyPr/>
          <a:lstStyle/>
          <a:p>
            <a:fld id="{EF6C6F82-22D8-A442-B9D9-9D2A355E9E4B}" type="datetimeFigureOut">
              <a:rPr lang="en-US" smtClean="0"/>
              <a:t>5/7/18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A18249-7576-6441-B0D7-A9F1495DCD84}" type="slidenum">
              <a:rPr lang="en-US" smtClean="0"/>
              <a:t>‹n.º›</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estilo do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EF6C6F82-22D8-A442-B9D9-9D2A355E9E4B}" type="datetimeFigureOut">
              <a:rPr lang="en-US" smtClean="0"/>
              <a:t>5/7/18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A18249-7576-6441-B0D7-A9F1495DCD84}" type="slidenum">
              <a:rPr lang="en-US" smtClean="0"/>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pt-BR" smtClean="0"/>
              <a:t>Clique para editar estilo do título mestre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EF6C6F82-22D8-A442-B9D9-9D2A355E9E4B}" type="datetimeFigureOut">
              <a:rPr lang="en-US" smtClean="0"/>
              <a:t>5/7/18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A18249-7576-6441-B0D7-A9F1495DCD84}" type="slidenum">
              <a:rPr lang="en-US" smtClean="0"/>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estilo do título mestre</a:t>
            </a:r>
            <a:endParaRPr lang="en-US" dirty="0"/>
          </a:p>
        </p:txBody>
      </p:sp>
      <p:sp>
        <p:nvSpPr>
          <p:cNvPr id="3" name="Content Placeholder 2"/>
          <p:cNvSpPr>
            <a:spLocks noGrp="1"/>
          </p:cNvSpPr>
          <p:nvPr>
            <p:ph idx="1"/>
          </p:nvPr>
        </p:nvSpPr>
        <p:spPr/>
        <p:txBody>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EF6C6F82-22D8-A442-B9D9-9D2A355E9E4B}" type="datetimeFigureOut">
              <a:rPr lang="en-US" smtClean="0"/>
              <a:t>5/7/18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A18249-7576-6441-B0D7-A9F1495DCD84}" type="slidenum">
              <a:rPr lang="en-US" smtClean="0"/>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pt-BR" smtClean="0"/>
              <a:t>Clique para editar estilo do título mestre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os estilos de texto mestres</a:t>
            </a:r>
          </a:p>
        </p:txBody>
      </p:sp>
      <p:sp>
        <p:nvSpPr>
          <p:cNvPr id="7" name="Date Placeholder 6"/>
          <p:cNvSpPr>
            <a:spLocks noGrp="1"/>
          </p:cNvSpPr>
          <p:nvPr>
            <p:ph type="dt" sz="half" idx="10"/>
          </p:nvPr>
        </p:nvSpPr>
        <p:spPr/>
        <p:txBody>
          <a:bodyPr/>
          <a:lstStyle/>
          <a:p>
            <a:fld id="{EF6C6F82-22D8-A442-B9D9-9D2A355E9E4B}" type="datetimeFigureOut">
              <a:rPr lang="en-US" smtClean="0"/>
              <a:t>5/7/18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A18249-7576-6441-B0D7-A9F1495DCD84}" type="slidenum">
              <a:rPr lang="en-US" smtClean="0"/>
              <a:t>‹n.º›</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estilo do título mestre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8" name="Date Placeholder 7"/>
          <p:cNvSpPr>
            <a:spLocks noGrp="1"/>
          </p:cNvSpPr>
          <p:nvPr>
            <p:ph type="dt" sz="half" idx="10"/>
          </p:nvPr>
        </p:nvSpPr>
        <p:spPr/>
        <p:txBody>
          <a:bodyPr/>
          <a:lstStyle/>
          <a:p>
            <a:fld id="{EF6C6F82-22D8-A442-B9D9-9D2A355E9E4B}" type="datetimeFigureOut">
              <a:rPr lang="en-US" smtClean="0"/>
              <a:t>5/7/18</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F9A18249-7576-6441-B0D7-A9F1495DCD84}" type="slidenum">
              <a:rPr lang="en-US" smtClean="0"/>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de texto mestres</a:t>
            </a:r>
          </a:p>
        </p:txBody>
      </p:sp>
      <p:sp>
        <p:nvSpPr>
          <p:cNvPr id="4" name="Content Placeholder 3"/>
          <p:cNvSpPr>
            <a:spLocks noGrp="1"/>
          </p:cNvSpPr>
          <p:nvPr>
            <p:ph sz="half" idx="2"/>
          </p:nvPr>
        </p:nvSpPr>
        <p:spPr>
          <a:xfrm>
            <a:off x="1102239" y="3143250"/>
            <a:ext cx="3288024" cy="2596776"/>
          </a:xfrm>
        </p:spPr>
        <p:txBody>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de texto mestres</a:t>
            </a:r>
          </a:p>
        </p:txBody>
      </p:sp>
      <p:sp>
        <p:nvSpPr>
          <p:cNvPr id="7" name="Date Placeholder 6"/>
          <p:cNvSpPr>
            <a:spLocks noGrp="1"/>
          </p:cNvSpPr>
          <p:nvPr>
            <p:ph type="dt" sz="half" idx="10"/>
          </p:nvPr>
        </p:nvSpPr>
        <p:spPr/>
        <p:txBody>
          <a:bodyPr/>
          <a:lstStyle/>
          <a:p>
            <a:fld id="{EF6C6F82-22D8-A442-B9D9-9D2A355E9E4B}" type="datetimeFigureOut">
              <a:rPr lang="en-US" smtClean="0"/>
              <a:t>5/7/18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A18249-7576-6441-B0D7-A9F1495DCD84}" type="slidenum">
              <a:rPr lang="en-US" smtClean="0"/>
              <a:t>‹n.º›</a:t>
            </a:fld>
            <a:endParaRPr lang="en-US"/>
          </a:p>
        </p:txBody>
      </p:sp>
      <p:sp>
        <p:nvSpPr>
          <p:cNvPr id="10" name="Title 9"/>
          <p:cNvSpPr>
            <a:spLocks noGrp="1"/>
          </p:cNvSpPr>
          <p:nvPr>
            <p:ph type="title"/>
          </p:nvPr>
        </p:nvSpPr>
        <p:spPr/>
        <p:txBody>
          <a:bodyPr/>
          <a:lstStyle/>
          <a:p>
            <a:r>
              <a:rPr lang="pt-BR" smtClean="0"/>
              <a:t>Clique para editar estilo do título mestre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estilo do título mestre</a:t>
            </a:r>
            <a:endParaRPr lang="en-US" dirty="0"/>
          </a:p>
        </p:txBody>
      </p:sp>
      <p:sp>
        <p:nvSpPr>
          <p:cNvPr id="3" name="Date Placeholder 2"/>
          <p:cNvSpPr>
            <a:spLocks noGrp="1"/>
          </p:cNvSpPr>
          <p:nvPr>
            <p:ph type="dt" sz="half" idx="10"/>
          </p:nvPr>
        </p:nvSpPr>
        <p:spPr/>
        <p:txBody>
          <a:bodyPr/>
          <a:lstStyle/>
          <a:p>
            <a:fld id="{EF6C6F82-22D8-A442-B9D9-9D2A355E9E4B}" type="datetimeFigureOut">
              <a:rPr lang="en-US" smtClean="0"/>
              <a:t>5/7/18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A18249-7576-6441-B0D7-A9F1495DCD84}" type="slidenum">
              <a:rPr lang="en-US" smtClean="0"/>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6C6F82-22D8-A442-B9D9-9D2A355E9E4B}" type="datetimeFigureOut">
              <a:rPr lang="en-US" smtClean="0"/>
              <a:t>5/7/18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A18249-7576-6441-B0D7-A9F1495DCD84}" type="slidenum">
              <a:rPr lang="en-US" smtClean="0"/>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pt-BR" smtClean="0"/>
              <a:t>Clique para editar estilo do título mestre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os estilos de texto mestres</a:t>
            </a:r>
          </a:p>
        </p:txBody>
      </p:sp>
      <p:sp>
        <p:nvSpPr>
          <p:cNvPr id="9" name="Date Placeholder 8"/>
          <p:cNvSpPr>
            <a:spLocks noGrp="1"/>
          </p:cNvSpPr>
          <p:nvPr>
            <p:ph type="dt" sz="half" idx="10"/>
          </p:nvPr>
        </p:nvSpPr>
        <p:spPr/>
        <p:txBody>
          <a:bodyPr/>
          <a:lstStyle/>
          <a:p>
            <a:fld id="{EF6C6F82-22D8-A442-B9D9-9D2A355E9E4B}" type="datetimeFigureOut">
              <a:rPr lang="en-US" smtClean="0"/>
              <a:t>5/7/18</a:t>
            </a:fld>
            <a:endParaRPr lang="en-US"/>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F9A18249-7576-6441-B0D7-A9F1495DCD84}" type="slidenum">
              <a:rPr lang="en-US" smtClean="0"/>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pt-BR" smtClean="0"/>
              <a:t>Clique para editar estilo do título mestre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Arraste a imagem para o espaço reservado ou clique no ícone para adicionar</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os estilos de texto mestres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EF6C6F82-22D8-A442-B9D9-9D2A355E9E4B}" type="datetimeFigureOut">
              <a:rPr lang="en-US" smtClean="0"/>
              <a:t>5/7/18</a:t>
            </a:fld>
            <a:endParaRPr lang="en-US"/>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r>
              <a:rPr lang="en-US" smtClean="0"/>
              <a:t>
              </a:t>
            </a:r>
            <a:endParaRPr lang="en-US" dirty="0"/>
          </a:p>
        </p:txBody>
      </p:sp>
      <p:sp>
        <p:nvSpPr>
          <p:cNvPr id="10" name="Slide Number Placeholder 9"/>
          <p:cNvSpPr>
            <a:spLocks noGrp="1"/>
          </p:cNvSpPr>
          <p:nvPr>
            <p:ph type="sldNum" sz="quarter" idx="12"/>
          </p:nvPr>
        </p:nvSpPr>
        <p:spPr/>
        <p:txBody>
          <a:bodyPr/>
          <a:lstStyle/>
          <a:p>
            <a:fld id="{F9A18249-7576-6441-B0D7-A9F1495DCD84}" type="slidenum">
              <a:rPr lang="en-US" smtClean="0"/>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pt-BR" smtClean="0"/>
              <a:t>Clique para editar estilo do título mestre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EF6C6F82-22D8-A442-B9D9-9D2A355E9E4B}" type="datetimeFigureOut">
              <a:rPr lang="en-US" smtClean="0"/>
              <a:t>5/7/18</a:t>
            </a:fld>
            <a:endParaRPr lang="en-US"/>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F9A18249-7576-6441-B0D7-A9F1495DCD84}" type="slidenum">
              <a:rPr lang="en-US" smtClean="0"/>
              <a:t>‹n.º›</a:t>
            </a:fld>
            <a:endParaRPr lang="en-US"/>
          </a:p>
        </p:txBody>
      </p:sp>
    </p:spTree>
    <p:extLst>
      <p:ext uri="{BB962C8B-B14F-4D97-AF65-F5344CB8AC3E}">
        <p14:creationId xmlns:p14="http://schemas.microsoft.com/office/powerpoint/2010/main" val="169115848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2.png"/><Relationship Id="rId1" Type="http://schemas.microsoft.com/office/2007/relationships/media" Target="../media/media1.mp4"/><Relationship Id="rId2" Type="http://schemas.openxmlformats.org/officeDocument/2006/relationships/video" Target="../media/media1.mp4"/></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9144000" cy="1223319"/>
          </a:xfrm>
          <a:prstGeom prst="rect">
            <a:avLst/>
          </a:prstGeom>
          <a:solidFill>
            <a:srgbClr val="B8E9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ixaDeTexto 7"/>
          <p:cNvSpPr txBox="1"/>
          <p:nvPr/>
        </p:nvSpPr>
        <p:spPr>
          <a:xfrm>
            <a:off x="3143747" y="2802922"/>
            <a:ext cx="2856501" cy="1200329"/>
          </a:xfrm>
          <a:prstGeom prst="rect">
            <a:avLst/>
          </a:prstGeom>
          <a:noFill/>
        </p:spPr>
        <p:txBody>
          <a:bodyPr wrap="square" rtlCol="0">
            <a:spAutoFit/>
          </a:bodyPr>
          <a:lstStyle/>
          <a:p>
            <a:pPr algn="ctr"/>
            <a:r>
              <a:rPr lang="pt-BR" b="1" dirty="0" smtClean="0">
                <a:solidFill>
                  <a:srgbClr val="000000"/>
                </a:solidFill>
                <a:latin typeface="Arial" charset="0"/>
              </a:rPr>
              <a:t>Gene, polimorfismos genéticos, alelos, expressão genética.</a:t>
            </a:r>
          </a:p>
          <a:p>
            <a:pPr algn="ctr"/>
            <a:endParaRPr lang="en-US" dirty="0"/>
          </a:p>
        </p:txBody>
      </p:sp>
      <p:sp>
        <p:nvSpPr>
          <p:cNvPr id="10" name="CaixaDeTexto 9"/>
          <p:cNvSpPr txBox="1"/>
          <p:nvPr/>
        </p:nvSpPr>
        <p:spPr>
          <a:xfrm>
            <a:off x="4620261" y="6436831"/>
            <a:ext cx="4523739" cy="369332"/>
          </a:xfrm>
          <a:prstGeom prst="rect">
            <a:avLst/>
          </a:prstGeom>
          <a:noFill/>
        </p:spPr>
        <p:txBody>
          <a:bodyPr wrap="none" rtlCol="0">
            <a:spAutoFit/>
          </a:bodyPr>
          <a:lstStyle/>
          <a:p>
            <a:r>
              <a:rPr lang="en-US" dirty="0" smtClean="0"/>
              <a:t>UFPel – </a:t>
            </a:r>
            <a:r>
              <a:rPr lang="en-US" dirty="0" err="1" smtClean="0"/>
              <a:t>Integração</a:t>
            </a:r>
            <a:r>
              <a:rPr lang="en-US" dirty="0" smtClean="0"/>
              <a:t> </a:t>
            </a:r>
            <a:r>
              <a:rPr lang="en-US" dirty="0" err="1" smtClean="0"/>
              <a:t>Metabólica</a:t>
            </a:r>
            <a:r>
              <a:rPr lang="en-US" dirty="0" smtClean="0"/>
              <a:t> - Carlos Barros</a:t>
            </a:r>
            <a:endParaRPr lang="en-US" dirty="0"/>
          </a:p>
        </p:txBody>
      </p:sp>
      <p:sp>
        <p:nvSpPr>
          <p:cNvPr id="9" name="Rectangle 6"/>
          <p:cNvSpPr>
            <a:spLocks noChangeArrowheads="1"/>
          </p:cNvSpPr>
          <p:nvPr/>
        </p:nvSpPr>
        <p:spPr bwMode="auto">
          <a:xfrm>
            <a:off x="56991" y="242510"/>
            <a:ext cx="9144001" cy="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fontAlgn="base">
              <a:spcBef>
                <a:spcPct val="0"/>
              </a:spcBef>
              <a:spcAft>
                <a:spcPct val="0"/>
              </a:spcAft>
            </a:pPr>
            <a:endParaRPr lang="pt-BR" smtClean="0">
              <a:solidFill>
                <a:srgbClr val="000000"/>
              </a:solidFill>
              <a:latin typeface="Calibri" charset="0"/>
              <a:ea typeface="ＭＳ Ｐゴシック" charset="0"/>
              <a:cs typeface="ＭＳ Ｐゴシック" charset="0"/>
            </a:endParaRPr>
          </a:p>
        </p:txBody>
      </p:sp>
      <p:sp>
        <p:nvSpPr>
          <p:cNvPr id="12" name="Rectangle 1"/>
          <p:cNvSpPr>
            <a:spLocks noChangeArrowheads="1"/>
          </p:cNvSpPr>
          <p:nvPr/>
        </p:nvSpPr>
        <p:spPr bwMode="auto">
          <a:xfrm>
            <a:off x="1655759" y="4003251"/>
            <a:ext cx="5832475" cy="984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fontAlgn="base">
              <a:spcBef>
                <a:spcPct val="0"/>
              </a:spcBef>
              <a:spcAft>
                <a:spcPct val="0"/>
              </a:spcAft>
            </a:pPr>
            <a:r>
              <a:rPr lang="pt-BR" sz="2000" b="1" dirty="0" smtClean="0">
                <a:solidFill>
                  <a:srgbClr val="000000"/>
                </a:solidFill>
                <a:latin typeface="Arial" charset="0"/>
                <a:ea typeface="ＭＳ Ｐゴシック" charset="0"/>
                <a:cs typeface="ＭＳ Ｐゴシック" charset="0"/>
              </a:rPr>
              <a:t>Prof. Carlos Castilho de Barros</a:t>
            </a:r>
          </a:p>
          <a:p>
            <a:pPr algn="ctr" fontAlgn="base">
              <a:spcBef>
                <a:spcPct val="0"/>
              </a:spcBef>
              <a:spcAft>
                <a:spcPct val="0"/>
              </a:spcAft>
            </a:pPr>
            <a:r>
              <a:rPr lang="pt-BR" sz="2000" b="1" dirty="0" smtClean="0">
                <a:solidFill>
                  <a:srgbClr val="000000"/>
                </a:solidFill>
                <a:latin typeface="Arial" charset="0"/>
                <a:ea typeface="ＭＳ Ｐゴシック" charset="0"/>
                <a:cs typeface="ＭＳ Ｐゴシック" charset="0"/>
              </a:rPr>
              <a:t>Prof. Augusto Schneider</a:t>
            </a:r>
          </a:p>
          <a:p>
            <a:pPr fontAlgn="base">
              <a:spcBef>
                <a:spcPct val="0"/>
              </a:spcBef>
              <a:spcAft>
                <a:spcPct val="0"/>
              </a:spcAft>
            </a:pPr>
            <a:endParaRPr lang="pt-BR" b="1" dirty="0" smtClean="0">
              <a:solidFill>
                <a:srgbClr val="000000"/>
              </a:solidFill>
              <a:latin typeface="Arial" charset="0"/>
              <a:ea typeface="ＭＳ Ｐゴシック" charset="0"/>
              <a:cs typeface="ＭＳ Ｐゴシック" charset="0"/>
            </a:endParaRPr>
          </a:p>
        </p:txBody>
      </p:sp>
      <p:sp>
        <p:nvSpPr>
          <p:cNvPr id="13" name="Rectangle 2"/>
          <p:cNvSpPr>
            <a:spLocks noChangeArrowheads="1"/>
          </p:cNvSpPr>
          <p:nvPr/>
        </p:nvSpPr>
        <p:spPr bwMode="auto">
          <a:xfrm>
            <a:off x="623729" y="335967"/>
            <a:ext cx="7993063" cy="2185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fontAlgn="base">
              <a:spcBef>
                <a:spcPct val="0"/>
              </a:spcBef>
              <a:spcAft>
                <a:spcPct val="0"/>
              </a:spcAft>
            </a:pPr>
            <a:r>
              <a:rPr lang="pt-BR" sz="3200" b="1" dirty="0" smtClean="0">
                <a:solidFill>
                  <a:srgbClr val="000000"/>
                </a:solidFill>
                <a:latin typeface="Arial" charset="0"/>
                <a:ea typeface="ＭＳ Ｐゴシック" charset="0"/>
                <a:cs typeface="ＭＳ Ｐゴシック" charset="0"/>
              </a:rPr>
              <a:t>Curso: Integração Metabólica</a:t>
            </a:r>
          </a:p>
          <a:p>
            <a:pPr algn="ctr" fontAlgn="base">
              <a:spcBef>
                <a:spcPct val="0"/>
              </a:spcBef>
              <a:spcAft>
                <a:spcPct val="0"/>
              </a:spcAft>
            </a:pPr>
            <a:endParaRPr lang="pt-BR" sz="3200" b="1" dirty="0" smtClean="0">
              <a:solidFill>
                <a:srgbClr val="000000"/>
              </a:solidFill>
              <a:latin typeface="Arial" charset="0"/>
              <a:ea typeface="ＭＳ Ｐゴシック" charset="0"/>
              <a:cs typeface="ＭＳ Ｐゴシック" charset="0"/>
            </a:endParaRPr>
          </a:p>
          <a:p>
            <a:pPr algn="ctr" fontAlgn="base">
              <a:spcBef>
                <a:spcPct val="0"/>
              </a:spcBef>
              <a:spcAft>
                <a:spcPct val="0"/>
              </a:spcAft>
            </a:pPr>
            <a:endParaRPr lang="pt-BR" sz="2400" b="1" dirty="0" smtClean="0">
              <a:solidFill>
                <a:srgbClr val="000000"/>
              </a:solidFill>
              <a:latin typeface="Arial" charset="0"/>
              <a:ea typeface="ＭＳ Ｐゴシック" charset="0"/>
              <a:cs typeface="ＭＳ Ｐゴシック" charset="0"/>
            </a:endParaRPr>
          </a:p>
          <a:p>
            <a:pPr algn="ctr" fontAlgn="base">
              <a:spcBef>
                <a:spcPct val="0"/>
              </a:spcBef>
              <a:spcAft>
                <a:spcPct val="0"/>
              </a:spcAft>
            </a:pPr>
            <a:endParaRPr lang="pt-BR" sz="2400" b="1" dirty="0" smtClean="0">
              <a:solidFill>
                <a:srgbClr val="000000"/>
              </a:solidFill>
              <a:latin typeface="Arial" charset="0"/>
              <a:ea typeface="ＭＳ Ｐゴシック" charset="0"/>
              <a:cs typeface="ＭＳ Ｐゴシック" charset="0"/>
            </a:endParaRPr>
          </a:p>
          <a:p>
            <a:pPr algn="ctr" fontAlgn="base">
              <a:spcBef>
                <a:spcPct val="0"/>
              </a:spcBef>
              <a:spcAft>
                <a:spcPct val="0"/>
              </a:spcAft>
            </a:pPr>
            <a:r>
              <a:rPr lang="pt-BR" sz="2400" b="1" dirty="0" smtClean="0">
                <a:solidFill>
                  <a:srgbClr val="000000"/>
                </a:solidFill>
                <a:latin typeface="Arial" charset="0"/>
                <a:ea typeface="ＭＳ Ｐゴシック" charset="0"/>
                <a:cs typeface="ＭＳ Ｐゴシック" charset="0"/>
              </a:rPr>
              <a:t>Aula </a:t>
            </a:r>
            <a:r>
              <a:rPr lang="pt-BR" sz="2400" b="1" dirty="0">
                <a:solidFill>
                  <a:srgbClr val="000000"/>
                </a:solidFill>
                <a:latin typeface="Arial" charset="0"/>
                <a:ea typeface="ＭＳ Ｐゴシック" charset="0"/>
                <a:cs typeface="ＭＳ Ｐゴシック" charset="0"/>
              </a:rPr>
              <a:t>5</a:t>
            </a:r>
            <a:r>
              <a:rPr lang="pt-BR" sz="2400" b="1" dirty="0" smtClean="0">
                <a:solidFill>
                  <a:srgbClr val="000000"/>
                </a:solidFill>
                <a:latin typeface="Arial" charset="0"/>
                <a:ea typeface="ＭＳ Ｐゴシック" charset="0"/>
                <a:cs typeface="ＭＳ Ｐゴシック" charset="0"/>
              </a:rPr>
              <a:t>: Breve revisão</a:t>
            </a:r>
          </a:p>
        </p:txBody>
      </p:sp>
    </p:spTree>
    <p:extLst>
      <p:ext uri="{BB962C8B-B14F-4D97-AF65-F5344CB8AC3E}">
        <p14:creationId xmlns:p14="http://schemas.microsoft.com/office/powerpoint/2010/main" val="16638147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9144000" cy="1223319"/>
          </a:xfrm>
          <a:prstGeom prst="rect">
            <a:avLst/>
          </a:prstGeom>
          <a:solidFill>
            <a:srgbClr val="B8E9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ixaDeTexto 9"/>
          <p:cNvSpPr txBox="1"/>
          <p:nvPr/>
        </p:nvSpPr>
        <p:spPr>
          <a:xfrm>
            <a:off x="4620261" y="6436831"/>
            <a:ext cx="4523739" cy="369332"/>
          </a:xfrm>
          <a:prstGeom prst="rect">
            <a:avLst/>
          </a:prstGeom>
          <a:noFill/>
        </p:spPr>
        <p:txBody>
          <a:bodyPr wrap="none" rtlCol="0">
            <a:spAutoFit/>
          </a:bodyPr>
          <a:lstStyle/>
          <a:p>
            <a:r>
              <a:rPr lang="en-US" dirty="0" smtClean="0"/>
              <a:t>UFPel – </a:t>
            </a:r>
            <a:r>
              <a:rPr lang="en-US" dirty="0" err="1" smtClean="0"/>
              <a:t>Integração</a:t>
            </a:r>
            <a:r>
              <a:rPr lang="en-US" dirty="0" smtClean="0"/>
              <a:t> </a:t>
            </a:r>
            <a:r>
              <a:rPr lang="en-US" dirty="0" err="1" smtClean="0"/>
              <a:t>Metabólica</a:t>
            </a:r>
            <a:r>
              <a:rPr lang="en-US" dirty="0" smtClean="0"/>
              <a:t> - Carlos Barros</a:t>
            </a:r>
            <a:endParaRPr lang="en-US" dirty="0"/>
          </a:p>
        </p:txBody>
      </p:sp>
      <p:sp>
        <p:nvSpPr>
          <p:cNvPr id="9" name="Rectangle 6"/>
          <p:cNvSpPr>
            <a:spLocks noChangeArrowheads="1"/>
          </p:cNvSpPr>
          <p:nvPr/>
        </p:nvSpPr>
        <p:spPr bwMode="auto">
          <a:xfrm>
            <a:off x="56991" y="242510"/>
            <a:ext cx="9144001" cy="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fontAlgn="base">
              <a:spcBef>
                <a:spcPct val="0"/>
              </a:spcBef>
              <a:spcAft>
                <a:spcPct val="0"/>
              </a:spcAft>
            </a:pPr>
            <a:endParaRPr lang="pt-BR" smtClean="0">
              <a:solidFill>
                <a:srgbClr val="000000"/>
              </a:solidFill>
              <a:latin typeface="Calibri" charset="0"/>
              <a:ea typeface="ＭＳ Ｐゴシック" charset="0"/>
              <a:cs typeface="ＭＳ Ｐゴシック" charset="0"/>
            </a:endParaRPr>
          </a:p>
        </p:txBody>
      </p:sp>
      <p:sp>
        <p:nvSpPr>
          <p:cNvPr id="13" name="Rectangle 2"/>
          <p:cNvSpPr>
            <a:spLocks noChangeArrowheads="1"/>
          </p:cNvSpPr>
          <p:nvPr/>
        </p:nvSpPr>
        <p:spPr bwMode="auto">
          <a:xfrm>
            <a:off x="56991" y="0"/>
            <a:ext cx="9087009"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pt-BR" sz="3200" b="1" smtClean="0">
                <a:solidFill>
                  <a:srgbClr val="000000"/>
                </a:solidFill>
                <a:latin typeface="Arial" charset="0"/>
                <a:ea typeface="ＭＳ Ｐゴシック" charset="0"/>
                <a:cs typeface="ＭＳ Ｐゴシック" charset="0"/>
              </a:rPr>
              <a:t>EXPRESSÃO GENÉTICA </a:t>
            </a:r>
          </a:p>
          <a:p>
            <a:pPr algn="ctr"/>
            <a:r>
              <a:rPr lang="pt-BR" sz="3200" b="1" dirty="0" smtClean="0">
                <a:solidFill>
                  <a:srgbClr val="000000"/>
                </a:solidFill>
                <a:latin typeface="Times New Roman" charset="0"/>
              </a:rPr>
              <a:t>Síntese </a:t>
            </a:r>
            <a:r>
              <a:rPr lang="pt-BR" sz="3200" b="1" dirty="0">
                <a:solidFill>
                  <a:srgbClr val="000000"/>
                </a:solidFill>
                <a:latin typeface="Times New Roman" charset="0"/>
              </a:rPr>
              <a:t>proteica (tradução)</a:t>
            </a:r>
          </a:p>
          <a:p>
            <a:pPr algn="ctr" fontAlgn="base">
              <a:spcBef>
                <a:spcPct val="0"/>
              </a:spcBef>
              <a:spcAft>
                <a:spcPct val="0"/>
              </a:spcAft>
            </a:pPr>
            <a:endParaRPr lang="pt-BR" sz="3200" b="1" dirty="0" smtClean="0">
              <a:solidFill>
                <a:srgbClr val="000000"/>
              </a:solidFill>
              <a:latin typeface="Arial" charset="0"/>
              <a:ea typeface="ＭＳ Ｐゴシック" charset="0"/>
              <a:cs typeface="ＭＳ Ｐゴシック" charset="0"/>
            </a:endParaRPr>
          </a:p>
        </p:txBody>
      </p:sp>
      <p:pic>
        <p:nvPicPr>
          <p:cNvPr id="7" name="Picture 4" descr="codi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268414"/>
            <a:ext cx="9144000" cy="447282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 name="CaixaDeTexto 1"/>
          <p:cNvSpPr txBox="1"/>
          <p:nvPr/>
        </p:nvSpPr>
        <p:spPr>
          <a:xfrm>
            <a:off x="308782" y="5765867"/>
            <a:ext cx="8526435" cy="923330"/>
          </a:xfrm>
          <a:prstGeom prst="rect">
            <a:avLst/>
          </a:prstGeom>
          <a:noFill/>
        </p:spPr>
        <p:txBody>
          <a:bodyPr wrap="square" rtlCol="0">
            <a:spAutoFit/>
          </a:bodyPr>
          <a:lstStyle/>
          <a:p>
            <a:r>
              <a:rPr lang="pt-BR" dirty="0" smtClean="0"/>
              <a:t>O código genético é degenerado (possui mais de uma combinação para cada aminoácido,</a:t>
            </a:r>
          </a:p>
          <a:p>
            <a:r>
              <a:rPr lang="pt-BR" dirty="0" smtClean="0"/>
              <a:t>O que significa que nem toda mutação na região </a:t>
            </a:r>
            <a:r>
              <a:rPr lang="pt-BR" dirty="0" err="1" smtClean="0"/>
              <a:t>codificante</a:t>
            </a:r>
            <a:r>
              <a:rPr lang="pt-BR" dirty="0" smtClean="0"/>
              <a:t> alterará o produto proteico da expressão do gene.</a:t>
            </a:r>
            <a:endParaRPr lang="pt-BR" dirty="0"/>
          </a:p>
        </p:txBody>
      </p:sp>
    </p:spTree>
    <p:extLst>
      <p:ext uri="{BB962C8B-B14F-4D97-AF65-F5344CB8AC3E}">
        <p14:creationId xmlns:p14="http://schemas.microsoft.com/office/powerpoint/2010/main" val="312800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9144000" cy="1223319"/>
          </a:xfrm>
          <a:prstGeom prst="rect">
            <a:avLst/>
          </a:prstGeom>
          <a:solidFill>
            <a:srgbClr val="B8E9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ixaDeTexto 9"/>
          <p:cNvSpPr txBox="1"/>
          <p:nvPr/>
        </p:nvSpPr>
        <p:spPr>
          <a:xfrm>
            <a:off x="4620261" y="6436831"/>
            <a:ext cx="4523739" cy="369332"/>
          </a:xfrm>
          <a:prstGeom prst="rect">
            <a:avLst/>
          </a:prstGeom>
          <a:noFill/>
        </p:spPr>
        <p:txBody>
          <a:bodyPr wrap="none" rtlCol="0">
            <a:spAutoFit/>
          </a:bodyPr>
          <a:lstStyle/>
          <a:p>
            <a:r>
              <a:rPr lang="en-US" dirty="0" smtClean="0"/>
              <a:t>UFPel – </a:t>
            </a:r>
            <a:r>
              <a:rPr lang="en-US" dirty="0" err="1" smtClean="0"/>
              <a:t>Integração</a:t>
            </a:r>
            <a:r>
              <a:rPr lang="en-US" dirty="0" smtClean="0"/>
              <a:t> </a:t>
            </a:r>
            <a:r>
              <a:rPr lang="en-US" dirty="0" err="1" smtClean="0"/>
              <a:t>Metabólica</a:t>
            </a:r>
            <a:r>
              <a:rPr lang="en-US" dirty="0" smtClean="0"/>
              <a:t> - Carlos Barros</a:t>
            </a:r>
            <a:endParaRPr lang="en-US" dirty="0"/>
          </a:p>
        </p:txBody>
      </p:sp>
      <p:sp>
        <p:nvSpPr>
          <p:cNvPr id="9" name="Rectangle 6"/>
          <p:cNvSpPr>
            <a:spLocks noChangeArrowheads="1"/>
          </p:cNvSpPr>
          <p:nvPr/>
        </p:nvSpPr>
        <p:spPr bwMode="auto">
          <a:xfrm>
            <a:off x="56991" y="242510"/>
            <a:ext cx="9144001" cy="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fontAlgn="base">
              <a:spcBef>
                <a:spcPct val="0"/>
              </a:spcBef>
              <a:spcAft>
                <a:spcPct val="0"/>
              </a:spcAft>
            </a:pPr>
            <a:endParaRPr lang="pt-BR" smtClean="0">
              <a:solidFill>
                <a:srgbClr val="000000"/>
              </a:solidFill>
              <a:latin typeface="Calibri" charset="0"/>
              <a:ea typeface="ＭＳ Ｐゴシック" charset="0"/>
              <a:cs typeface="ＭＳ Ｐゴシック" charset="0"/>
            </a:endParaRPr>
          </a:p>
        </p:txBody>
      </p:sp>
      <p:sp>
        <p:nvSpPr>
          <p:cNvPr id="13" name="Rectangle 2"/>
          <p:cNvSpPr>
            <a:spLocks noChangeArrowheads="1"/>
          </p:cNvSpPr>
          <p:nvPr/>
        </p:nvSpPr>
        <p:spPr bwMode="auto">
          <a:xfrm>
            <a:off x="56991" y="0"/>
            <a:ext cx="9087009"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pt-BR" sz="3200" b="1" dirty="0">
                <a:solidFill>
                  <a:srgbClr val="000000"/>
                </a:solidFill>
                <a:latin typeface="Arial" charset="0"/>
                <a:ea typeface="ＭＳ Ｐゴシック" charset="0"/>
                <a:cs typeface="ＭＳ Ｐゴシック" charset="0"/>
              </a:rPr>
              <a:t>O que é polimorfismo?</a:t>
            </a:r>
          </a:p>
          <a:p>
            <a:pPr algn="ctr"/>
            <a:r>
              <a:rPr lang="pt-BR" sz="3200" b="1" dirty="0">
                <a:solidFill>
                  <a:srgbClr val="000000"/>
                </a:solidFill>
                <a:latin typeface="Arial" charset="0"/>
                <a:ea typeface="ＭＳ Ｐゴシック" charset="0"/>
                <a:cs typeface="ＭＳ Ｐゴシック" charset="0"/>
              </a:rPr>
              <a:t>O que é polimorfismo genético?</a:t>
            </a:r>
          </a:p>
          <a:p>
            <a:pPr algn="ctr" fontAlgn="base">
              <a:spcBef>
                <a:spcPct val="0"/>
              </a:spcBef>
              <a:spcAft>
                <a:spcPct val="0"/>
              </a:spcAft>
            </a:pPr>
            <a:endParaRPr lang="pt-BR" sz="3200" b="1" dirty="0" smtClean="0">
              <a:solidFill>
                <a:srgbClr val="000000"/>
              </a:solidFill>
              <a:latin typeface="Arial" charset="0"/>
              <a:ea typeface="ＭＳ Ｐゴシック" charset="0"/>
              <a:cs typeface="ＭＳ Ｐゴシック" charset="0"/>
            </a:endParaRPr>
          </a:p>
        </p:txBody>
      </p:sp>
      <p:sp>
        <p:nvSpPr>
          <p:cNvPr id="12" name="TextBox 2"/>
          <p:cNvSpPr txBox="1"/>
          <p:nvPr/>
        </p:nvSpPr>
        <p:spPr>
          <a:xfrm>
            <a:off x="611560" y="1844824"/>
            <a:ext cx="8352928" cy="2308324"/>
          </a:xfrm>
          <a:prstGeom prst="rect">
            <a:avLst/>
          </a:prstGeom>
          <a:noFill/>
        </p:spPr>
        <p:txBody>
          <a:bodyPr wrap="square" rtlCol="0">
            <a:spAutoFit/>
          </a:bodyPr>
          <a:lstStyle/>
          <a:p>
            <a:r>
              <a:rPr lang="pt-BR" dirty="0"/>
              <a:t>POLIMORFISMOS GENÉTICOS</a:t>
            </a:r>
          </a:p>
          <a:p>
            <a:endParaRPr lang="pt-BR" dirty="0"/>
          </a:p>
          <a:p>
            <a:r>
              <a:rPr lang="pt-BR" dirty="0"/>
              <a:t>Diferentes  versões  de  uma certa  </a:t>
            </a:r>
            <a:r>
              <a:rPr lang="pt-BR" dirty="0" smtClean="0"/>
              <a:t>sequência  </a:t>
            </a:r>
            <a:r>
              <a:rPr lang="pt-BR" dirty="0"/>
              <a:t>de  DNA  em  um  determinado  local </a:t>
            </a:r>
            <a:r>
              <a:rPr lang="pt-BR" dirty="0" smtClean="0"/>
              <a:t>cromossômico </a:t>
            </a:r>
            <a:r>
              <a:rPr lang="pt-BR" dirty="0"/>
              <a:t>(</a:t>
            </a:r>
            <a:r>
              <a:rPr lang="pt-BR" dirty="0" err="1"/>
              <a:t>locus</a:t>
            </a:r>
            <a:r>
              <a:rPr lang="pt-BR" dirty="0"/>
              <a:t>) são chamados de alelos. </a:t>
            </a:r>
            <a:r>
              <a:rPr lang="pt-BR" dirty="0" smtClean="0"/>
              <a:t> A </a:t>
            </a:r>
            <a:r>
              <a:rPr lang="pt-BR" dirty="0"/>
              <a:t>coexistência de alelos múltiplos em um </a:t>
            </a:r>
            <a:r>
              <a:rPr lang="pt-BR" dirty="0" err="1" smtClean="0"/>
              <a:t>locus</a:t>
            </a:r>
            <a:r>
              <a:rPr lang="pt-BR" dirty="0" smtClean="0"/>
              <a:t> </a:t>
            </a:r>
            <a:r>
              <a:rPr lang="pt-BR" dirty="0"/>
              <a:t>é chamada de </a:t>
            </a:r>
            <a:r>
              <a:rPr lang="pt-BR" dirty="0" err="1"/>
              <a:t>poilimorfismo</a:t>
            </a:r>
            <a:r>
              <a:rPr lang="pt-BR" dirty="0"/>
              <a:t> genético. Qualquer sítio no qual existam alelos múltiplos </a:t>
            </a:r>
            <a:r>
              <a:rPr lang="pt-BR" dirty="0" smtClean="0"/>
              <a:t>como  </a:t>
            </a:r>
            <a:r>
              <a:rPr lang="pt-BR" dirty="0"/>
              <a:t>componentes  estáveis  da  população  é, </a:t>
            </a:r>
            <a:r>
              <a:rPr lang="pt-BR" dirty="0" smtClean="0"/>
              <a:t> por  </a:t>
            </a:r>
            <a:r>
              <a:rPr lang="pt-BR" dirty="0"/>
              <a:t>definição, </a:t>
            </a:r>
            <a:r>
              <a:rPr lang="pt-BR" dirty="0" smtClean="0"/>
              <a:t> polimórfico</a:t>
            </a:r>
            <a:r>
              <a:rPr lang="pt-BR" dirty="0"/>
              <a:t>.  Um  alelo  é </a:t>
            </a:r>
            <a:r>
              <a:rPr lang="pt-BR" dirty="0" smtClean="0"/>
              <a:t>geralmente </a:t>
            </a:r>
            <a:r>
              <a:rPr lang="pt-BR" dirty="0"/>
              <a:t>definido como polimórfico se ele estiver presente em uma </a:t>
            </a:r>
            <a:r>
              <a:rPr lang="pt-BR" dirty="0" smtClean="0"/>
              <a:t>frequência </a:t>
            </a:r>
            <a:r>
              <a:rPr lang="pt-BR" dirty="0"/>
              <a:t>maior que </a:t>
            </a:r>
            <a:r>
              <a:rPr lang="pt-BR" dirty="0" smtClean="0"/>
              <a:t>1% na população.</a:t>
            </a:r>
            <a:endParaRPr lang="pt-BR" dirty="0"/>
          </a:p>
        </p:txBody>
      </p:sp>
    </p:spTree>
    <p:extLst>
      <p:ext uri="{BB962C8B-B14F-4D97-AF65-F5344CB8AC3E}">
        <p14:creationId xmlns:p14="http://schemas.microsoft.com/office/powerpoint/2010/main" val="172207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9144000" cy="1223319"/>
          </a:xfrm>
          <a:prstGeom prst="rect">
            <a:avLst/>
          </a:prstGeom>
          <a:solidFill>
            <a:srgbClr val="B8E9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ixaDeTexto 9"/>
          <p:cNvSpPr txBox="1"/>
          <p:nvPr/>
        </p:nvSpPr>
        <p:spPr>
          <a:xfrm>
            <a:off x="4620261" y="6436831"/>
            <a:ext cx="4523739" cy="369332"/>
          </a:xfrm>
          <a:prstGeom prst="rect">
            <a:avLst/>
          </a:prstGeom>
          <a:noFill/>
        </p:spPr>
        <p:txBody>
          <a:bodyPr wrap="none" rtlCol="0">
            <a:spAutoFit/>
          </a:bodyPr>
          <a:lstStyle/>
          <a:p>
            <a:r>
              <a:rPr lang="en-US" dirty="0" smtClean="0"/>
              <a:t>UFPel – </a:t>
            </a:r>
            <a:r>
              <a:rPr lang="en-US" dirty="0" err="1" smtClean="0"/>
              <a:t>Integração</a:t>
            </a:r>
            <a:r>
              <a:rPr lang="en-US" dirty="0" smtClean="0"/>
              <a:t> </a:t>
            </a:r>
            <a:r>
              <a:rPr lang="en-US" dirty="0" err="1" smtClean="0"/>
              <a:t>Metabólica</a:t>
            </a:r>
            <a:r>
              <a:rPr lang="en-US" dirty="0" smtClean="0"/>
              <a:t> - Carlos Barros</a:t>
            </a:r>
            <a:endParaRPr lang="en-US" dirty="0"/>
          </a:p>
        </p:txBody>
      </p:sp>
      <p:sp>
        <p:nvSpPr>
          <p:cNvPr id="9" name="Rectangle 6"/>
          <p:cNvSpPr>
            <a:spLocks noChangeArrowheads="1"/>
          </p:cNvSpPr>
          <p:nvPr/>
        </p:nvSpPr>
        <p:spPr bwMode="auto">
          <a:xfrm>
            <a:off x="56991" y="242510"/>
            <a:ext cx="9144001" cy="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fontAlgn="base">
              <a:spcBef>
                <a:spcPct val="0"/>
              </a:spcBef>
              <a:spcAft>
                <a:spcPct val="0"/>
              </a:spcAft>
            </a:pPr>
            <a:endParaRPr lang="pt-BR" smtClean="0">
              <a:solidFill>
                <a:srgbClr val="000000"/>
              </a:solidFill>
              <a:latin typeface="Calibri" charset="0"/>
              <a:ea typeface="ＭＳ Ｐゴシック" charset="0"/>
              <a:cs typeface="ＭＳ Ｐゴシック" charset="0"/>
            </a:endParaRPr>
          </a:p>
        </p:txBody>
      </p:sp>
      <p:sp>
        <p:nvSpPr>
          <p:cNvPr id="13" name="Rectangle 2"/>
          <p:cNvSpPr>
            <a:spLocks noChangeArrowheads="1"/>
          </p:cNvSpPr>
          <p:nvPr/>
        </p:nvSpPr>
        <p:spPr bwMode="auto">
          <a:xfrm>
            <a:off x="56991" y="0"/>
            <a:ext cx="9087009"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pt-BR" sz="3200" b="1" dirty="0">
                <a:solidFill>
                  <a:srgbClr val="000000"/>
                </a:solidFill>
                <a:latin typeface="Arial" charset="0"/>
                <a:ea typeface="ＭＳ Ｐゴシック" charset="0"/>
                <a:cs typeface="ＭＳ Ｐゴシック" charset="0"/>
              </a:rPr>
              <a:t>Exemplos de </a:t>
            </a:r>
            <a:endParaRPr lang="pt-BR" sz="3200" b="1" dirty="0" smtClean="0">
              <a:solidFill>
                <a:srgbClr val="000000"/>
              </a:solidFill>
              <a:latin typeface="Arial" charset="0"/>
              <a:ea typeface="ＭＳ Ｐゴシック" charset="0"/>
              <a:cs typeface="ＭＳ Ｐゴシック" charset="0"/>
            </a:endParaRPr>
          </a:p>
          <a:p>
            <a:pPr algn="ctr"/>
            <a:r>
              <a:rPr lang="pt-BR" sz="3200" b="1" dirty="0" smtClean="0">
                <a:solidFill>
                  <a:srgbClr val="000000"/>
                </a:solidFill>
                <a:latin typeface="Arial" charset="0"/>
                <a:ea typeface="ＭＳ Ｐゴシック" charset="0"/>
                <a:cs typeface="ＭＳ Ｐゴシック" charset="0"/>
              </a:rPr>
              <a:t>POLIMORFISMOS </a:t>
            </a:r>
            <a:r>
              <a:rPr lang="pt-BR" sz="3200" b="1" dirty="0">
                <a:solidFill>
                  <a:srgbClr val="000000"/>
                </a:solidFill>
                <a:latin typeface="Arial" charset="0"/>
                <a:ea typeface="ＭＳ Ｐゴシック" charset="0"/>
                <a:cs typeface="ＭＳ Ｐゴシック" charset="0"/>
              </a:rPr>
              <a:t>GENÉTICOS</a:t>
            </a:r>
          </a:p>
          <a:p>
            <a:pPr algn="ctr" fontAlgn="base">
              <a:spcBef>
                <a:spcPct val="0"/>
              </a:spcBef>
              <a:spcAft>
                <a:spcPct val="0"/>
              </a:spcAft>
            </a:pPr>
            <a:endParaRPr lang="pt-BR" sz="3200" b="1" dirty="0" smtClean="0">
              <a:solidFill>
                <a:srgbClr val="000000"/>
              </a:solidFill>
              <a:latin typeface="Arial" charset="0"/>
              <a:ea typeface="ＭＳ Ｐゴシック" charset="0"/>
              <a:cs typeface="ＭＳ Ｐゴシック" charset="0"/>
            </a:endParaRPr>
          </a:p>
        </p:txBody>
      </p:sp>
      <p:sp>
        <p:nvSpPr>
          <p:cNvPr id="8" name="TextBox 6"/>
          <p:cNvSpPr txBox="1"/>
          <p:nvPr/>
        </p:nvSpPr>
        <p:spPr>
          <a:xfrm>
            <a:off x="467544" y="1412776"/>
            <a:ext cx="5674901" cy="461665"/>
          </a:xfrm>
          <a:prstGeom prst="rect">
            <a:avLst/>
          </a:prstGeom>
          <a:noFill/>
        </p:spPr>
        <p:txBody>
          <a:bodyPr wrap="none" rtlCol="0">
            <a:spAutoFit/>
          </a:bodyPr>
          <a:lstStyle/>
          <a:p>
            <a:r>
              <a:rPr lang="pt-BR" b="1" dirty="0"/>
              <a:t>Polimorfismo de sítio de restrição (RFLP)</a:t>
            </a:r>
          </a:p>
        </p:txBody>
      </p:sp>
      <p:sp>
        <p:nvSpPr>
          <p:cNvPr id="11" name="TextBox 7"/>
          <p:cNvSpPr txBox="1"/>
          <p:nvPr/>
        </p:nvSpPr>
        <p:spPr>
          <a:xfrm>
            <a:off x="455357" y="1988840"/>
            <a:ext cx="5707211" cy="830997"/>
          </a:xfrm>
          <a:prstGeom prst="rect">
            <a:avLst/>
          </a:prstGeom>
          <a:noFill/>
        </p:spPr>
        <p:txBody>
          <a:bodyPr wrap="none" rtlCol="0">
            <a:spAutoFit/>
          </a:bodyPr>
          <a:lstStyle/>
          <a:p>
            <a:r>
              <a:rPr lang="pt-BR" b="1" dirty="0"/>
              <a:t>Polimorfismos de nucleotídeo único (SNP)</a:t>
            </a:r>
          </a:p>
          <a:p>
            <a:endParaRPr lang="pt-BR" dirty="0"/>
          </a:p>
        </p:txBody>
      </p:sp>
      <p:sp>
        <p:nvSpPr>
          <p:cNvPr id="14" name="TextBox 8"/>
          <p:cNvSpPr txBox="1"/>
          <p:nvPr/>
        </p:nvSpPr>
        <p:spPr>
          <a:xfrm>
            <a:off x="467544" y="2636912"/>
            <a:ext cx="8424936" cy="1938992"/>
          </a:xfrm>
          <a:prstGeom prst="rect">
            <a:avLst/>
          </a:prstGeom>
          <a:noFill/>
        </p:spPr>
        <p:txBody>
          <a:bodyPr wrap="square" rtlCol="0">
            <a:spAutoFit/>
          </a:bodyPr>
          <a:lstStyle/>
          <a:p>
            <a:r>
              <a:rPr lang="pt-BR" b="1" dirty="0"/>
              <a:t>Polimorfismos de minissatélites (VNTR</a:t>
            </a:r>
            <a:r>
              <a:rPr lang="pt-BR" b="1" dirty="0" smtClean="0"/>
              <a:t>):</a:t>
            </a:r>
          </a:p>
          <a:p>
            <a:r>
              <a:rPr lang="pt-BR" dirty="0"/>
              <a:t>r</a:t>
            </a:r>
            <a:r>
              <a:rPr lang="pt-BR" dirty="0" smtClean="0"/>
              <a:t>epetições de 10 a 100 </a:t>
            </a:r>
            <a:r>
              <a:rPr lang="pt-BR" dirty="0"/>
              <a:t>pares  de  </a:t>
            </a:r>
            <a:r>
              <a:rPr lang="pt-BR" dirty="0" smtClean="0"/>
              <a:t>bases,  conhecida </a:t>
            </a:r>
            <a:r>
              <a:rPr lang="pt-BR" dirty="0"/>
              <a:t>como </a:t>
            </a:r>
            <a:r>
              <a:rPr lang="pt-BR" dirty="0" smtClean="0"/>
              <a:t>polimorfismo </a:t>
            </a:r>
            <a:r>
              <a:rPr lang="pt-BR" dirty="0"/>
              <a:t>de  número variável  de  repetições  em tandem  (VNTR)  ou  minissatélite</a:t>
            </a:r>
          </a:p>
          <a:p>
            <a:endParaRPr lang="pt-BR" dirty="0"/>
          </a:p>
        </p:txBody>
      </p:sp>
      <p:sp>
        <p:nvSpPr>
          <p:cNvPr id="15" name="TextBox 9"/>
          <p:cNvSpPr txBox="1"/>
          <p:nvPr/>
        </p:nvSpPr>
        <p:spPr>
          <a:xfrm>
            <a:off x="467544" y="4149080"/>
            <a:ext cx="8424936" cy="1569660"/>
          </a:xfrm>
          <a:prstGeom prst="rect">
            <a:avLst/>
          </a:prstGeom>
          <a:noFill/>
        </p:spPr>
        <p:txBody>
          <a:bodyPr wrap="square" rtlCol="0">
            <a:spAutoFit/>
          </a:bodyPr>
          <a:lstStyle/>
          <a:p>
            <a:r>
              <a:rPr lang="pt-BR" b="1" dirty="0"/>
              <a:t>Polimorfismos de </a:t>
            </a:r>
            <a:r>
              <a:rPr lang="pt-BR" b="1" dirty="0" smtClean="0"/>
              <a:t>microssatélites:</a:t>
            </a:r>
          </a:p>
          <a:p>
            <a:r>
              <a:rPr lang="pt-BR" dirty="0"/>
              <a:t>Mais  </a:t>
            </a:r>
            <a:r>
              <a:rPr lang="pt-BR" dirty="0" smtClean="0"/>
              <a:t>frequentes  </a:t>
            </a:r>
            <a:r>
              <a:rPr lang="pt-BR" dirty="0"/>
              <a:t>e  polimórficos, os  microssatélites são  trechos  de  DNA  que </a:t>
            </a:r>
            <a:r>
              <a:rPr lang="pt-BR" dirty="0" smtClean="0"/>
              <a:t>consistem </a:t>
            </a:r>
            <a:r>
              <a:rPr lang="pt-BR" dirty="0"/>
              <a:t>em unidades repetidas de dois, três ou quatro nucleotídeos</a:t>
            </a:r>
            <a:r>
              <a:rPr lang="pt-BR" dirty="0" smtClean="0"/>
              <a:t>.</a:t>
            </a:r>
            <a:endParaRPr lang="pt-BR" dirty="0"/>
          </a:p>
        </p:txBody>
      </p:sp>
    </p:spTree>
    <p:extLst>
      <p:ext uri="{BB962C8B-B14F-4D97-AF65-F5344CB8AC3E}">
        <p14:creationId xmlns:p14="http://schemas.microsoft.com/office/powerpoint/2010/main" val="504190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9144000" cy="1223319"/>
          </a:xfrm>
          <a:prstGeom prst="rect">
            <a:avLst/>
          </a:prstGeom>
          <a:solidFill>
            <a:srgbClr val="B8E9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ixaDeTexto 9"/>
          <p:cNvSpPr txBox="1"/>
          <p:nvPr/>
        </p:nvSpPr>
        <p:spPr>
          <a:xfrm>
            <a:off x="4620261" y="6436831"/>
            <a:ext cx="4523739" cy="369332"/>
          </a:xfrm>
          <a:prstGeom prst="rect">
            <a:avLst/>
          </a:prstGeom>
          <a:noFill/>
        </p:spPr>
        <p:txBody>
          <a:bodyPr wrap="none" rtlCol="0">
            <a:spAutoFit/>
          </a:bodyPr>
          <a:lstStyle/>
          <a:p>
            <a:r>
              <a:rPr lang="en-US" dirty="0" smtClean="0"/>
              <a:t>UFPel – </a:t>
            </a:r>
            <a:r>
              <a:rPr lang="en-US" dirty="0" err="1" smtClean="0"/>
              <a:t>Integração</a:t>
            </a:r>
            <a:r>
              <a:rPr lang="en-US" dirty="0" smtClean="0"/>
              <a:t> </a:t>
            </a:r>
            <a:r>
              <a:rPr lang="en-US" dirty="0" err="1" smtClean="0"/>
              <a:t>Metabólica</a:t>
            </a:r>
            <a:r>
              <a:rPr lang="en-US" dirty="0" smtClean="0"/>
              <a:t> - Carlos Barros</a:t>
            </a:r>
            <a:endParaRPr lang="en-US" dirty="0"/>
          </a:p>
        </p:txBody>
      </p:sp>
      <p:sp>
        <p:nvSpPr>
          <p:cNvPr id="9" name="Rectangle 6"/>
          <p:cNvSpPr>
            <a:spLocks noChangeArrowheads="1"/>
          </p:cNvSpPr>
          <p:nvPr/>
        </p:nvSpPr>
        <p:spPr bwMode="auto">
          <a:xfrm>
            <a:off x="56991" y="242510"/>
            <a:ext cx="9144001" cy="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fontAlgn="base">
              <a:spcBef>
                <a:spcPct val="0"/>
              </a:spcBef>
              <a:spcAft>
                <a:spcPct val="0"/>
              </a:spcAft>
            </a:pPr>
            <a:endParaRPr lang="pt-BR" smtClean="0">
              <a:solidFill>
                <a:srgbClr val="000000"/>
              </a:solidFill>
              <a:latin typeface="Calibri" charset="0"/>
              <a:ea typeface="ＭＳ Ｐゴシック" charset="0"/>
              <a:cs typeface="ＭＳ Ｐゴシック" charset="0"/>
            </a:endParaRPr>
          </a:p>
        </p:txBody>
      </p:sp>
      <p:sp>
        <p:nvSpPr>
          <p:cNvPr id="13" name="Rectangle 2"/>
          <p:cNvSpPr>
            <a:spLocks noChangeArrowheads="1"/>
          </p:cNvSpPr>
          <p:nvPr/>
        </p:nvSpPr>
        <p:spPr bwMode="auto">
          <a:xfrm>
            <a:off x="56991" y="0"/>
            <a:ext cx="9087009"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pt-BR" sz="3200" b="1" dirty="0" smtClean="0">
                <a:solidFill>
                  <a:srgbClr val="000000"/>
                </a:solidFill>
                <a:latin typeface="Arial" charset="0"/>
                <a:ea typeface="ＭＳ Ｐゴシック" charset="0"/>
                <a:cs typeface="ＭＳ Ｐゴシック" charset="0"/>
              </a:rPr>
              <a:t>Veja a frequência de </a:t>
            </a:r>
            <a:r>
              <a:rPr lang="pt-BR" sz="3200" b="1" dirty="0" err="1" smtClean="0">
                <a:solidFill>
                  <a:srgbClr val="FF0000"/>
                </a:solidFill>
                <a:latin typeface="Arial" charset="0"/>
                <a:ea typeface="ＭＳ Ｐゴシック" charset="0"/>
                <a:cs typeface="ＭＳ Ｐゴシック" charset="0"/>
              </a:rPr>
              <a:t>SNPs</a:t>
            </a:r>
            <a:r>
              <a:rPr lang="pt-BR" sz="3200" b="1" dirty="0" smtClean="0">
                <a:solidFill>
                  <a:srgbClr val="FF0000"/>
                </a:solidFill>
                <a:latin typeface="Arial" charset="0"/>
                <a:ea typeface="ＭＳ Ｐゴシック" charset="0"/>
                <a:cs typeface="ＭＳ Ｐゴシック" charset="0"/>
              </a:rPr>
              <a:t> </a:t>
            </a:r>
            <a:r>
              <a:rPr lang="pt-BR" sz="3200" b="1" dirty="0" smtClean="0">
                <a:solidFill>
                  <a:srgbClr val="000000"/>
                </a:solidFill>
                <a:latin typeface="Arial" charset="0"/>
                <a:ea typeface="ＭＳ Ｐゴシック" charset="0"/>
                <a:cs typeface="ＭＳ Ｐゴシック" charset="0"/>
              </a:rPr>
              <a:t>em apenas uma pequena região do primeiro </a:t>
            </a:r>
            <a:r>
              <a:rPr lang="pt-BR" sz="3200" b="1" dirty="0" err="1" smtClean="0">
                <a:solidFill>
                  <a:srgbClr val="000000"/>
                </a:solidFill>
                <a:latin typeface="Arial" charset="0"/>
                <a:ea typeface="ＭＳ Ｐゴシック" charset="0"/>
                <a:cs typeface="ＭＳ Ｐゴシック" charset="0"/>
              </a:rPr>
              <a:t>intron</a:t>
            </a:r>
            <a:r>
              <a:rPr lang="pt-BR" sz="3200" b="1" dirty="0" smtClean="0">
                <a:solidFill>
                  <a:srgbClr val="000000"/>
                </a:solidFill>
                <a:latin typeface="Arial" charset="0"/>
                <a:ea typeface="ＭＳ Ｐゴシック" charset="0"/>
                <a:cs typeface="ＭＳ Ｐゴシック" charset="0"/>
              </a:rPr>
              <a:t> da Leptina</a:t>
            </a:r>
            <a:endParaRPr lang="pt-BR" sz="3200" b="1" dirty="0">
              <a:solidFill>
                <a:srgbClr val="000000"/>
              </a:solidFill>
              <a:latin typeface="Arial" charset="0"/>
              <a:ea typeface="ＭＳ Ｐゴシック" charset="0"/>
              <a:cs typeface="ＭＳ Ｐゴシック" charset="0"/>
            </a:endParaRPr>
          </a:p>
          <a:p>
            <a:pPr algn="ctr" fontAlgn="base">
              <a:spcBef>
                <a:spcPct val="0"/>
              </a:spcBef>
              <a:spcAft>
                <a:spcPct val="0"/>
              </a:spcAft>
            </a:pPr>
            <a:endParaRPr lang="pt-BR" sz="3200" b="1" dirty="0" smtClean="0">
              <a:solidFill>
                <a:srgbClr val="000000"/>
              </a:solidFill>
              <a:latin typeface="Arial" charset="0"/>
              <a:ea typeface="ＭＳ Ｐゴシック" charset="0"/>
              <a:cs typeface="ＭＳ Ｐゴシック" charset="0"/>
            </a:endParaRPr>
          </a:p>
        </p:txBody>
      </p:sp>
      <p:pic>
        <p:nvPicPr>
          <p:cNvPr id="12" name="Picture 4"/>
          <p:cNvPicPr>
            <a:picLocks noChangeAspect="1"/>
          </p:cNvPicPr>
          <p:nvPr/>
        </p:nvPicPr>
        <p:blipFill>
          <a:blip r:embed="rId2"/>
          <a:stretch>
            <a:fillRect/>
          </a:stretch>
        </p:blipFill>
        <p:spPr>
          <a:xfrm>
            <a:off x="0" y="1223318"/>
            <a:ext cx="9144000" cy="5213513"/>
          </a:xfrm>
          <a:prstGeom prst="rect">
            <a:avLst/>
          </a:prstGeom>
        </p:spPr>
      </p:pic>
    </p:spTree>
    <p:extLst>
      <p:ext uri="{BB962C8B-B14F-4D97-AF65-F5344CB8AC3E}">
        <p14:creationId xmlns:p14="http://schemas.microsoft.com/office/powerpoint/2010/main" val="15042778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9144000" cy="1223319"/>
          </a:xfrm>
          <a:prstGeom prst="rect">
            <a:avLst/>
          </a:prstGeom>
          <a:solidFill>
            <a:srgbClr val="B8E9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ixaDeTexto 9"/>
          <p:cNvSpPr txBox="1"/>
          <p:nvPr/>
        </p:nvSpPr>
        <p:spPr>
          <a:xfrm>
            <a:off x="4620261" y="6436831"/>
            <a:ext cx="4523739" cy="369332"/>
          </a:xfrm>
          <a:prstGeom prst="rect">
            <a:avLst/>
          </a:prstGeom>
          <a:noFill/>
        </p:spPr>
        <p:txBody>
          <a:bodyPr wrap="none" rtlCol="0">
            <a:spAutoFit/>
          </a:bodyPr>
          <a:lstStyle/>
          <a:p>
            <a:r>
              <a:rPr lang="en-US" dirty="0" smtClean="0"/>
              <a:t>UFPel – </a:t>
            </a:r>
            <a:r>
              <a:rPr lang="en-US" dirty="0" err="1" smtClean="0"/>
              <a:t>Integração</a:t>
            </a:r>
            <a:r>
              <a:rPr lang="en-US" dirty="0" smtClean="0"/>
              <a:t> </a:t>
            </a:r>
            <a:r>
              <a:rPr lang="en-US" dirty="0" err="1" smtClean="0"/>
              <a:t>Metabólica</a:t>
            </a:r>
            <a:r>
              <a:rPr lang="en-US" dirty="0" smtClean="0"/>
              <a:t> - Carlos Barros</a:t>
            </a:r>
            <a:endParaRPr lang="en-US" dirty="0"/>
          </a:p>
        </p:txBody>
      </p:sp>
      <p:sp>
        <p:nvSpPr>
          <p:cNvPr id="9" name="Rectangle 6"/>
          <p:cNvSpPr>
            <a:spLocks noChangeArrowheads="1"/>
          </p:cNvSpPr>
          <p:nvPr/>
        </p:nvSpPr>
        <p:spPr bwMode="auto">
          <a:xfrm>
            <a:off x="56991" y="242510"/>
            <a:ext cx="9144001" cy="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fontAlgn="base">
              <a:spcBef>
                <a:spcPct val="0"/>
              </a:spcBef>
              <a:spcAft>
                <a:spcPct val="0"/>
              </a:spcAft>
            </a:pPr>
            <a:endParaRPr lang="pt-BR" smtClean="0">
              <a:solidFill>
                <a:srgbClr val="000000"/>
              </a:solidFill>
              <a:latin typeface="Calibri" charset="0"/>
              <a:ea typeface="ＭＳ Ｐゴシック" charset="0"/>
              <a:cs typeface="ＭＳ Ｐゴシック" charset="0"/>
            </a:endParaRPr>
          </a:p>
        </p:txBody>
      </p:sp>
      <p:sp>
        <p:nvSpPr>
          <p:cNvPr id="13" name="Rectangle 2"/>
          <p:cNvSpPr>
            <a:spLocks noChangeArrowheads="1"/>
          </p:cNvSpPr>
          <p:nvPr/>
        </p:nvSpPr>
        <p:spPr bwMode="auto">
          <a:xfrm>
            <a:off x="56991" y="179880"/>
            <a:ext cx="9087009"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pt-BR" sz="3200" b="1" dirty="0" smtClean="0">
                <a:solidFill>
                  <a:srgbClr val="000000"/>
                </a:solidFill>
                <a:latin typeface="Arial" charset="0"/>
                <a:ea typeface="ＭＳ Ｐゴシック" charset="0"/>
                <a:cs typeface="ＭＳ Ｐゴシック" charset="0"/>
              </a:rPr>
              <a:t>Veja que os </a:t>
            </a:r>
            <a:r>
              <a:rPr lang="pt-BR" sz="3200" b="1" dirty="0" err="1" smtClean="0">
                <a:solidFill>
                  <a:srgbClr val="000000"/>
                </a:solidFill>
                <a:latin typeface="Arial" charset="0"/>
                <a:ea typeface="ＭＳ Ｐゴシック" charset="0"/>
                <a:cs typeface="ＭＳ Ｐゴシック" charset="0"/>
              </a:rPr>
              <a:t>SNPs</a:t>
            </a:r>
            <a:r>
              <a:rPr lang="pt-BR" sz="3200" b="1" dirty="0" smtClean="0">
                <a:solidFill>
                  <a:srgbClr val="000000"/>
                </a:solidFill>
                <a:latin typeface="Arial" charset="0"/>
                <a:ea typeface="ＭＳ Ｐゴシック" charset="0"/>
                <a:cs typeface="ＭＳ Ｐゴシック" charset="0"/>
              </a:rPr>
              <a:t> são mais raros na região </a:t>
            </a:r>
            <a:r>
              <a:rPr lang="pt-BR" sz="3200" b="1" dirty="0" err="1" smtClean="0">
                <a:solidFill>
                  <a:srgbClr val="000000"/>
                </a:solidFill>
                <a:latin typeface="Arial" charset="0"/>
                <a:ea typeface="ＭＳ Ｐゴシック" charset="0"/>
                <a:cs typeface="ＭＳ Ｐゴシック" charset="0"/>
              </a:rPr>
              <a:t>codificante</a:t>
            </a:r>
            <a:endParaRPr lang="pt-BR" sz="3200" b="1" dirty="0">
              <a:solidFill>
                <a:srgbClr val="000000"/>
              </a:solidFill>
              <a:latin typeface="Arial" charset="0"/>
              <a:ea typeface="ＭＳ Ｐゴシック" charset="0"/>
              <a:cs typeface="ＭＳ Ｐゴシック" charset="0"/>
            </a:endParaRPr>
          </a:p>
          <a:p>
            <a:pPr algn="ctr"/>
            <a:r>
              <a:rPr lang="pt-BR" sz="2400" b="1" dirty="0" smtClean="0">
                <a:solidFill>
                  <a:srgbClr val="000000"/>
                </a:solidFill>
                <a:latin typeface="Arial" charset="0"/>
                <a:ea typeface="ＭＳ Ｐゴシック" charset="0"/>
                <a:cs typeface="ＭＳ Ｐゴシック" charset="0"/>
              </a:rPr>
              <a:t>(segundo </a:t>
            </a:r>
            <a:r>
              <a:rPr lang="pt-BR" sz="2400" b="1" dirty="0" err="1" smtClean="0">
                <a:solidFill>
                  <a:srgbClr val="000000"/>
                </a:solidFill>
                <a:latin typeface="Arial" charset="0"/>
                <a:ea typeface="ＭＳ Ｐゴシック" charset="0"/>
                <a:cs typeface="ＭＳ Ｐゴシック" charset="0"/>
              </a:rPr>
              <a:t>exon</a:t>
            </a:r>
            <a:r>
              <a:rPr lang="pt-BR" sz="2400" b="1" dirty="0" smtClean="0">
                <a:solidFill>
                  <a:srgbClr val="000000"/>
                </a:solidFill>
                <a:latin typeface="Arial" charset="0"/>
                <a:ea typeface="ＭＳ Ｐゴシック" charset="0"/>
                <a:cs typeface="ＭＳ Ｐゴシック" charset="0"/>
              </a:rPr>
              <a:t> da Leptina de camundongos)</a:t>
            </a:r>
            <a:endParaRPr lang="pt-BR" sz="2400" b="1" dirty="0">
              <a:solidFill>
                <a:srgbClr val="000000"/>
              </a:solidFill>
              <a:latin typeface="Arial" charset="0"/>
              <a:ea typeface="ＭＳ Ｐゴシック" charset="0"/>
              <a:cs typeface="ＭＳ Ｐゴシック" charset="0"/>
            </a:endParaRPr>
          </a:p>
          <a:p>
            <a:pPr algn="ctr" fontAlgn="base">
              <a:spcBef>
                <a:spcPct val="0"/>
              </a:spcBef>
              <a:spcAft>
                <a:spcPct val="0"/>
              </a:spcAft>
            </a:pPr>
            <a:endParaRPr lang="pt-BR" sz="3200" b="1" dirty="0" smtClean="0">
              <a:solidFill>
                <a:srgbClr val="000000"/>
              </a:solidFill>
              <a:latin typeface="Arial" charset="0"/>
              <a:ea typeface="ＭＳ Ｐゴシック" charset="0"/>
              <a:cs typeface="ＭＳ Ｐゴシック" charset="0"/>
            </a:endParaRPr>
          </a:p>
        </p:txBody>
      </p:sp>
      <p:pic>
        <p:nvPicPr>
          <p:cNvPr id="7" name="Picture 1"/>
          <p:cNvPicPr>
            <a:picLocks noChangeAspect="1"/>
          </p:cNvPicPr>
          <p:nvPr/>
        </p:nvPicPr>
        <p:blipFill>
          <a:blip r:embed="rId2"/>
          <a:stretch>
            <a:fillRect/>
          </a:stretch>
        </p:blipFill>
        <p:spPr>
          <a:xfrm>
            <a:off x="0" y="1914431"/>
            <a:ext cx="9144000" cy="4498166"/>
          </a:xfrm>
          <a:prstGeom prst="rect">
            <a:avLst/>
          </a:prstGeom>
        </p:spPr>
      </p:pic>
    </p:spTree>
    <p:extLst>
      <p:ext uri="{BB962C8B-B14F-4D97-AF65-F5344CB8AC3E}">
        <p14:creationId xmlns:p14="http://schemas.microsoft.com/office/powerpoint/2010/main" val="19586129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9144000" cy="1223319"/>
          </a:xfrm>
          <a:prstGeom prst="rect">
            <a:avLst/>
          </a:prstGeom>
          <a:solidFill>
            <a:srgbClr val="B8E9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ixaDeTexto 9"/>
          <p:cNvSpPr txBox="1"/>
          <p:nvPr/>
        </p:nvSpPr>
        <p:spPr>
          <a:xfrm>
            <a:off x="4620261" y="6436831"/>
            <a:ext cx="4523739" cy="369332"/>
          </a:xfrm>
          <a:prstGeom prst="rect">
            <a:avLst/>
          </a:prstGeom>
          <a:noFill/>
        </p:spPr>
        <p:txBody>
          <a:bodyPr wrap="none" rtlCol="0">
            <a:spAutoFit/>
          </a:bodyPr>
          <a:lstStyle/>
          <a:p>
            <a:r>
              <a:rPr lang="en-US" dirty="0" smtClean="0"/>
              <a:t>UFPel – </a:t>
            </a:r>
            <a:r>
              <a:rPr lang="en-US" dirty="0" err="1" smtClean="0"/>
              <a:t>Integração</a:t>
            </a:r>
            <a:r>
              <a:rPr lang="en-US" dirty="0" smtClean="0"/>
              <a:t> </a:t>
            </a:r>
            <a:r>
              <a:rPr lang="en-US" dirty="0" err="1" smtClean="0"/>
              <a:t>Metabólica</a:t>
            </a:r>
            <a:r>
              <a:rPr lang="en-US" dirty="0" smtClean="0"/>
              <a:t> - Carlos Barros</a:t>
            </a:r>
            <a:endParaRPr lang="en-US" dirty="0"/>
          </a:p>
        </p:txBody>
      </p:sp>
      <p:sp>
        <p:nvSpPr>
          <p:cNvPr id="9" name="Rectangle 6"/>
          <p:cNvSpPr>
            <a:spLocks noChangeArrowheads="1"/>
          </p:cNvSpPr>
          <p:nvPr/>
        </p:nvSpPr>
        <p:spPr bwMode="auto">
          <a:xfrm>
            <a:off x="56991" y="242510"/>
            <a:ext cx="9144001" cy="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fontAlgn="base">
              <a:spcBef>
                <a:spcPct val="0"/>
              </a:spcBef>
              <a:spcAft>
                <a:spcPct val="0"/>
              </a:spcAft>
            </a:pPr>
            <a:endParaRPr lang="pt-BR" smtClean="0">
              <a:solidFill>
                <a:srgbClr val="000000"/>
              </a:solidFill>
              <a:latin typeface="Calibri" charset="0"/>
              <a:ea typeface="ＭＳ Ｐゴシック" charset="0"/>
              <a:cs typeface="ＭＳ Ｐゴシック" charset="0"/>
            </a:endParaRPr>
          </a:p>
        </p:txBody>
      </p:sp>
      <p:sp>
        <p:nvSpPr>
          <p:cNvPr id="13" name="Rectangle 2"/>
          <p:cNvSpPr>
            <a:spLocks noChangeArrowheads="1"/>
          </p:cNvSpPr>
          <p:nvPr/>
        </p:nvSpPr>
        <p:spPr bwMode="auto">
          <a:xfrm>
            <a:off x="56991" y="179880"/>
            <a:ext cx="9087009"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pt-BR" sz="3200" b="1" dirty="0" smtClean="0">
                <a:solidFill>
                  <a:srgbClr val="000000"/>
                </a:solidFill>
                <a:latin typeface="Arial" charset="0"/>
                <a:ea typeface="ＭＳ Ｐゴシック" charset="0"/>
                <a:cs typeface="ＭＳ Ｐゴシック" charset="0"/>
              </a:rPr>
              <a:t>Veja que um dos </a:t>
            </a:r>
            <a:r>
              <a:rPr lang="pt-BR" sz="3200" b="1" dirty="0" err="1" smtClean="0">
                <a:solidFill>
                  <a:srgbClr val="000000"/>
                </a:solidFill>
                <a:latin typeface="Arial" charset="0"/>
                <a:ea typeface="ＭＳ Ｐゴシック" charset="0"/>
                <a:cs typeface="ＭＳ Ｐゴシック" charset="0"/>
              </a:rPr>
              <a:t>SNPs</a:t>
            </a:r>
            <a:r>
              <a:rPr lang="pt-BR" sz="3200" b="1" dirty="0" smtClean="0">
                <a:solidFill>
                  <a:srgbClr val="000000"/>
                </a:solidFill>
                <a:latin typeface="Arial" charset="0"/>
                <a:ea typeface="ＭＳ Ｐゴシック" charset="0"/>
                <a:cs typeface="ＭＳ Ｐゴシック" charset="0"/>
              </a:rPr>
              <a:t> da sequência do slide anterior adiciona um código de parada </a:t>
            </a:r>
            <a:r>
              <a:rPr lang="pt-BR" sz="2400" b="1" dirty="0" smtClean="0">
                <a:solidFill>
                  <a:srgbClr val="000000"/>
                </a:solidFill>
                <a:latin typeface="Arial" charset="0"/>
                <a:ea typeface="ＭＳ Ｐゴシック" charset="0"/>
                <a:cs typeface="ＭＳ Ｐゴシック" charset="0"/>
              </a:rPr>
              <a:t>(resultando em animais sem leptina</a:t>
            </a:r>
            <a:r>
              <a:rPr lang="pt-BR" sz="2400" b="1" dirty="0">
                <a:solidFill>
                  <a:srgbClr val="000000"/>
                </a:solidFill>
                <a:latin typeface="Arial" charset="0"/>
                <a:ea typeface="ＭＳ Ｐゴシック" charset="0"/>
                <a:cs typeface="ＭＳ Ｐゴシック" charset="0"/>
              </a:rPr>
              <a:t> </a:t>
            </a:r>
            <a:r>
              <a:rPr lang="pt-BR" sz="2400" b="1" dirty="0" smtClean="0">
                <a:solidFill>
                  <a:srgbClr val="000000"/>
                </a:solidFill>
                <a:latin typeface="Arial" charset="0"/>
                <a:ea typeface="ＭＳ Ｐゴシック" charset="0"/>
                <a:cs typeface="ＭＳ Ｐゴシック" charset="0"/>
              </a:rPr>
              <a:t>e com o fenótipo abaixo)</a:t>
            </a:r>
            <a:endParaRPr lang="pt-BR" sz="2400" b="1" dirty="0">
              <a:solidFill>
                <a:srgbClr val="000000"/>
              </a:solidFill>
              <a:latin typeface="Arial" charset="0"/>
              <a:ea typeface="ＭＳ Ｐゴシック" charset="0"/>
              <a:cs typeface="ＭＳ Ｐゴシック" charset="0"/>
            </a:endParaRPr>
          </a:p>
        </p:txBody>
      </p:sp>
      <p:pic>
        <p:nvPicPr>
          <p:cNvPr id="8" name="Picture 6" descr="myostatin_m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3613" y="2178832"/>
            <a:ext cx="4484544" cy="40432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85696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9144000" cy="1223319"/>
          </a:xfrm>
          <a:prstGeom prst="rect">
            <a:avLst/>
          </a:prstGeom>
          <a:solidFill>
            <a:srgbClr val="B8E9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ixaDeTexto 9"/>
          <p:cNvSpPr txBox="1"/>
          <p:nvPr/>
        </p:nvSpPr>
        <p:spPr>
          <a:xfrm>
            <a:off x="4620261" y="6436831"/>
            <a:ext cx="4523739" cy="369332"/>
          </a:xfrm>
          <a:prstGeom prst="rect">
            <a:avLst/>
          </a:prstGeom>
          <a:noFill/>
        </p:spPr>
        <p:txBody>
          <a:bodyPr wrap="none" rtlCol="0">
            <a:spAutoFit/>
          </a:bodyPr>
          <a:lstStyle/>
          <a:p>
            <a:r>
              <a:rPr lang="en-US" dirty="0" smtClean="0"/>
              <a:t>UFPel – </a:t>
            </a:r>
            <a:r>
              <a:rPr lang="en-US" dirty="0" err="1" smtClean="0"/>
              <a:t>Integração</a:t>
            </a:r>
            <a:r>
              <a:rPr lang="en-US" dirty="0" smtClean="0"/>
              <a:t> </a:t>
            </a:r>
            <a:r>
              <a:rPr lang="en-US" dirty="0" err="1" smtClean="0"/>
              <a:t>Metabólica</a:t>
            </a:r>
            <a:r>
              <a:rPr lang="en-US" dirty="0" smtClean="0"/>
              <a:t> - Carlos Barros</a:t>
            </a:r>
            <a:endParaRPr lang="en-US" dirty="0"/>
          </a:p>
        </p:txBody>
      </p:sp>
      <p:sp>
        <p:nvSpPr>
          <p:cNvPr id="9" name="Rectangle 6"/>
          <p:cNvSpPr>
            <a:spLocks noChangeArrowheads="1"/>
          </p:cNvSpPr>
          <p:nvPr/>
        </p:nvSpPr>
        <p:spPr bwMode="auto">
          <a:xfrm>
            <a:off x="56991" y="242510"/>
            <a:ext cx="9144001" cy="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fontAlgn="base">
              <a:spcBef>
                <a:spcPct val="0"/>
              </a:spcBef>
              <a:spcAft>
                <a:spcPct val="0"/>
              </a:spcAft>
            </a:pPr>
            <a:endParaRPr lang="pt-BR" smtClean="0">
              <a:solidFill>
                <a:srgbClr val="000000"/>
              </a:solidFill>
              <a:latin typeface="Calibri" charset="0"/>
              <a:ea typeface="ＭＳ Ｐゴシック" charset="0"/>
              <a:cs typeface="ＭＳ Ｐゴシック" charset="0"/>
            </a:endParaRPr>
          </a:p>
        </p:txBody>
      </p:sp>
      <p:sp>
        <p:nvSpPr>
          <p:cNvPr id="13" name="Rectangle 2"/>
          <p:cNvSpPr>
            <a:spLocks noChangeArrowheads="1"/>
          </p:cNvSpPr>
          <p:nvPr/>
        </p:nvSpPr>
        <p:spPr bwMode="auto">
          <a:xfrm>
            <a:off x="56991" y="179880"/>
            <a:ext cx="908700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pt-BR" sz="3200" dirty="0"/>
              <a:t>O Que são ALELOS?</a:t>
            </a:r>
          </a:p>
        </p:txBody>
      </p:sp>
      <p:pic>
        <p:nvPicPr>
          <p:cNvPr id="11" name="Picture 5"/>
          <p:cNvPicPr>
            <a:picLocks noChangeAspect="1"/>
          </p:cNvPicPr>
          <p:nvPr/>
        </p:nvPicPr>
        <p:blipFill>
          <a:blip r:embed="rId2"/>
          <a:stretch>
            <a:fillRect/>
          </a:stretch>
        </p:blipFill>
        <p:spPr>
          <a:xfrm>
            <a:off x="2051720" y="2780928"/>
            <a:ext cx="4254500" cy="2946400"/>
          </a:xfrm>
          <a:prstGeom prst="rect">
            <a:avLst/>
          </a:prstGeom>
        </p:spPr>
      </p:pic>
      <p:sp>
        <p:nvSpPr>
          <p:cNvPr id="12" name="Rectangle 7"/>
          <p:cNvSpPr/>
          <p:nvPr/>
        </p:nvSpPr>
        <p:spPr>
          <a:xfrm>
            <a:off x="779489" y="1556792"/>
            <a:ext cx="7248895" cy="646331"/>
          </a:xfrm>
          <a:prstGeom prst="rect">
            <a:avLst/>
          </a:prstGeom>
        </p:spPr>
        <p:txBody>
          <a:bodyPr wrap="square">
            <a:spAutoFit/>
          </a:bodyPr>
          <a:lstStyle/>
          <a:p>
            <a:r>
              <a:rPr lang="pt-BR" dirty="0"/>
              <a:t>Os alelos são as formas alternativas do mesmo gene</a:t>
            </a:r>
            <a:r>
              <a:rPr lang="pt-BR" dirty="0" smtClean="0"/>
              <a:t>.</a:t>
            </a:r>
          </a:p>
          <a:p>
            <a:r>
              <a:rPr lang="pt-BR" dirty="0" smtClean="0"/>
              <a:t>Eles se localizam na mesma posição (</a:t>
            </a:r>
            <a:r>
              <a:rPr lang="pt-BR" i="1" dirty="0" err="1" smtClean="0"/>
              <a:t>locus</a:t>
            </a:r>
            <a:r>
              <a:rPr lang="pt-BR" dirty="0" smtClean="0"/>
              <a:t>) em cromossomos homólogos. </a:t>
            </a:r>
            <a:endParaRPr lang="pt-BR" dirty="0"/>
          </a:p>
        </p:txBody>
      </p:sp>
    </p:spTree>
    <p:extLst>
      <p:ext uri="{BB962C8B-B14F-4D97-AF65-F5344CB8AC3E}">
        <p14:creationId xmlns:p14="http://schemas.microsoft.com/office/powerpoint/2010/main" val="162558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9144000" cy="1223319"/>
          </a:xfrm>
          <a:prstGeom prst="rect">
            <a:avLst/>
          </a:prstGeom>
          <a:solidFill>
            <a:srgbClr val="B8E9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ixaDeTexto 9"/>
          <p:cNvSpPr txBox="1"/>
          <p:nvPr/>
        </p:nvSpPr>
        <p:spPr>
          <a:xfrm>
            <a:off x="4620261" y="6436831"/>
            <a:ext cx="4523739" cy="369332"/>
          </a:xfrm>
          <a:prstGeom prst="rect">
            <a:avLst/>
          </a:prstGeom>
          <a:noFill/>
        </p:spPr>
        <p:txBody>
          <a:bodyPr wrap="none" rtlCol="0">
            <a:spAutoFit/>
          </a:bodyPr>
          <a:lstStyle/>
          <a:p>
            <a:r>
              <a:rPr lang="en-US" dirty="0" smtClean="0"/>
              <a:t>UFPel – </a:t>
            </a:r>
            <a:r>
              <a:rPr lang="en-US" dirty="0" err="1" smtClean="0"/>
              <a:t>Integração</a:t>
            </a:r>
            <a:r>
              <a:rPr lang="en-US" dirty="0" smtClean="0"/>
              <a:t> </a:t>
            </a:r>
            <a:r>
              <a:rPr lang="en-US" dirty="0" err="1" smtClean="0"/>
              <a:t>Metabólica</a:t>
            </a:r>
            <a:r>
              <a:rPr lang="en-US" dirty="0" smtClean="0"/>
              <a:t> - Carlos Barros</a:t>
            </a:r>
            <a:endParaRPr lang="en-US" dirty="0"/>
          </a:p>
        </p:txBody>
      </p:sp>
      <p:sp>
        <p:nvSpPr>
          <p:cNvPr id="9" name="Rectangle 6"/>
          <p:cNvSpPr>
            <a:spLocks noChangeArrowheads="1"/>
          </p:cNvSpPr>
          <p:nvPr/>
        </p:nvSpPr>
        <p:spPr bwMode="auto">
          <a:xfrm>
            <a:off x="56991" y="242510"/>
            <a:ext cx="9144001" cy="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fontAlgn="base">
              <a:spcBef>
                <a:spcPct val="0"/>
              </a:spcBef>
              <a:spcAft>
                <a:spcPct val="0"/>
              </a:spcAft>
            </a:pPr>
            <a:endParaRPr lang="pt-BR" smtClean="0">
              <a:solidFill>
                <a:srgbClr val="000000"/>
              </a:solidFill>
              <a:latin typeface="Calibri" charset="0"/>
              <a:ea typeface="ＭＳ Ｐゴシック" charset="0"/>
              <a:cs typeface="ＭＳ Ｐゴシック" charset="0"/>
            </a:endParaRPr>
          </a:p>
        </p:txBody>
      </p:sp>
      <p:sp>
        <p:nvSpPr>
          <p:cNvPr id="13" name="Rectangle 2"/>
          <p:cNvSpPr>
            <a:spLocks noChangeArrowheads="1"/>
          </p:cNvSpPr>
          <p:nvPr/>
        </p:nvSpPr>
        <p:spPr bwMode="auto">
          <a:xfrm>
            <a:off x="56991" y="179880"/>
            <a:ext cx="908700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pt-BR" sz="3200" dirty="0" smtClean="0"/>
              <a:t>HEREDITARIEDADE</a:t>
            </a:r>
            <a:endParaRPr lang="pt-BR" sz="3200" dirty="0"/>
          </a:p>
        </p:txBody>
      </p:sp>
      <p:sp>
        <p:nvSpPr>
          <p:cNvPr id="8" name="TextBox 1"/>
          <p:cNvSpPr txBox="1"/>
          <p:nvPr/>
        </p:nvSpPr>
        <p:spPr>
          <a:xfrm>
            <a:off x="899592" y="1592380"/>
            <a:ext cx="2768005" cy="646331"/>
          </a:xfrm>
          <a:prstGeom prst="rect">
            <a:avLst/>
          </a:prstGeom>
          <a:noFill/>
        </p:spPr>
        <p:txBody>
          <a:bodyPr wrap="none" rtlCol="0">
            <a:spAutoFit/>
          </a:bodyPr>
          <a:lstStyle/>
          <a:p>
            <a:pPr algn="ctr"/>
            <a:r>
              <a:rPr lang="pt-BR" sz="3600" dirty="0" err="1" smtClean="0"/>
              <a:t>Heredograma</a:t>
            </a:r>
            <a:endParaRPr lang="pt-BR" sz="3600" dirty="0"/>
          </a:p>
        </p:txBody>
      </p:sp>
      <p:pic>
        <p:nvPicPr>
          <p:cNvPr id="14" name="Picture 7"/>
          <p:cNvPicPr>
            <a:picLocks noChangeAspect="1"/>
          </p:cNvPicPr>
          <p:nvPr/>
        </p:nvPicPr>
        <p:blipFill>
          <a:blip r:embed="rId2"/>
          <a:stretch>
            <a:fillRect/>
          </a:stretch>
        </p:blipFill>
        <p:spPr>
          <a:xfrm>
            <a:off x="35496" y="2642722"/>
            <a:ext cx="4876800" cy="3619500"/>
          </a:xfrm>
          <a:prstGeom prst="rect">
            <a:avLst/>
          </a:prstGeom>
        </p:spPr>
      </p:pic>
      <p:pic>
        <p:nvPicPr>
          <p:cNvPr id="15" name="Picture 8"/>
          <p:cNvPicPr>
            <a:picLocks noChangeAspect="1"/>
          </p:cNvPicPr>
          <p:nvPr/>
        </p:nvPicPr>
        <p:blipFill>
          <a:blip r:embed="rId3"/>
          <a:stretch>
            <a:fillRect/>
          </a:stretch>
        </p:blipFill>
        <p:spPr>
          <a:xfrm>
            <a:off x="4699000" y="2631433"/>
            <a:ext cx="4445000" cy="3670300"/>
          </a:xfrm>
          <a:prstGeom prst="rect">
            <a:avLst/>
          </a:prstGeom>
        </p:spPr>
      </p:pic>
      <p:sp>
        <p:nvSpPr>
          <p:cNvPr id="16" name="TextBox 12"/>
          <p:cNvSpPr txBox="1"/>
          <p:nvPr/>
        </p:nvSpPr>
        <p:spPr>
          <a:xfrm>
            <a:off x="6607264" y="1744780"/>
            <a:ext cx="1082348" cy="400110"/>
          </a:xfrm>
          <a:prstGeom prst="rect">
            <a:avLst/>
          </a:prstGeom>
          <a:noFill/>
        </p:spPr>
        <p:txBody>
          <a:bodyPr wrap="none" rtlCol="0">
            <a:spAutoFit/>
          </a:bodyPr>
          <a:lstStyle/>
          <a:p>
            <a:pPr algn="ctr"/>
            <a:r>
              <a:rPr lang="pt-BR" sz="2000" dirty="0" smtClean="0"/>
              <a:t>Exemplo</a:t>
            </a:r>
            <a:endParaRPr lang="pt-BR" sz="2000" dirty="0"/>
          </a:p>
        </p:txBody>
      </p:sp>
    </p:spTree>
    <p:extLst>
      <p:ext uri="{BB962C8B-B14F-4D97-AF65-F5344CB8AC3E}">
        <p14:creationId xmlns:p14="http://schemas.microsoft.com/office/powerpoint/2010/main" val="11553806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9144000" cy="1223319"/>
          </a:xfrm>
          <a:prstGeom prst="rect">
            <a:avLst/>
          </a:prstGeom>
          <a:solidFill>
            <a:srgbClr val="B8E9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ixaDeTexto 9"/>
          <p:cNvSpPr txBox="1"/>
          <p:nvPr/>
        </p:nvSpPr>
        <p:spPr>
          <a:xfrm>
            <a:off x="4620261" y="6436831"/>
            <a:ext cx="4523739" cy="369332"/>
          </a:xfrm>
          <a:prstGeom prst="rect">
            <a:avLst/>
          </a:prstGeom>
          <a:noFill/>
        </p:spPr>
        <p:txBody>
          <a:bodyPr wrap="none" rtlCol="0">
            <a:spAutoFit/>
          </a:bodyPr>
          <a:lstStyle/>
          <a:p>
            <a:r>
              <a:rPr lang="en-US" dirty="0" smtClean="0"/>
              <a:t>UFPel – </a:t>
            </a:r>
            <a:r>
              <a:rPr lang="en-US" dirty="0" err="1" smtClean="0"/>
              <a:t>Integração</a:t>
            </a:r>
            <a:r>
              <a:rPr lang="en-US" dirty="0" smtClean="0"/>
              <a:t> </a:t>
            </a:r>
            <a:r>
              <a:rPr lang="en-US" dirty="0" err="1" smtClean="0"/>
              <a:t>Metabólica</a:t>
            </a:r>
            <a:r>
              <a:rPr lang="en-US" dirty="0" smtClean="0"/>
              <a:t> - Carlos Barros</a:t>
            </a:r>
            <a:endParaRPr lang="en-US" dirty="0"/>
          </a:p>
        </p:txBody>
      </p:sp>
      <p:sp>
        <p:nvSpPr>
          <p:cNvPr id="9" name="Rectangle 6"/>
          <p:cNvSpPr>
            <a:spLocks noChangeArrowheads="1"/>
          </p:cNvSpPr>
          <p:nvPr/>
        </p:nvSpPr>
        <p:spPr bwMode="auto">
          <a:xfrm>
            <a:off x="56991" y="242510"/>
            <a:ext cx="9144001" cy="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fontAlgn="base">
              <a:spcBef>
                <a:spcPct val="0"/>
              </a:spcBef>
              <a:spcAft>
                <a:spcPct val="0"/>
              </a:spcAft>
            </a:pPr>
            <a:endParaRPr lang="pt-BR" smtClean="0">
              <a:solidFill>
                <a:srgbClr val="000000"/>
              </a:solidFill>
              <a:latin typeface="Calibri" charset="0"/>
              <a:ea typeface="ＭＳ Ｐゴシック" charset="0"/>
              <a:cs typeface="ＭＳ Ｐゴシック" charset="0"/>
            </a:endParaRPr>
          </a:p>
        </p:txBody>
      </p:sp>
      <p:sp>
        <p:nvSpPr>
          <p:cNvPr id="13" name="Rectangle 2"/>
          <p:cNvSpPr>
            <a:spLocks noChangeArrowheads="1"/>
          </p:cNvSpPr>
          <p:nvPr/>
        </p:nvSpPr>
        <p:spPr bwMode="auto">
          <a:xfrm>
            <a:off x="56991" y="179880"/>
            <a:ext cx="908700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pt-BR" sz="3200" dirty="0"/>
              <a:t>Tipos de Herança</a:t>
            </a:r>
          </a:p>
        </p:txBody>
      </p:sp>
      <p:sp>
        <p:nvSpPr>
          <p:cNvPr id="12" name="Rectangle 5"/>
          <p:cNvSpPr/>
          <p:nvPr/>
        </p:nvSpPr>
        <p:spPr>
          <a:xfrm>
            <a:off x="467544" y="1053891"/>
            <a:ext cx="8280920" cy="1477328"/>
          </a:xfrm>
          <a:prstGeom prst="rect">
            <a:avLst/>
          </a:prstGeom>
        </p:spPr>
        <p:txBody>
          <a:bodyPr wrap="square">
            <a:spAutoFit/>
          </a:bodyPr>
          <a:lstStyle/>
          <a:p>
            <a:endParaRPr lang="pt-BR" dirty="0"/>
          </a:p>
          <a:p>
            <a:r>
              <a:rPr lang="pt-BR" sz="2400" dirty="0"/>
              <a:t> Herança autossômica dominante</a:t>
            </a:r>
            <a:r>
              <a:rPr lang="pt-BR" sz="2400" dirty="0" smtClean="0"/>
              <a:t>; o fenótipo aparece no heterozigoto</a:t>
            </a:r>
            <a:endParaRPr lang="pt-BR" sz="2400" dirty="0"/>
          </a:p>
          <a:p>
            <a:r>
              <a:rPr lang="pt-BR" sz="2400" dirty="0"/>
              <a:t> Herança autossômica recessiva</a:t>
            </a:r>
            <a:r>
              <a:rPr lang="pt-BR" sz="2400" dirty="0" smtClean="0"/>
              <a:t>; somente no homozigoto</a:t>
            </a:r>
            <a:endParaRPr lang="pt-BR" sz="2400" dirty="0"/>
          </a:p>
        </p:txBody>
      </p:sp>
      <p:pic>
        <p:nvPicPr>
          <p:cNvPr id="17" name="Picture 2"/>
          <p:cNvPicPr>
            <a:picLocks noChangeAspect="1"/>
          </p:cNvPicPr>
          <p:nvPr/>
        </p:nvPicPr>
        <p:blipFill>
          <a:blip r:embed="rId2"/>
          <a:stretch>
            <a:fillRect/>
          </a:stretch>
        </p:blipFill>
        <p:spPr>
          <a:xfrm>
            <a:off x="4644008" y="2708920"/>
            <a:ext cx="4098917" cy="2664296"/>
          </a:xfrm>
          <a:prstGeom prst="rect">
            <a:avLst/>
          </a:prstGeom>
        </p:spPr>
      </p:pic>
      <p:pic>
        <p:nvPicPr>
          <p:cNvPr id="18" name="Picture 6"/>
          <p:cNvPicPr>
            <a:picLocks noChangeAspect="1"/>
          </p:cNvPicPr>
          <p:nvPr/>
        </p:nvPicPr>
        <p:blipFill>
          <a:blip r:embed="rId3"/>
          <a:stretch>
            <a:fillRect/>
          </a:stretch>
        </p:blipFill>
        <p:spPr>
          <a:xfrm>
            <a:off x="363235" y="2708920"/>
            <a:ext cx="4136757" cy="2699064"/>
          </a:xfrm>
          <a:prstGeom prst="rect">
            <a:avLst/>
          </a:prstGeom>
        </p:spPr>
      </p:pic>
    </p:spTree>
    <p:extLst>
      <p:ext uri="{BB962C8B-B14F-4D97-AF65-F5344CB8AC3E}">
        <p14:creationId xmlns:p14="http://schemas.microsoft.com/office/powerpoint/2010/main" val="7167219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9144000" cy="1223319"/>
          </a:xfrm>
          <a:prstGeom prst="rect">
            <a:avLst/>
          </a:prstGeom>
          <a:solidFill>
            <a:srgbClr val="B8E9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ixaDeTexto 9"/>
          <p:cNvSpPr txBox="1"/>
          <p:nvPr/>
        </p:nvSpPr>
        <p:spPr>
          <a:xfrm>
            <a:off x="4620261" y="6436831"/>
            <a:ext cx="4523739" cy="369332"/>
          </a:xfrm>
          <a:prstGeom prst="rect">
            <a:avLst/>
          </a:prstGeom>
          <a:noFill/>
        </p:spPr>
        <p:txBody>
          <a:bodyPr wrap="none" rtlCol="0">
            <a:spAutoFit/>
          </a:bodyPr>
          <a:lstStyle/>
          <a:p>
            <a:r>
              <a:rPr lang="en-US" dirty="0" smtClean="0"/>
              <a:t>UFPel – </a:t>
            </a:r>
            <a:r>
              <a:rPr lang="en-US" dirty="0" err="1" smtClean="0"/>
              <a:t>Integração</a:t>
            </a:r>
            <a:r>
              <a:rPr lang="en-US" dirty="0" smtClean="0"/>
              <a:t> </a:t>
            </a:r>
            <a:r>
              <a:rPr lang="en-US" dirty="0" err="1" smtClean="0"/>
              <a:t>Metabólica</a:t>
            </a:r>
            <a:r>
              <a:rPr lang="en-US" dirty="0" smtClean="0"/>
              <a:t> - Carlos Barros</a:t>
            </a:r>
            <a:endParaRPr lang="en-US" dirty="0"/>
          </a:p>
        </p:txBody>
      </p:sp>
      <p:sp>
        <p:nvSpPr>
          <p:cNvPr id="9" name="Rectangle 6"/>
          <p:cNvSpPr>
            <a:spLocks noChangeArrowheads="1"/>
          </p:cNvSpPr>
          <p:nvPr/>
        </p:nvSpPr>
        <p:spPr bwMode="auto">
          <a:xfrm>
            <a:off x="56991" y="242510"/>
            <a:ext cx="9144001" cy="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fontAlgn="base">
              <a:spcBef>
                <a:spcPct val="0"/>
              </a:spcBef>
              <a:spcAft>
                <a:spcPct val="0"/>
              </a:spcAft>
            </a:pPr>
            <a:endParaRPr lang="pt-BR" smtClean="0">
              <a:solidFill>
                <a:srgbClr val="000000"/>
              </a:solidFill>
              <a:latin typeface="Calibri" charset="0"/>
              <a:ea typeface="ＭＳ Ｐゴシック" charset="0"/>
              <a:cs typeface="ＭＳ Ｐゴシック" charset="0"/>
            </a:endParaRPr>
          </a:p>
        </p:txBody>
      </p:sp>
      <p:sp>
        <p:nvSpPr>
          <p:cNvPr id="13" name="Rectangle 2"/>
          <p:cNvSpPr>
            <a:spLocks noChangeArrowheads="1"/>
          </p:cNvSpPr>
          <p:nvPr/>
        </p:nvSpPr>
        <p:spPr bwMode="auto">
          <a:xfrm>
            <a:off x="56991" y="179880"/>
            <a:ext cx="908700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pt-BR" sz="3200"/>
              <a:t>Tipos de Herança</a:t>
            </a:r>
            <a:endParaRPr lang="pt-BR" sz="3200" dirty="0"/>
          </a:p>
        </p:txBody>
      </p:sp>
      <p:sp>
        <p:nvSpPr>
          <p:cNvPr id="11" name="TextBox 1"/>
          <p:cNvSpPr txBox="1"/>
          <p:nvPr/>
        </p:nvSpPr>
        <p:spPr>
          <a:xfrm>
            <a:off x="4431011" y="260648"/>
            <a:ext cx="184731" cy="646331"/>
          </a:xfrm>
          <a:prstGeom prst="rect">
            <a:avLst/>
          </a:prstGeom>
          <a:noFill/>
        </p:spPr>
        <p:txBody>
          <a:bodyPr wrap="none" rtlCol="0">
            <a:spAutoFit/>
          </a:bodyPr>
          <a:lstStyle/>
          <a:p>
            <a:pPr algn="ctr"/>
            <a:endParaRPr lang="pt-BR" sz="3600" dirty="0"/>
          </a:p>
        </p:txBody>
      </p:sp>
      <p:sp>
        <p:nvSpPr>
          <p:cNvPr id="15" name="Rectangle 5"/>
          <p:cNvSpPr/>
          <p:nvPr/>
        </p:nvSpPr>
        <p:spPr>
          <a:xfrm>
            <a:off x="467544" y="1053891"/>
            <a:ext cx="8280920" cy="1107996"/>
          </a:xfrm>
          <a:prstGeom prst="rect">
            <a:avLst/>
          </a:prstGeom>
        </p:spPr>
        <p:txBody>
          <a:bodyPr wrap="square">
            <a:spAutoFit/>
          </a:bodyPr>
          <a:lstStyle/>
          <a:p>
            <a:endParaRPr lang="pt-BR" dirty="0"/>
          </a:p>
          <a:p>
            <a:r>
              <a:rPr lang="pt-BR" sz="2400" dirty="0" smtClean="0"/>
              <a:t> </a:t>
            </a:r>
            <a:r>
              <a:rPr lang="pt-BR" sz="2400" dirty="0"/>
              <a:t>Dominância incompleta, ausência de dominância </a:t>
            </a:r>
            <a:r>
              <a:rPr lang="pt-BR" sz="2400" dirty="0" smtClean="0"/>
              <a:t>ou </a:t>
            </a:r>
            <a:r>
              <a:rPr lang="pt-BR" sz="2400" dirty="0" err="1" smtClean="0"/>
              <a:t>semidominância</a:t>
            </a:r>
            <a:r>
              <a:rPr lang="pt-BR" sz="2400" dirty="0" smtClean="0"/>
              <a:t>; fenótipo intermediário no heterozigoto</a:t>
            </a:r>
            <a:endParaRPr lang="pt-BR" sz="2400" dirty="0"/>
          </a:p>
        </p:txBody>
      </p:sp>
      <p:pic>
        <p:nvPicPr>
          <p:cNvPr id="16" name="Picture 7"/>
          <p:cNvPicPr>
            <a:picLocks noChangeAspect="1"/>
          </p:cNvPicPr>
          <p:nvPr/>
        </p:nvPicPr>
        <p:blipFill>
          <a:blip r:embed="rId2"/>
          <a:stretch>
            <a:fillRect/>
          </a:stretch>
        </p:blipFill>
        <p:spPr>
          <a:xfrm>
            <a:off x="3995936" y="3068960"/>
            <a:ext cx="2870200" cy="2921000"/>
          </a:xfrm>
          <a:prstGeom prst="rect">
            <a:avLst/>
          </a:prstGeom>
        </p:spPr>
      </p:pic>
      <p:sp>
        <p:nvSpPr>
          <p:cNvPr id="19" name="Rectangle 8"/>
          <p:cNvSpPr/>
          <p:nvPr/>
        </p:nvSpPr>
        <p:spPr>
          <a:xfrm>
            <a:off x="395536" y="2852936"/>
            <a:ext cx="2952328" cy="1754327"/>
          </a:xfrm>
          <a:prstGeom prst="rect">
            <a:avLst/>
          </a:prstGeom>
        </p:spPr>
        <p:txBody>
          <a:bodyPr wrap="square">
            <a:spAutoFit/>
          </a:bodyPr>
          <a:lstStyle/>
          <a:p>
            <a:r>
              <a:rPr lang="pt-BR" dirty="0"/>
              <a:t>VV = flor vermelha</a:t>
            </a:r>
          </a:p>
          <a:p>
            <a:endParaRPr lang="pt-BR" dirty="0"/>
          </a:p>
          <a:p>
            <a:r>
              <a:rPr lang="pt-BR" dirty="0"/>
              <a:t>BB = flor branca</a:t>
            </a:r>
          </a:p>
          <a:p>
            <a:endParaRPr lang="pt-BR" dirty="0"/>
          </a:p>
          <a:p>
            <a:r>
              <a:rPr lang="pt-BR" dirty="0"/>
              <a:t>VB = flor cor-de-rosa</a:t>
            </a:r>
          </a:p>
          <a:p>
            <a:endParaRPr lang="pt-BR" dirty="0"/>
          </a:p>
        </p:txBody>
      </p:sp>
    </p:spTree>
    <p:extLst>
      <p:ext uri="{BB962C8B-B14F-4D97-AF65-F5344CB8AC3E}">
        <p14:creationId xmlns:p14="http://schemas.microsoft.com/office/powerpoint/2010/main" val="2569367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9144000" cy="1223319"/>
          </a:xfrm>
          <a:prstGeom prst="rect">
            <a:avLst/>
          </a:prstGeom>
          <a:solidFill>
            <a:srgbClr val="B8E9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ixaDeTexto 9"/>
          <p:cNvSpPr txBox="1"/>
          <p:nvPr/>
        </p:nvSpPr>
        <p:spPr>
          <a:xfrm>
            <a:off x="4620261" y="6436831"/>
            <a:ext cx="4523739" cy="369332"/>
          </a:xfrm>
          <a:prstGeom prst="rect">
            <a:avLst/>
          </a:prstGeom>
          <a:noFill/>
        </p:spPr>
        <p:txBody>
          <a:bodyPr wrap="none" rtlCol="0">
            <a:spAutoFit/>
          </a:bodyPr>
          <a:lstStyle/>
          <a:p>
            <a:r>
              <a:rPr lang="en-US" dirty="0" smtClean="0"/>
              <a:t>UFPel – </a:t>
            </a:r>
            <a:r>
              <a:rPr lang="en-US" dirty="0" err="1" smtClean="0"/>
              <a:t>Integração</a:t>
            </a:r>
            <a:r>
              <a:rPr lang="en-US" dirty="0" smtClean="0"/>
              <a:t> </a:t>
            </a:r>
            <a:r>
              <a:rPr lang="en-US" dirty="0" err="1" smtClean="0"/>
              <a:t>Metabólica</a:t>
            </a:r>
            <a:r>
              <a:rPr lang="en-US" dirty="0" smtClean="0"/>
              <a:t> - Carlos Barros</a:t>
            </a:r>
            <a:endParaRPr lang="en-US" dirty="0"/>
          </a:p>
        </p:txBody>
      </p:sp>
      <p:sp>
        <p:nvSpPr>
          <p:cNvPr id="9" name="Rectangle 6"/>
          <p:cNvSpPr>
            <a:spLocks noChangeArrowheads="1"/>
          </p:cNvSpPr>
          <p:nvPr/>
        </p:nvSpPr>
        <p:spPr bwMode="auto">
          <a:xfrm>
            <a:off x="56991" y="242510"/>
            <a:ext cx="9144001" cy="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fontAlgn="base">
              <a:spcBef>
                <a:spcPct val="0"/>
              </a:spcBef>
              <a:spcAft>
                <a:spcPct val="0"/>
              </a:spcAft>
            </a:pPr>
            <a:endParaRPr lang="pt-BR" smtClean="0">
              <a:solidFill>
                <a:srgbClr val="000000"/>
              </a:solidFill>
              <a:latin typeface="Calibri" charset="0"/>
              <a:ea typeface="ＭＳ Ｐゴシック" charset="0"/>
              <a:cs typeface="ＭＳ Ｐゴシック" charset="0"/>
            </a:endParaRPr>
          </a:p>
        </p:txBody>
      </p:sp>
      <p:sp>
        <p:nvSpPr>
          <p:cNvPr id="13" name="Rectangle 2"/>
          <p:cNvSpPr>
            <a:spLocks noChangeArrowheads="1"/>
          </p:cNvSpPr>
          <p:nvPr/>
        </p:nvSpPr>
        <p:spPr bwMode="auto">
          <a:xfrm>
            <a:off x="623729" y="335967"/>
            <a:ext cx="799306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fontAlgn="base">
              <a:spcBef>
                <a:spcPct val="0"/>
              </a:spcBef>
              <a:spcAft>
                <a:spcPct val="0"/>
              </a:spcAft>
            </a:pPr>
            <a:r>
              <a:rPr lang="pt-BR" sz="3200" b="1" dirty="0">
                <a:solidFill>
                  <a:srgbClr val="000000"/>
                </a:solidFill>
                <a:latin typeface="Arial" charset="0"/>
                <a:ea typeface="ＭＳ Ｐゴシック" charset="0"/>
                <a:cs typeface="ＭＳ Ｐゴシック" charset="0"/>
              </a:rPr>
              <a:t>Qual é a diferença do DNA das células?</a:t>
            </a:r>
          </a:p>
        </p:txBody>
      </p:sp>
      <p:sp>
        <p:nvSpPr>
          <p:cNvPr id="3" name="CaixaDeTexto 2"/>
          <p:cNvSpPr txBox="1"/>
          <p:nvPr/>
        </p:nvSpPr>
        <p:spPr>
          <a:xfrm>
            <a:off x="544874" y="1316775"/>
            <a:ext cx="8150773" cy="1077218"/>
          </a:xfrm>
          <a:prstGeom prst="rect">
            <a:avLst/>
          </a:prstGeom>
          <a:noFill/>
        </p:spPr>
        <p:txBody>
          <a:bodyPr wrap="square" rtlCol="0">
            <a:spAutoFit/>
          </a:bodyPr>
          <a:lstStyle/>
          <a:p>
            <a:pPr algn="ctr"/>
            <a:r>
              <a:rPr lang="pt-BR" sz="3200" dirty="0" smtClean="0"/>
              <a:t>De uma forma geral as células de um mesmo organismo possuem o mesmo DNA.</a:t>
            </a:r>
            <a:endParaRPr lang="pt-BR" sz="3200" dirty="0"/>
          </a:p>
        </p:txBody>
      </p:sp>
    </p:spTree>
    <p:extLst>
      <p:ext uri="{BB962C8B-B14F-4D97-AF65-F5344CB8AC3E}">
        <p14:creationId xmlns:p14="http://schemas.microsoft.com/office/powerpoint/2010/main" val="1607002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9144000" cy="1223319"/>
          </a:xfrm>
          <a:prstGeom prst="rect">
            <a:avLst/>
          </a:prstGeom>
          <a:solidFill>
            <a:srgbClr val="B8E9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ixaDeTexto 9"/>
          <p:cNvSpPr txBox="1"/>
          <p:nvPr/>
        </p:nvSpPr>
        <p:spPr>
          <a:xfrm>
            <a:off x="4620261" y="6436831"/>
            <a:ext cx="4523739" cy="369332"/>
          </a:xfrm>
          <a:prstGeom prst="rect">
            <a:avLst/>
          </a:prstGeom>
          <a:noFill/>
        </p:spPr>
        <p:txBody>
          <a:bodyPr wrap="none" rtlCol="0">
            <a:spAutoFit/>
          </a:bodyPr>
          <a:lstStyle/>
          <a:p>
            <a:r>
              <a:rPr lang="en-US" dirty="0" smtClean="0"/>
              <a:t>UFPel – </a:t>
            </a:r>
            <a:r>
              <a:rPr lang="en-US" dirty="0" err="1" smtClean="0"/>
              <a:t>Integração</a:t>
            </a:r>
            <a:r>
              <a:rPr lang="en-US" dirty="0" smtClean="0"/>
              <a:t> </a:t>
            </a:r>
            <a:r>
              <a:rPr lang="en-US" dirty="0" err="1" smtClean="0"/>
              <a:t>Metabólica</a:t>
            </a:r>
            <a:r>
              <a:rPr lang="en-US" dirty="0" smtClean="0"/>
              <a:t> - Carlos Barros</a:t>
            </a:r>
            <a:endParaRPr lang="en-US" dirty="0"/>
          </a:p>
        </p:txBody>
      </p:sp>
      <p:sp>
        <p:nvSpPr>
          <p:cNvPr id="9" name="Rectangle 6"/>
          <p:cNvSpPr>
            <a:spLocks noChangeArrowheads="1"/>
          </p:cNvSpPr>
          <p:nvPr/>
        </p:nvSpPr>
        <p:spPr bwMode="auto">
          <a:xfrm>
            <a:off x="56991" y="242510"/>
            <a:ext cx="9144001" cy="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fontAlgn="base">
              <a:spcBef>
                <a:spcPct val="0"/>
              </a:spcBef>
              <a:spcAft>
                <a:spcPct val="0"/>
              </a:spcAft>
            </a:pPr>
            <a:endParaRPr lang="pt-BR" smtClean="0">
              <a:solidFill>
                <a:srgbClr val="000000"/>
              </a:solidFill>
              <a:latin typeface="Calibri" charset="0"/>
              <a:ea typeface="ＭＳ Ｐゴシック" charset="0"/>
              <a:cs typeface="ＭＳ Ｐゴシック" charset="0"/>
            </a:endParaRPr>
          </a:p>
        </p:txBody>
      </p:sp>
      <p:sp>
        <p:nvSpPr>
          <p:cNvPr id="13" name="Rectangle 2"/>
          <p:cNvSpPr>
            <a:spLocks noChangeArrowheads="1"/>
          </p:cNvSpPr>
          <p:nvPr/>
        </p:nvSpPr>
        <p:spPr bwMode="auto">
          <a:xfrm>
            <a:off x="56991" y="179880"/>
            <a:ext cx="908700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pt-BR" sz="3200"/>
              <a:t>Tipos de Herança</a:t>
            </a:r>
            <a:endParaRPr lang="pt-BR" sz="3200" dirty="0"/>
          </a:p>
        </p:txBody>
      </p:sp>
      <p:sp>
        <p:nvSpPr>
          <p:cNvPr id="11" name="TextBox 1"/>
          <p:cNvSpPr txBox="1"/>
          <p:nvPr/>
        </p:nvSpPr>
        <p:spPr>
          <a:xfrm>
            <a:off x="4431011" y="260648"/>
            <a:ext cx="184731" cy="646331"/>
          </a:xfrm>
          <a:prstGeom prst="rect">
            <a:avLst/>
          </a:prstGeom>
          <a:noFill/>
        </p:spPr>
        <p:txBody>
          <a:bodyPr wrap="none" rtlCol="0">
            <a:spAutoFit/>
          </a:bodyPr>
          <a:lstStyle/>
          <a:p>
            <a:pPr algn="ctr"/>
            <a:endParaRPr lang="pt-BR" sz="3600" dirty="0"/>
          </a:p>
        </p:txBody>
      </p:sp>
      <p:sp>
        <p:nvSpPr>
          <p:cNvPr id="14" name="TextBox 1"/>
          <p:cNvSpPr txBox="1"/>
          <p:nvPr/>
        </p:nvSpPr>
        <p:spPr>
          <a:xfrm>
            <a:off x="4431011" y="260648"/>
            <a:ext cx="184731" cy="646331"/>
          </a:xfrm>
          <a:prstGeom prst="rect">
            <a:avLst/>
          </a:prstGeom>
          <a:noFill/>
        </p:spPr>
        <p:txBody>
          <a:bodyPr wrap="none" rtlCol="0">
            <a:spAutoFit/>
          </a:bodyPr>
          <a:lstStyle/>
          <a:p>
            <a:pPr algn="ctr"/>
            <a:endParaRPr lang="pt-BR" sz="3600" dirty="0"/>
          </a:p>
        </p:txBody>
      </p:sp>
      <p:sp>
        <p:nvSpPr>
          <p:cNvPr id="12" name="Rectangle 5"/>
          <p:cNvSpPr/>
          <p:nvPr/>
        </p:nvSpPr>
        <p:spPr>
          <a:xfrm>
            <a:off x="467544" y="1053891"/>
            <a:ext cx="8280920" cy="738664"/>
          </a:xfrm>
          <a:prstGeom prst="rect">
            <a:avLst/>
          </a:prstGeom>
        </p:spPr>
        <p:txBody>
          <a:bodyPr wrap="square">
            <a:spAutoFit/>
          </a:bodyPr>
          <a:lstStyle/>
          <a:p>
            <a:endParaRPr lang="pt-BR" dirty="0"/>
          </a:p>
          <a:p>
            <a:r>
              <a:rPr lang="pt-BR" sz="2400" dirty="0" smtClean="0"/>
              <a:t> Herança ligada ao </a:t>
            </a:r>
            <a:r>
              <a:rPr lang="pt-BR" sz="2400" dirty="0" err="1" smtClean="0"/>
              <a:t>X</a:t>
            </a:r>
            <a:r>
              <a:rPr lang="pt-BR" sz="2400" dirty="0" smtClean="0"/>
              <a:t>.</a:t>
            </a:r>
            <a:endParaRPr lang="pt-BR" sz="2400" dirty="0"/>
          </a:p>
        </p:txBody>
      </p:sp>
      <p:pic>
        <p:nvPicPr>
          <p:cNvPr id="17" name="Picture 2"/>
          <p:cNvPicPr>
            <a:picLocks noChangeAspect="1"/>
          </p:cNvPicPr>
          <p:nvPr/>
        </p:nvPicPr>
        <p:blipFill>
          <a:blip r:embed="rId2"/>
          <a:stretch>
            <a:fillRect/>
          </a:stretch>
        </p:blipFill>
        <p:spPr>
          <a:xfrm>
            <a:off x="4283968" y="1339428"/>
            <a:ext cx="3810000" cy="5041900"/>
          </a:xfrm>
          <a:prstGeom prst="rect">
            <a:avLst/>
          </a:prstGeom>
        </p:spPr>
      </p:pic>
    </p:spTree>
    <p:extLst>
      <p:ext uri="{BB962C8B-B14F-4D97-AF65-F5344CB8AC3E}">
        <p14:creationId xmlns:p14="http://schemas.microsoft.com/office/powerpoint/2010/main" val="19370784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9144000" cy="1223319"/>
          </a:xfrm>
          <a:prstGeom prst="rect">
            <a:avLst/>
          </a:prstGeom>
          <a:solidFill>
            <a:srgbClr val="B8E9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ixaDeTexto 9"/>
          <p:cNvSpPr txBox="1"/>
          <p:nvPr/>
        </p:nvSpPr>
        <p:spPr>
          <a:xfrm>
            <a:off x="4620261" y="6436831"/>
            <a:ext cx="4523739" cy="369332"/>
          </a:xfrm>
          <a:prstGeom prst="rect">
            <a:avLst/>
          </a:prstGeom>
          <a:noFill/>
        </p:spPr>
        <p:txBody>
          <a:bodyPr wrap="none" rtlCol="0">
            <a:spAutoFit/>
          </a:bodyPr>
          <a:lstStyle/>
          <a:p>
            <a:r>
              <a:rPr lang="en-US" dirty="0" smtClean="0"/>
              <a:t>UFPel – </a:t>
            </a:r>
            <a:r>
              <a:rPr lang="en-US" dirty="0" err="1" smtClean="0"/>
              <a:t>Integração</a:t>
            </a:r>
            <a:r>
              <a:rPr lang="en-US" dirty="0" smtClean="0"/>
              <a:t> </a:t>
            </a:r>
            <a:r>
              <a:rPr lang="en-US" dirty="0" err="1" smtClean="0"/>
              <a:t>Metabólica</a:t>
            </a:r>
            <a:r>
              <a:rPr lang="en-US" dirty="0" smtClean="0"/>
              <a:t> - Carlos Barros</a:t>
            </a:r>
            <a:endParaRPr lang="en-US" dirty="0"/>
          </a:p>
        </p:txBody>
      </p:sp>
      <p:sp>
        <p:nvSpPr>
          <p:cNvPr id="9" name="Rectangle 6"/>
          <p:cNvSpPr>
            <a:spLocks noChangeArrowheads="1"/>
          </p:cNvSpPr>
          <p:nvPr/>
        </p:nvSpPr>
        <p:spPr bwMode="auto">
          <a:xfrm>
            <a:off x="56991" y="242510"/>
            <a:ext cx="9144001" cy="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fontAlgn="base">
              <a:spcBef>
                <a:spcPct val="0"/>
              </a:spcBef>
              <a:spcAft>
                <a:spcPct val="0"/>
              </a:spcAft>
            </a:pPr>
            <a:endParaRPr lang="pt-BR" smtClean="0">
              <a:solidFill>
                <a:srgbClr val="000000"/>
              </a:solidFill>
              <a:latin typeface="Calibri" charset="0"/>
              <a:ea typeface="ＭＳ Ｐゴシック" charset="0"/>
              <a:cs typeface="ＭＳ Ｐゴシック" charset="0"/>
            </a:endParaRPr>
          </a:p>
        </p:txBody>
      </p:sp>
      <p:sp>
        <p:nvSpPr>
          <p:cNvPr id="13" name="Rectangle 2"/>
          <p:cNvSpPr>
            <a:spLocks noChangeArrowheads="1"/>
          </p:cNvSpPr>
          <p:nvPr/>
        </p:nvSpPr>
        <p:spPr bwMode="auto">
          <a:xfrm>
            <a:off x="56991" y="179880"/>
            <a:ext cx="908700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pt-BR" sz="3200"/>
              <a:t>Tipos de Herança</a:t>
            </a:r>
            <a:endParaRPr lang="pt-BR" sz="3200" dirty="0"/>
          </a:p>
        </p:txBody>
      </p:sp>
      <p:sp>
        <p:nvSpPr>
          <p:cNvPr id="11" name="TextBox 1"/>
          <p:cNvSpPr txBox="1"/>
          <p:nvPr/>
        </p:nvSpPr>
        <p:spPr>
          <a:xfrm>
            <a:off x="4431011" y="260648"/>
            <a:ext cx="184731" cy="646331"/>
          </a:xfrm>
          <a:prstGeom prst="rect">
            <a:avLst/>
          </a:prstGeom>
          <a:noFill/>
        </p:spPr>
        <p:txBody>
          <a:bodyPr wrap="none" rtlCol="0">
            <a:spAutoFit/>
          </a:bodyPr>
          <a:lstStyle/>
          <a:p>
            <a:pPr algn="ctr"/>
            <a:endParaRPr lang="pt-BR" sz="3600" dirty="0"/>
          </a:p>
        </p:txBody>
      </p:sp>
      <p:sp>
        <p:nvSpPr>
          <p:cNvPr id="14" name="TextBox 1"/>
          <p:cNvSpPr txBox="1"/>
          <p:nvPr/>
        </p:nvSpPr>
        <p:spPr>
          <a:xfrm>
            <a:off x="4431011" y="260648"/>
            <a:ext cx="184731" cy="646331"/>
          </a:xfrm>
          <a:prstGeom prst="rect">
            <a:avLst/>
          </a:prstGeom>
          <a:noFill/>
        </p:spPr>
        <p:txBody>
          <a:bodyPr wrap="none" rtlCol="0">
            <a:spAutoFit/>
          </a:bodyPr>
          <a:lstStyle/>
          <a:p>
            <a:pPr algn="ctr"/>
            <a:endParaRPr lang="pt-BR" sz="3600" dirty="0"/>
          </a:p>
        </p:txBody>
      </p:sp>
      <p:sp>
        <p:nvSpPr>
          <p:cNvPr id="15" name="Rectangle 5"/>
          <p:cNvSpPr/>
          <p:nvPr/>
        </p:nvSpPr>
        <p:spPr>
          <a:xfrm>
            <a:off x="467544" y="1053891"/>
            <a:ext cx="8280920" cy="1107996"/>
          </a:xfrm>
          <a:prstGeom prst="rect">
            <a:avLst/>
          </a:prstGeom>
        </p:spPr>
        <p:txBody>
          <a:bodyPr wrap="square">
            <a:spAutoFit/>
          </a:bodyPr>
          <a:lstStyle/>
          <a:p>
            <a:endParaRPr lang="pt-BR" dirty="0"/>
          </a:p>
          <a:p>
            <a:r>
              <a:rPr lang="pt-BR" sz="2400" dirty="0" smtClean="0"/>
              <a:t> </a:t>
            </a:r>
            <a:r>
              <a:rPr lang="pt-BR" sz="2400" dirty="0"/>
              <a:t>Genes letais – letal recessivo ou letal </a:t>
            </a:r>
            <a:r>
              <a:rPr lang="pt-BR" sz="2400" dirty="0" smtClean="0"/>
              <a:t>dominante; quebra das proporções de </a:t>
            </a:r>
            <a:r>
              <a:rPr lang="pt-BR" sz="2400" dirty="0"/>
              <a:t>M</a:t>
            </a:r>
            <a:r>
              <a:rPr lang="pt-BR" sz="2400" dirty="0" smtClean="0"/>
              <a:t>endel (ao invés de 1:2:1 fica 1:2)</a:t>
            </a:r>
            <a:endParaRPr lang="pt-BR" sz="2400" dirty="0"/>
          </a:p>
        </p:txBody>
      </p:sp>
      <p:pic>
        <p:nvPicPr>
          <p:cNvPr id="16"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115616" y="2564904"/>
            <a:ext cx="6624637" cy="2986087"/>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cap="flat" cmpd="sng">
                <a:solidFill>
                  <a:schemeClr val="tx1"/>
                </a:solidFill>
                <a:prstDash val="solid"/>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pic>
    </p:spTree>
    <p:extLst>
      <p:ext uri="{BB962C8B-B14F-4D97-AF65-F5344CB8AC3E}">
        <p14:creationId xmlns:p14="http://schemas.microsoft.com/office/powerpoint/2010/main" val="2264605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9144000" cy="1223319"/>
          </a:xfrm>
          <a:prstGeom prst="rect">
            <a:avLst/>
          </a:prstGeom>
          <a:solidFill>
            <a:srgbClr val="B8E9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ixaDeTexto 9"/>
          <p:cNvSpPr txBox="1"/>
          <p:nvPr/>
        </p:nvSpPr>
        <p:spPr>
          <a:xfrm>
            <a:off x="4620261" y="6436831"/>
            <a:ext cx="4523739" cy="369332"/>
          </a:xfrm>
          <a:prstGeom prst="rect">
            <a:avLst/>
          </a:prstGeom>
          <a:noFill/>
        </p:spPr>
        <p:txBody>
          <a:bodyPr wrap="none" rtlCol="0">
            <a:spAutoFit/>
          </a:bodyPr>
          <a:lstStyle/>
          <a:p>
            <a:r>
              <a:rPr lang="en-US" dirty="0" smtClean="0"/>
              <a:t>UFPel – </a:t>
            </a:r>
            <a:r>
              <a:rPr lang="en-US" dirty="0" err="1" smtClean="0"/>
              <a:t>Integração</a:t>
            </a:r>
            <a:r>
              <a:rPr lang="en-US" dirty="0" smtClean="0"/>
              <a:t> </a:t>
            </a:r>
            <a:r>
              <a:rPr lang="en-US" dirty="0" err="1" smtClean="0"/>
              <a:t>Metabólica</a:t>
            </a:r>
            <a:r>
              <a:rPr lang="en-US" dirty="0" smtClean="0"/>
              <a:t> - Carlos Barros</a:t>
            </a:r>
            <a:endParaRPr lang="en-US" dirty="0"/>
          </a:p>
        </p:txBody>
      </p:sp>
      <p:sp>
        <p:nvSpPr>
          <p:cNvPr id="9" name="Rectangle 6"/>
          <p:cNvSpPr>
            <a:spLocks noChangeArrowheads="1"/>
          </p:cNvSpPr>
          <p:nvPr/>
        </p:nvSpPr>
        <p:spPr bwMode="auto">
          <a:xfrm>
            <a:off x="56991" y="242510"/>
            <a:ext cx="9144001" cy="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fontAlgn="base">
              <a:spcBef>
                <a:spcPct val="0"/>
              </a:spcBef>
              <a:spcAft>
                <a:spcPct val="0"/>
              </a:spcAft>
            </a:pPr>
            <a:endParaRPr lang="pt-BR" smtClean="0">
              <a:solidFill>
                <a:srgbClr val="000000"/>
              </a:solidFill>
              <a:latin typeface="Calibri" charset="0"/>
              <a:ea typeface="ＭＳ Ｐゴシック" charset="0"/>
              <a:cs typeface="ＭＳ Ｐゴシック" charset="0"/>
            </a:endParaRPr>
          </a:p>
        </p:txBody>
      </p:sp>
      <p:sp>
        <p:nvSpPr>
          <p:cNvPr id="13" name="Rectangle 2"/>
          <p:cNvSpPr>
            <a:spLocks noChangeArrowheads="1"/>
          </p:cNvSpPr>
          <p:nvPr/>
        </p:nvSpPr>
        <p:spPr bwMode="auto">
          <a:xfrm>
            <a:off x="56991" y="179880"/>
            <a:ext cx="908700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pt-BR" sz="3200"/>
              <a:t>Tipos de Herança</a:t>
            </a:r>
            <a:endParaRPr lang="pt-BR" sz="3200" dirty="0"/>
          </a:p>
        </p:txBody>
      </p:sp>
      <p:sp>
        <p:nvSpPr>
          <p:cNvPr id="11" name="TextBox 1"/>
          <p:cNvSpPr txBox="1"/>
          <p:nvPr/>
        </p:nvSpPr>
        <p:spPr>
          <a:xfrm>
            <a:off x="4431011" y="260648"/>
            <a:ext cx="184731" cy="646331"/>
          </a:xfrm>
          <a:prstGeom prst="rect">
            <a:avLst/>
          </a:prstGeom>
          <a:noFill/>
        </p:spPr>
        <p:txBody>
          <a:bodyPr wrap="none" rtlCol="0">
            <a:spAutoFit/>
          </a:bodyPr>
          <a:lstStyle/>
          <a:p>
            <a:pPr algn="ctr"/>
            <a:endParaRPr lang="pt-BR" sz="3600" dirty="0"/>
          </a:p>
        </p:txBody>
      </p:sp>
      <p:sp>
        <p:nvSpPr>
          <p:cNvPr id="14" name="TextBox 1"/>
          <p:cNvSpPr txBox="1"/>
          <p:nvPr/>
        </p:nvSpPr>
        <p:spPr>
          <a:xfrm>
            <a:off x="4431011" y="260648"/>
            <a:ext cx="184731" cy="646331"/>
          </a:xfrm>
          <a:prstGeom prst="rect">
            <a:avLst/>
          </a:prstGeom>
          <a:noFill/>
        </p:spPr>
        <p:txBody>
          <a:bodyPr wrap="none" rtlCol="0">
            <a:spAutoFit/>
          </a:bodyPr>
          <a:lstStyle/>
          <a:p>
            <a:pPr algn="ctr"/>
            <a:endParaRPr lang="pt-BR" sz="3600" dirty="0"/>
          </a:p>
        </p:txBody>
      </p:sp>
      <p:sp>
        <p:nvSpPr>
          <p:cNvPr id="12" name="Rectangle 5"/>
          <p:cNvSpPr/>
          <p:nvPr/>
        </p:nvSpPr>
        <p:spPr>
          <a:xfrm>
            <a:off x="467544" y="1053891"/>
            <a:ext cx="8280920" cy="738664"/>
          </a:xfrm>
          <a:prstGeom prst="rect">
            <a:avLst/>
          </a:prstGeom>
        </p:spPr>
        <p:txBody>
          <a:bodyPr wrap="square">
            <a:spAutoFit/>
          </a:bodyPr>
          <a:lstStyle/>
          <a:p>
            <a:endParaRPr lang="pt-BR" dirty="0"/>
          </a:p>
          <a:p>
            <a:r>
              <a:rPr lang="pt-BR" sz="2400" dirty="0" smtClean="0"/>
              <a:t> </a:t>
            </a:r>
            <a:r>
              <a:rPr lang="pt-BR" sz="2400" dirty="0"/>
              <a:t>Genes </a:t>
            </a:r>
            <a:r>
              <a:rPr lang="pt-BR" sz="2400" dirty="0" err="1" smtClean="0"/>
              <a:t>subletais</a:t>
            </a:r>
            <a:r>
              <a:rPr lang="pt-BR" sz="2400" dirty="0" smtClean="0"/>
              <a:t>; causam doenças graves</a:t>
            </a:r>
          </a:p>
        </p:txBody>
      </p:sp>
      <p:sp>
        <p:nvSpPr>
          <p:cNvPr id="17" name="Rectangle 2"/>
          <p:cNvSpPr/>
          <p:nvPr/>
        </p:nvSpPr>
        <p:spPr>
          <a:xfrm>
            <a:off x="971600" y="2134011"/>
            <a:ext cx="7848872" cy="4247317"/>
          </a:xfrm>
          <a:prstGeom prst="rect">
            <a:avLst/>
          </a:prstGeom>
        </p:spPr>
        <p:txBody>
          <a:bodyPr wrap="square">
            <a:spAutoFit/>
          </a:bodyPr>
          <a:lstStyle/>
          <a:p>
            <a:r>
              <a:rPr lang="pt-BR" dirty="0"/>
              <a:t>1.  Letais Obrigatórios</a:t>
            </a:r>
          </a:p>
          <a:p>
            <a:endParaRPr lang="pt-BR" dirty="0"/>
          </a:p>
          <a:p>
            <a:r>
              <a:rPr lang="pt-BR" dirty="0"/>
              <a:t> Levam a morte antes ou logo após nascimento</a:t>
            </a:r>
          </a:p>
          <a:p>
            <a:endParaRPr lang="pt-BR" dirty="0"/>
          </a:p>
          <a:p>
            <a:r>
              <a:rPr lang="pt-BR" dirty="0"/>
              <a:t>2.  Sub-Letais:</a:t>
            </a:r>
          </a:p>
          <a:p>
            <a:endParaRPr lang="pt-BR" dirty="0"/>
          </a:p>
          <a:p>
            <a:r>
              <a:rPr lang="pt-BR" dirty="0"/>
              <a:t> Levam a alterações genéticas não fatais ao nascimento ou infância, </a:t>
            </a:r>
          </a:p>
          <a:p>
            <a:endParaRPr lang="pt-BR" dirty="0"/>
          </a:p>
          <a:p>
            <a:r>
              <a:rPr lang="pt-BR" dirty="0"/>
              <a:t>porém letais antes da puberdade</a:t>
            </a:r>
          </a:p>
          <a:p>
            <a:endParaRPr lang="pt-BR" dirty="0"/>
          </a:p>
          <a:p>
            <a:r>
              <a:rPr lang="pt-BR" dirty="0"/>
              <a:t>3.  </a:t>
            </a:r>
            <a:r>
              <a:rPr lang="pt-BR" dirty="0" err="1"/>
              <a:t>Semi</a:t>
            </a:r>
            <a:r>
              <a:rPr lang="pt-BR" dirty="0"/>
              <a:t>-letais:</a:t>
            </a:r>
          </a:p>
          <a:p>
            <a:endParaRPr lang="pt-BR" dirty="0"/>
          </a:p>
          <a:p>
            <a:r>
              <a:rPr lang="pt-BR" dirty="0"/>
              <a:t> Diminuem eficiência fisiológica de forma permanente ou </a:t>
            </a:r>
          </a:p>
          <a:p>
            <a:endParaRPr lang="pt-BR" dirty="0"/>
          </a:p>
          <a:p>
            <a:r>
              <a:rPr lang="pt-BR" dirty="0"/>
              <a:t>temporária. Levam a morte apenas em casos isolados</a:t>
            </a:r>
          </a:p>
        </p:txBody>
      </p:sp>
    </p:spTree>
    <p:extLst>
      <p:ext uri="{BB962C8B-B14F-4D97-AF65-F5344CB8AC3E}">
        <p14:creationId xmlns:p14="http://schemas.microsoft.com/office/powerpoint/2010/main" val="13154250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9144000" cy="1223319"/>
          </a:xfrm>
          <a:prstGeom prst="rect">
            <a:avLst/>
          </a:prstGeom>
          <a:solidFill>
            <a:srgbClr val="B8E9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ixaDeTexto 9"/>
          <p:cNvSpPr txBox="1"/>
          <p:nvPr/>
        </p:nvSpPr>
        <p:spPr>
          <a:xfrm>
            <a:off x="4620261" y="6436831"/>
            <a:ext cx="4523739" cy="369332"/>
          </a:xfrm>
          <a:prstGeom prst="rect">
            <a:avLst/>
          </a:prstGeom>
          <a:noFill/>
        </p:spPr>
        <p:txBody>
          <a:bodyPr wrap="none" rtlCol="0">
            <a:spAutoFit/>
          </a:bodyPr>
          <a:lstStyle/>
          <a:p>
            <a:r>
              <a:rPr lang="en-US" dirty="0" smtClean="0"/>
              <a:t>UFPel – </a:t>
            </a:r>
            <a:r>
              <a:rPr lang="en-US" dirty="0" err="1" smtClean="0"/>
              <a:t>Integração</a:t>
            </a:r>
            <a:r>
              <a:rPr lang="en-US" dirty="0" smtClean="0"/>
              <a:t> </a:t>
            </a:r>
            <a:r>
              <a:rPr lang="en-US" dirty="0" err="1" smtClean="0"/>
              <a:t>Metabólica</a:t>
            </a:r>
            <a:r>
              <a:rPr lang="en-US" dirty="0" smtClean="0"/>
              <a:t> - Carlos Barros</a:t>
            </a:r>
            <a:endParaRPr lang="en-US" dirty="0"/>
          </a:p>
        </p:txBody>
      </p:sp>
      <p:sp>
        <p:nvSpPr>
          <p:cNvPr id="9" name="Rectangle 6"/>
          <p:cNvSpPr>
            <a:spLocks noChangeArrowheads="1"/>
          </p:cNvSpPr>
          <p:nvPr/>
        </p:nvSpPr>
        <p:spPr bwMode="auto">
          <a:xfrm>
            <a:off x="56991" y="242510"/>
            <a:ext cx="9144001" cy="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fontAlgn="base">
              <a:spcBef>
                <a:spcPct val="0"/>
              </a:spcBef>
              <a:spcAft>
                <a:spcPct val="0"/>
              </a:spcAft>
            </a:pPr>
            <a:endParaRPr lang="pt-BR" smtClean="0">
              <a:solidFill>
                <a:srgbClr val="000000"/>
              </a:solidFill>
              <a:latin typeface="Calibri" charset="0"/>
              <a:ea typeface="ＭＳ Ｐゴシック" charset="0"/>
              <a:cs typeface="ＭＳ Ｐゴシック" charset="0"/>
            </a:endParaRPr>
          </a:p>
        </p:txBody>
      </p:sp>
      <p:sp>
        <p:nvSpPr>
          <p:cNvPr id="13" name="Rectangle 2"/>
          <p:cNvSpPr>
            <a:spLocks noChangeArrowheads="1"/>
          </p:cNvSpPr>
          <p:nvPr/>
        </p:nvSpPr>
        <p:spPr bwMode="auto">
          <a:xfrm>
            <a:off x="56991" y="179880"/>
            <a:ext cx="908700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pt-BR" sz="3200"/>
              <a:t>Tipos de Herança</a:t>
            </a:r>
            <a:endParaRPr lang="pt-BR" sz="3200" dirty="0"/>
          </a:p>
        </p:txBody>
      </p:sp>
      <p:sp>
        <p:nvSpPr>
          <p:cNvPr id="11" name="TextBox 1"/>
          <p:cNvSpPr txBox="1"/>
          <p:nvPr/>
        </p:nvSpPr>
        <p:spPr>
          <a:xfrm>
            <a:off x="4431011" y="260648"/>
            <a:ext cx="184731" cy="646331"/>
          </a:xfrm>
          <a:prstGeom prst="rect">
            <a:avLst/>
          </a:prstGeom>
          <a:noFill/>
        </p:spPr>
        <p:txBody>
          <a:bodyPr wrap="none" rtlCol="0">
            <a:spAutoFit/>
          </a:bodyPr>
          <a:lstStyle/>
          <a:p>
            <a:pPr algn="ctr"/>
            <a:endParaRPr lang="pt-BR" sz="3600" dirty="0"/>
          </a:p>
        </p:txBody>
      </p:sp>
      <p:sp>
        <p:nvSpPr>
          <p:cNvPr id="14" name="TextBox 1"/>
          <p:cNvSpPr txBox="1"/>
          <p:nvPr/>
        </p:nvSpPr>
        <p:spPr>
          <a:xfrm>
            <a:off x="4431011" y="260648"/>
            <a:ext cx="184731" cy="646331"/>
          </a:xfrm>
          <a:prstGeom prst="rect">
            <a:avLst/>
          </a:prstGeom>
          <a:noFill/>
        </p:spPr>
        <p:txBody>
          <a:bodyPr wrap="none" rtlCol="0">
            <a:spAutoFit/>
          </a:bodyPr>
          <a:lstStyle/>
          <a:p>
            <a:pPr algn="ctr"/>
            <a:endParaRPr lang="pt-BR" sz="3600" dirty="0"/>
          </a:p>
        </p:txBody>
      </p:sp>
      <p:sp>
        <p:nvSpPr>
          <p:cNvPr id="15" name="Rectangle 5"/>
          <p:cNvSpPr/>
          <p:nvPr/>
        </p:nvSpPr>
        <p:spPr>
          <a:xfrm>
            <a:off x="539552" y="980728"/>
            <a:ext cx="8280920" cy="1107996"/>
          </a:xfrm>
          <a:prstGeom prst="rect">
            <a:avLst/>
          </a:prstGeom>
        </p:spPr>
        <p:txBody>
          <a:bodyPr wrap="square">
            <a:spAutoFit/>
          </a:bodyPr>
          <a:lstStyle/>
          <a:p>
            <a:endParaRPr lang="pt-BR" dirty="0"/>
          </a:p>
          <a:p>
            <a:r>
              <a:rPr lang="pt-BR" sz="2400" dirty="0" smtClean="0"/>
              <a:t> Alelos Múltiplos; quando existem várias variantes do mesmo gene para o mesmo lócus; existe uma hierarquia de dominâncias</a:t>
            </a:r>
          </a:p>
        </p:txBody>
      </p:sp>
      <p:sp>
        <p:nvSpPr>
          <p:cNvPr id="16" name="Rectangle 6"/>
          <p:cNvSpPr txBox="1">
            <a:spLocks noChangeArrowheads="1"/>
          </p:cNvSpPr>
          <p:nvPr/>
        </p:nvSpPr>
        <p:spPr>
          <a:xfrm>
            <a:off x="323528" y="2420541"/>
            <a:ext cx="8496944" cy="266464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FontTx/>
              <a:buNone/>
            </a:pPr>
            <a:r>
              <a:rPr lang="pt-BR" sz="2000" dirty="0" smtClean="0"/>
              <a:t>	Ex.: </a:t>
            </a:r>
            <a:r>
              <a:rPr lang="pt-BR" sz="2200" dirty="0" smtClean="0"/>
              <a:t>Os grupos do sistema ABO são determinados por uma série de 3 alelos, </a:t>
            </a:r>
            <a:r>
              <a:rPr lang="pt-BR" sz="2200" b="1" dirty="0" smtClean="0"/>
              <a:t>I</a:t>
            </a:r>
            <a:r>
              <a:rPr lang="pt-BR" sz="2200" b="1" baseline="30000" dirty="0" smtClean="0"/>
              <a:t>A</a:t>
            </a:r>
            <a:r>
              <a:rPr lang="pt-BR" sz="2200" dirty="0" smtClean="0"/>
              <a:t>, </a:t>
            </a:r>
            <a:r>
              <a:rPr lang="pt-BR" sz="2200" b="1" dirty="0" smtClean="0"/>
              <a:t>I</a:t>
            </a:r>
            <a:r>
              <a:rPr lang="pt-BR" sz="2200" b="1" baseline="30000" dirty="0" smtClean="0"/>
              <a:t>B</a:t>
            </a:r>
            <a:r>
              <a:rPr lang="pt-BR" sz="2200" dirty="0" smtClean="0"/>
              <a:t> e </a:t>
            </a:r>
            <a:r>
              <a:rPr lang="pt-BR" sz="2200" b="1" dirty="0" err="1" smtClean="0"/>
              <a:t>i</a:t>
            </a:r>
            <a:r>
              <a:rPr lang="pt-BR" sz="2200" dirty="0" smtClean="0"/>
              <a:t> onde há a combinação de dominância e codominância:</a:t>
            </a:r>
          </a:p>
          <a:p>
            <a:pPr>
              <a:lnSpc>
                <a:spcPct val="90000"/>
              </a:lnSpc>
            </a:pPr>
            <a:r>
              <a:rPr lang="pt-BR" sz="2200" dirty="0" smtClean="0"/>
              <a:t>Gene </a:t>
            </a:r>
            <a:r>
              <a:rPr lang="pt-BR" sz="2200" b="1" dirty="0" smtClean="0"/>
              <a:t>I</a:t>
            </a:r>
            <a:r>
              <a:rPr lang="pt-BR" sz="2200" b="1" baseline="30000" dirty="0" smtClean="0"/>
              <a:t>A</a:t>
            </a:r>
            <a:r>
              <a:rPr lang="pt-BR" sz="2200" dirty="0" smtClean="0"/>
              <a:t> determina a produção do aglutinogênio A.</a:t>
            </a:r>
          </a:p>
          <a:p>
            <a:pPr>
              <a:lnSpc>
                <a:spcPct val="90000"/>
              </a:lnSpc>
            </a:pPr>
            <a:r>
              <a:rPr lang="pt-BR" sz="2200" dirty="0" smtClean="0"/>
              <a:t>Gene </a:t>
            </a:r>
            <a:r>
              <a:rPr lang="pt-BR" sz="2200" b="1" dirty="0" smtClean="0"/>
              <a:t>I</a:t>
            </a:r>
            <a:r>
              <a:rPr lang="pt-BR" sz="2200" b="1" baseline="30000" dirty="0" smtClean="0"/>
              <a:t>B</a:t>
            </a:r>
            <a:r>
              <a:rPr lang="pt-BR" sz="2200" dirty="0" smtClean="0"/>
              <a:t> determina a produção do aglutinogênio B.</a:t>
            </a:r>
          </a:p>
          <a:p>
            <a:pPr>
              <a:lnSpc>
                <a:spcPct val="90000"/>
              </a:lnSpc>
            </a:pPr>
            <a:r>
              <a:rPr lang="pt-BR" sz="2200" dirty="0" smtClean="0"/>
              <a:t>Gene </a:t>
            </a:r>
            <a:r>
              <a:rPr lang="pt-BR" sz="2200" b="1" dirty="0" err="1" smtClean="0"/>
              <a:t>i</a:t>
            </a:r>
            <a:r>
              <a:rPr lang="pt-BR" sz="2200" dirty="0" smtClean="0"/>
              <a:t> determina a não produção de aglutinogênios.</a:t>
            </a:r>
            <a:endParaRPr lang="pt-BR" sz="2200" dirty="0"/>
          </a:p>
        </p:txBody>
      </p:sp>
      <p:graphicFrame>
        <p:nvGraphicFramePr>
          <p:cNvPr id="18" name="Group 110"/>
          <p:cNvGraphicFramePr>
            <a:graphicFrameLocks noGrp="1"/>
          </p:cNvGraphicFramePr>
          <p:nvPr>
            <p:extLst>
              <p:ext uri="{D42A27DB-BD31-4B8C-83A1-F6EECF244321}">
                <p14:modId xmlns:p14="http://schemas.microsoft.com/office/powerpoint/2010/main" val="872035900"/>
              </p:ext>
            </p:extLst>
          </p:nvPr>
        </p:nvGraphicFramePr>
        <p:xfrm>
          <a:off x="1691680" y="4365104"/>
          <a:ext cx="4896545" cy="2286000"/>
        </p:xfrm>
        <a:graphic>
          <a:graphicData uri="http://schemas.openxmlformats.org/drawingml/2006/table">
            <a:tbl>
              <a:tblPr/>
              <a:tblGrid>
                <a:gridCol w="2570321"/>
                <a:gridCol w="2326224"/>
              </a:tblGrid>
              <a:tr h="3995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4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rPr>
                        <a:t>Fenótipos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4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rPr>
                        <a:t>Genótipos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95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400" b="0" i="0" u="none" strike="noStrike" cap="none" normalizeH="0" baseline="0">
                          <a:ln>
                            <a:noFill/>
                          </a:ln>
                          <a:solidFill>
                            <a:schemeClr val="tx1"/>
                          </a:solidFill>
                          <a:effectLst/>
                          <a:latin typeface="Comic Sans MS" charset="0"/>
                          <a:ea typeface="ＭＳ Ｐゴシック" charset="0"/>
                        </a:rPr>
                        <a:t>Grupo 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400" b="0" i="0" u="none" strike="noStrike" cap="none" normalizeH="0" baseline="0">
                          <a:ln>
                            <a:noFill/>
                          </a:ln>
                          <a:solidFill>
                            <a:schemeClr val="tx1"/>
                          </a:solidFill>
                          <a:effectLst/>
                          <a:latin typeface="Comic Sans MS" charset="0"/>
                          <a:ea typeface="ＭＳ Ｐゴシック" charset="0"/>
                        </a:rPr>
                        <a:t>I</a:t>
                      </a:r>
                      <a:r>
                        <a:rPr kumimoji="0" lang="pt-BR" sz="2400" b="0" i="0" u="none" strike="noStrike" cap="none" normalizeH="0" baseline="30000">
                          <a:ln>
                            <a:noFill/>
                          </a:ln>
                          <a:solidFill>
                            <a:schemeClr val="tx1"/>
                          </a:solidFill>
                          <a:effectLst/>
                          <a:latin typeface="Comic Sans MS" charset="0"/>
                          <a:ea typeface="ＭＳ Ｐゴシック" charset="0"/>
                        </a:rPr>
                        <a:t>A</a:t>
                      </a:r>
                      <a:r>
                        <a:rPr kumimoji="0" lang="pt-BR" sz="2400" b="0" i="0" u="none" strike="noStrike" cap="none" normalizeH="0" baseline="0">
                          <a:ln>
                            <a:noFill/>
                          </a:ln>
                          <a:solidFill>
                            <a:schemeClr val="tx1"/>
                          </a:solidFill>
                          <a:effectLst/>
                          <a:latin typeface="Comic Sans MS" charset="0"/>
                          <a:ea typeface="ＭＳ Ｐゴシック" charset="0"/>
                        </a:rPr>
                        <a:t>I</a:t>
                      </a:r>
                      <a:r>
                        <a:rPr kumimoji="0" lang="pt-BR" sz="2400" b="0" i="0" u="none" strike="noStrike" cap="none" normalizeH="0" baseline="30000">
                          <a:ln>
                            <a:noFill/>
                          </a:ln>
                          <a:solidFill>
                            <a:schemeClr val="tx1"/>
                          </a:solidFill>
                          <a:effectLst/>
                          <a:latin typeface="Comic Sans MS" charset="0"/>
                          <a:ea typeface="ＭＳ Ｐゴシック" charset="0"/>
                        </a:rPr>
                        <a:t>A</a:t>
                      </a:r>
                      <a:r>
                        <a:rPr kumimoji="0" lang="pt-BR" sz="2400" b="0" i="0" u="none" strike="noStrike" cap="none" normalizeH="0" baseline="0">
                          <a:ln>
                            <a:noFill/>
                          </a:ln>
                          <a:solidFill>
                            <a:schemeClr val="tx1"/>
                          </a:solidFill>
                          <a:effectLst/>
                          <a:latin typeface="Comic Sans MS" charset="0"/>
                          <a:ea typeface="ＭＳ Ｐゴシック" charset="0"/>
                        </a:rPr>
                        <a:t> ou I</a:t>
                      </a:r>
                      <a:r>
                        <a:rPr kumimoji="0" lang="pt-BR" sz="2400" b="0" i="0" u="none" strike="noStrike" cap="none" normalizeH="0" baseline="30000">
                          <a:ln>
                            <a:noFill/>
                          </a:ln>
                          <a:solidFill>
                            <a:schemeClr val="tx1"/>
                          </a:solidFill>
                          <a:effectLst/>
                          <a:latin typeface="Comic Sans MS" charset="0"/>
                          <a:ea typeface="ＭＳ Ｐゴシック" charset="0"/>
                        </a:rPr>
                        <a:t>A</a:t>
                      </a:r>
                      <a:r>
                        <a:rPr kumimoji="0" lang="pt-BR" sz="2400" b="0" i="0" u="none" strike="noStrike" cap="none" normalizeH="0" baseline="0">
                          <a:ln>
                            <a:noFill/>
                          </a:ln>
                          <a:solidFill>
                            <a:schemeClr val="tx1"/>
                          </a:solidFill>
                          <a:effectLst/>
                          <a:latin typeface="Comic Sans MS" charset="0"/>
                          <a:ea typeface="ＭＳ Ｐゴシック" charset="0"/>
                        </a:rPr>
                        <a:t>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95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400" b="0" i="0" u="none" strike="noStrike" cap="none" normalizeH="0" baseline="0" dirty="0">
                          <a:ln>
                            <a:noFill/>
                          </a:ln>
                          <a:solidFill>
                            <a:schemeClr val="tx1"/>
                          </a:solidFill>
                          <a:effectLst/>
                          <a:latin typeface="Comic Sans MS" charset="0"/>
                          <a:ea typeface="ＭＳ Ｐゴシック" charset="0"/>
                        </a:rPr>
                        <a:t>Grupo </a:t>
                      </a:r>
                      <a:r>
                        <a:rPr kumimoji="0" lang="pt-BR" sz="2400" b="0" i="0" u="none" strike="noStrike" cap="none" normalizeH="0" baseline="0" dirty="0" err="1">
                          <a:ln>
                            <a:noFill/>
                          </a:ln>
                          <a:solidFill>
                            <a:schemeClr val="tx1"/>
                          </a:solidFill>
                          <a:effectLst/>
                          <a:latin typeface="Comic Sans MS" charset="0"/>
                          <a:ea typeface="ＭＳ Ｐゴシック" charset="0"/>
                        </a:rPr>
                        <a:t>B</a:t>
                      </a:r>
                      <a:endParaRPr kumimoji="0" lang="pt-BR" sz="2400" b="0" i="0" u="none" strike="noStrike" cap="none" normalizeH="0" baseline="0" dirty="0">
                        <a:ln>
                          <a:noFill/>
                        </a:ln>
                        <a:solidFill>
                          <a:schemeClr val="tx1"/>
                        </a:solidFill>
                        <a:effectLst/>
                        <a:latin typeface="Comic Sans MS" charset="0"/>
                        <a:ea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400" b="0" i="0" u="none" strike="noStrike" cap="none" normalizeH="0" baseline="0">
                          <a:ln>
                            <a:noFill/>
                          </a:ln>
                          <a:solidFill>
                            <a:schemeClr val="tx1"/>
                          </a:solidFill>
                          <a:effectLst/>
                          <a:latin typeface="Comic Sans MS" charset="0"/>
                          <a:ea typeface="ＭＳ Ｐゴシック" charset="0"/>
                        </a:rPr>
                        <a:t>I</a:t>
                      </a:r>
                      <a:r>
                        <a:rPr kumimoji="0" lang="pt-BR" sz="2400" b="0" i="0" u="none" strike="noStrike" cap="none" normalizeH="0" baseline="30000">
                          <a:ln>
                            <a:noFill/>
                          </a:ln>
                          <a:solidFill>
                            <a:schemeClr val="tx1"/>
                          </a:solidFill>
                          <a:effectLst/>
                          <a:latin typeface="Comic Sans MS" charset="0"/>
                          <a:ea typeface="ＭＳ Ｐゴシック" charset="0"/>
                        </a:rPr>
                        <a:t>B</a:t>
                      </a:r>
                      <a:r>
                        <a:rPr kumimoji="0" lang="pt-BR" sz="2400" b="0" i="0" u="none" strike="noStrike" cap="none" normalizeH="0" baseline="0">
                          <a:ln>
                            <a:noFill/>
                          </a:ln>
                          <a:solidFill>
                            <a:schemeClr val="tx1"/>
                          </a:solidFill>
                          <a:effectLst/>
                          <a:latin typeface="Comic Sans MS" charset="0"/>
                          <a:ea typeface="ＭＳ Ｐゴシック" charset="0"/>
                        </a:rPr>
                        <a:t>I</a:t>
                      </a:r>
                      <a:r>
                        <a:rPr kumimoji="0" lang="pt-BR" sz="2400" b="0" i="0" u="none" strike="noStrike" cap="none" normalizeH="0" baseline="30000">
                          <a:ln>
                            <a:noFill/>
                          </a:ln>
                          <a:solidFill>
                            <a:schemeClr val="tx1"/>
                          </a:solidFill>
                          <a:effectLst/>
                          <a:latin typeface="Comic Sans MS" charset="0"/>
                          <a:ea typeface="ＭＳ Ｐゴシック" charset="0"/>
                        </a:rPr>
                        <a:t>B</a:t>
                      </a:r>
                      <a:r>
                        <a:rPr kumimoji="0" lang="pt-BR" sz="2400" b="0" i="0" u="none" strike="noStrike" cap="none" normalizeH="0" baseline="0">
                          <a:ln>
                            <a:noFill/>
                          </a:ln>
                          <a:solidFill>
                            <a:schemeClr val="tx1"/>
                          </a:solidFill>
                          <a:effectLst/>
                          <a:latin typeface="Comic Sans MS" charset="0"/>
                          <a:ea typeface="ＭＳ Ｐゴシック" charset="0"/>
                        </a:rPr>
                        <a:t> ou I</a:t>
                      </a:r>
                      <a:r>
                        <a:rPr kumimoji="0" lang="pt-BR" sz="2400" b="0" i="0" u="none" strike="noStrike" cap="none" normalizeH="0" baseline="30000">
                          <a:ln>
                            <a:noFill/>
                          </a:ln>
                          <a:solidFill>
                            <a:schemeClr val="tx1"/>
                          </a:solidFill>
                          <a:effectLst/>
                          <a:latin typeface="Comic Sans MS" charset="0"/>
                          <a:ea typeface="ＭＳ Ｐゴシック" charset="0"/>
                        </a:rPr>
                        <a:t>B</a:t>
                      </a:r>
                      <a:r>
                        <a:rPr kumimoji="0" lang="pt-BR" sz="2400" b="0" i="0" u="none" strike="noStrike" cap="none" normalizeH="0" baseline="0">
                          <a:ln>
                            <a:noFill/>
                          </a:ln>
                          <a:solidFill>
                            <a:schemeClr val="tx1"/>
                          </a:solidFill>
                          <a:effectLst/>
                          <a:latin typeface="Comic Sans MS" charset="0"/>
                          <a:ea typeface="ＭＳ Ｐゴシック" charset="0"/>
                        </a:rPr>
                        <a:t>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95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400" b="0" i="0" u="none" strike="noStrike" cap="none" normalizeH="0" baseline="0">
                          <a:ln>
                            <a:noFill/>
                          </a:ln>
                          <a:solidFill>
                            <a:schemeClr val="tx1"/>
                          </a:solidFill>
                          <a:effectLst/>
                          <a:latin typeface="Comic Sans MS" charset="0"/>
                          <a:ea typeface="ＭＳ Ｐゴシック" charset="0"/>
                        </a:rPr>
                        <a:t>Grupo AB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400" b="0" i="0" u="none" strike="noStrike" cap="none" normalizeH="0" baseline="0" dirty="0">
                          <a:ln>
                            <a:noFill/>
                          </a:ln>
                          <a:solidFill>
                            <a:schemeClr val="tx1"/>
                          </a:solidFill>
                          <a:effectLst/>
                          <a:latin typeface="Comic Sans MS" charset="0"/>
                          <a:ea typeface="ＭＳ Ｐゴシック" charset="0"/>
                        </a:rPr>
                        <a:t>I</a:t>
                      </a:r>
                      <a:r>
                        <a:rPr kumimoji="0" lang="pt-BR" sz="2400" b="0" i="0" u="none" strike="noStrike" cap="none" normalizeH="0" baseline="30000" dirty="0">
                          <a:ln>
                            <a:noFill/>
                          </a:ln>
                          <a:solidFill>
                            <a:schemeClr val="tx1"/>
                          </a:solidFill>
                          <a:effectLst/>
                          <a:latin typeface="Comic Sans MS" charset="0"/>
                          <a:ea typeface="ＭＳ Ｐゴシック" charset="0"/>
                        </a:rPr>
                        <a:t>A</a:t>
                      </a:r>
                      <a:r>
                        <a:rPr kumimoji="0" lang="pt-BR" sz="2400" b="0" i="0" u="none" strike="noStrike" cap="none" normalizeH="0" baseline="0" dirty="0">
                          <a:ln>
                            <a:noFill/>
                          </a:ln>
                          <a:solidFill>
                            <a:schemeClr val="tx1"/>
                          </a:solidFill>
                          <a:effectLst/>
                          <a:latin typeface="Comic Sans MS" charset="0"/>
                          <a:ea typeface="ＭＳ Ｐゴシック" charset="0"/>
                        </a:rPr>
                        <a:t>I</a:t>
                      </a:r>
                      <a:r>
                        <a:rPr kumimoji="0" lang="pt-BR" sz="2400" b="0" i="0" u="none" strike="noStrike" cap="none" normalizeH="0" baseline="30000" dirty="0">
                          <a:ln>
                            <a:noFill/>
                          </a:ln>
                          <a:solidFill>
                            <a:schemeClr val="tx1"/>
                          </a:solidFill>
                          <a:effectLst/>
                          <a:latin typeface="Comic Sans MS" charset="0"/>
                          <a:ea typeface="ＭＳ Ｐゴシック" charset="0"/>
                        </a:rPr>
                        <a:t>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95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400" b="0" i="0" u="none" strike="noStrike" cap="none" normalizeH="0" baseline="0">
                          <a:ln>
                            <a:noFill/>
                          </a:ln>
                          <a:solidFill>
                            <a:schemeClr val="tx1"/>
                          </a:solidFill>
                          <a:effectLst/>
                          <a:latin typeface="Comic Sans MS" charset="0"/>
                          <a:ea typeface="ＭＳ Ｐゴシック" charset="0"/>
                        </a:rPr>
                        <a:t>Grupo 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400" b="0" i="0" u="none" strike="noStrike" cap="none" normalizeH="0" baseline="0" dirty="0" err="1">
                          <a:ln>
                            <a:noFill/>
                          </a:ln>
                          <a:solidFill>
                            <a:schemeClr val="tx1"/>
                          </a:solidFill>
                          <a:effectLst/>
                          <a:latin typeface="Comic Sans MS" charset="0"/>
                          <a:ea typeface="ＭＳ Ｐゴシック" charset="0"/>
                        </a:rPr>
                        <a:t>ii</a:t>
                      </a:r>
                      <a:endParaRPr kumimoji="0" lang="pt-BR" sz="2400" b="0" i="0" u="none" strike="noStrike" cap="none" normalizeH="0" baseline="0" dirty="0">
                        <a:ln>
                          <a:noFill/>
                        </a:ln>
                        <a:solidFill>
                          <a:schemeClr val="tx1"/>
                        </a:solidFill>
                        <a:effectLst/>
                        <a:latin typeface="Comic Sans MS" charset="0"/>
                        <a:ea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882737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9144000" cy="1223319"/>
          </a:xfrm>
          <a:prstGeom prst="rect">
            <a:avLst/>
          </a:prstGeom>
          <a:solidFill>
            <a:srgbClr val="B8E9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ixaDeTexto 9"/>
          <p:cNvSpPr txBox="1"/>
          <p:nvPr/>
        </p:nvSpPr>
        <p:spPr>
          <a:xfrm>
            <a:off x="4620261" y="6436831"/>
            <a:ext cx="4523739" cy="369332"/>
          </a:xfrm>
          <a:prstGeom prst="rect">
            <a:avLst/>
          </a:prstGeom>
          <a:noFill/>
        </p:spPr>
        <p:txBody>
          <a:bodyPr wrap="none" rtlCol="0">
            <a:spAutoFit/>
          </a:bodyPr>
          <a:lstStyle/>
          <a:p>
            <a:r>
              <a:rPr lang="en-US" dirty="0" smtClean="0"/>
              <a:t>UFPel – </a:t>
            </a:r>
            <a:r>
              <a:rPr lang="en-US" dirty="0" err="1" smtClean="0"/>
              <a:t>Integração</a:t>
            </a:r>
            <a:r>
              <a:rPr lang="en-US" dirty="0" smtClean="0"/>
              <a:t> </a:t>
            </a:r>
            <a:r>
              <a:rPr lang="en-US" dirty="0" err="1" smtClean="0"/>
              <a:t>Metabólica</a:t>
            </a:r>
            <a:r>
              <a:rPr lang="en-US" dirty="0" smtClean="0"/>
              <a:t> - Carlos Barros</a:t>
            </a:r>
            <a:endParaRPr lang="en-US" dirty="0"/>
          </a:p>
        </p:txBody>
      </p:sp>
      <p:sp>
        <p:nvSpPr>
          <p:cNvPr id="9" name="Rectangle 6"/>
          <p:cNvSpPr>
            <a:spLocks noChangeArrowheads="1"/>
          </p:cNvSpPr>
          <p:nvPr/>
        </p:nvSpPr>
        <p:spPr bwMode="auto">
          <a:xfrm>
            <a:off x="56991" y="242510"/>
            <a:ext cx="9144001" cy="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fontAlgn="base">
              <a:spcBef>
                <a:spcPct val="0"/>
              </a:spcBef>
              <a:spcAft>
                <a:spcPct val="0"/>
              </a:spcAft>
            </a:pPr>
            <a:endParaRPr lang="pt-BR" smtClean="0">
              <a:solidFill>
                <a:srgbClr val="000000"/>
              </a:solidFill>
              <a:latin typeface="Calibri" charset="0"/>
              <a:ea typeface="ＭＳ Ｐゴシック" charset="0"/>
              <a:cs typeface="ＭＳ Ｐゴシック" charset="0"/>
            </a:endParaRPr>
          </a:p>
        </p:txBody>
      </p:sp>
      <p:sp>
        <p:nvSpPr>
          <p:cNvPr id="13" name="Rectangle 2"/>
          <p:cNvSpPr>
            <a:spLocks noChangeArrowheads="1"/>
          </p:cNvSpPr>
          <p:nvPr/>
        </p:nvSpPr>
        <p:spPr bwMode="auto">
          <a:xfrm>
            <a:off x="56991" y="179880"/>
            <a:ext cx="908700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pt-BR" sz="3200"/>
              <a:t>Tipos de Herança</a:t>
            </a:r>
            <a:endParaRPr lang="pt-BR" sz="3200" dirty="0"/>
          </a:p>
        </p:txBody>
      </p:sp>
      <p:sp>
        <p:nvSpPr>
          <p:cNvPr id="11" name="TextBox 1"/>
          <p:cNvSpPr txBox="1"/>
          <p:nvPr/>
        </p:nvSpPr>
        <p:spPr>
          <a:xfrm>
            <a:off x="4431011" y="260648"/>
            <a:ext cx="184731" cy="646331"/>
          </a:xfrm>
          <a:prstGeom prst="rect">
            <a:avLst/>
          </a:prstGeom>
          <a:noFill/>
        </p:spPr>
        <p:txBody>
          <a:bodyPr wrap="none" rtlCol="0">
            <a:spAutoFit/>
          </a:bodyPr>
          <a:lstStyle/>
          <a:p>
            <a:pPr algn="ctr"/>
            <a:endParaRPr lang="pt-BR" sz="3600" dirty="0"/>
          </a:p>
        </p:txBody>
      </p:sp>
      <p:sp>
        <p:nvSpPr>
          <p:cNvPr id="14" name="TextBox 1"/>
          <p:cNvSpPr txBox="1"/>
          <p:nvPr/>
        </p:nvSpPr>
        <p:spPr>
          <a:xfrm>
            <a:off x="4431011" y="260648"/>
            <a:ext cx="184731" cy="646331"/>
          </a:xfrm>
          <a:prstGeom prst="rect">
            <a:avLst/>
          </a:prstGeom>
          <a:noFill/>
        </p:spPr>
        <p:txBody>
          <a:bodyPr wrap="none" rtlCol="0">
            <a:spAutoFit/>
          </a:bodyPr>
          <a:lstStyle/>
          <a:p>
            <a:pPr algn="ctr"/>
            <a:endParaRPr lang="pt-BR" sz="3600" dirty="0"/>
          </a:p>
        </p:txBody>
      </p:sp>
      <p:sp>
        <p:nvSpPr>
          <p:cNvPr id="12" name="Rectangle 5"/>
          <p:cNvSpPr/>
          <p:nvPr/>
        </p:nvSpPr>
        <p:spPr>
          <a:xfrm>
            <a:off x="467544" y="1053891"/>
            <a:ext cx="8280920" cy="1477328"/>
          </a:xfrm>
          <a:prstGeom prst="rect">
            <a:avLst/>
          </a:prstGeom>
        </p:spPr>
        <p:txBody>
          <a:bodyPr wrap="square">
            <a:spAutoFit/>
          </a:bodyPr>
          <a:lstStyle/>
          <a:p>
            <a:endParaRPr lang="pt-BR" dirty="0"/>
          </a:p>
          <a:p>
            <a:r>
              <a:rPr lang="pt-BR" sz="2400" dirty="0" smtClean="0"/>
              <a:t> Herança poligênica; quando vários genes de vários lócus contribuem para o mesmo fenótipo (ex.: diabetes, obesidade, </a:t>
            </a:r>
            <a:r>
              <a:rPr lang="pt-BR" sz="2400" dirty="0" err="1" smtClean="0"/>
              <a:t>sindrome</a:t>
            </a:r>
            <a:r>
              <a:rPr lang="pt-BR" sz="2400" dirty="0" smtClean="0"/>
              <a:t> metabólica, cor de pele, etc.)</a:t>
            </a:r>
            <a:endParaRPr lang="pt-BR" sz="2400" dirty="0"/>
          </a:p>
        </p:txBody>
      </p:sp>
      <p:sp>
        <p:nvSpPr>
          <p:cNvPr id="17" name="Rectangle 3"/>
          <p:cNvSpPr txBox="1">
            <a:spLocks noChangeArrowheads="1"/>
          </p:cNvSpPr>
          <p:nvPr/>
        </p:nvSpPr>
        <p:spPr>
          <a:xfrm>
            <a:off x="395536" y="2924944"/>
            <a:ext cx="4104456" cy="252028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pt-BR" sz="1800" dirty="0" smtClean="0">
                <a:latin typeface="Arial" charset="0"/>
                <a:cs typeface="Arial" charset="0"/>
              </a:rPr>
              <a:t>Nesse tipo de interação gênica, vários pares de genes apresentam seus efeitos somados para manifestar uma mesma característica hereditária com fenótipos de diferentes intensidades (que podem ser medidos), com variação contínua.</a:t>
            </a:r>
            <a:endParaRPr lang="pt-BR" sz="1800" dirty="0"/>
          </a:p>
        </p:txBody>
      </p:sp>
      <p:pic>
        <p:nvPicPr>
          <p:cNvPr id="19" name="Picture 6" descr="polige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716016" y="2779683"/>
            <a:ext cx="3742650" cy="3385621"/>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8789641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0"/>
            <a:ext cx="9144000" cy="1223319"/>
          </a:xfrm>
          <a:prstGeom prst="rect">
            <a:avLst/>
          </a:prstGeom>
          <a:solidFill>
            <a:srgbClr val="B8E9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842994" y="285728"/>
            <a:ext cx="8229600" cy="1143000"/>
          </a:xfrm>
        </p:spPr>
        <p:txBody>
          <a:bodyPr/>
          <a:lstStyle/>
          <a:p>
            <a:r>
              <a:rPr lang="pt-BR" dirty="0" smtClean="0"/>
              <a:t>Mapa gênico da obesidade</a:t>
            </a:r>
            <a:endParaRPr lang="pt-BR" dirty="0"/>
          </a:p>
        </p:txBody>
      </p:sp>
      <p:pic>
        <p:nvPicPr>
          <p:cNvPr id="108546" name="Picture 2"/>
          <p:cNvPicPr>
            <a:picLocks noGrp="1" noChangeAspect="1" noChangeArrowheads="1"/>
          </p:cNvPicPr>
          <p:nvPr>
            <p:ph sz="half" idx="1"/>
          </p:nvPr>
        </p:nvPicPr>
        <p:blipFill>
          <a:blip r:embed="rId2"/>
          <a:stretch>
            <a:fillRect/>
          </a:stretch>
        </p:blipFill>
        <p:spPr bwMode="auto">
          <a:xfrm>
            <a:off x="428596" y="1229140"/>
            <a:ext cx="3692653" cy="5125623"/>
          </a:xfrm>
          <a:prstGeom prst="rect">
            <a:avLst/>
          </a:prstGeom>
          <a:noFill/>
          <a:ln w="9525">
            <a:noFill/>
            <a:miter lim="800000"/>
            <a:headEnd/>
            <a:tailEnd/>
          </a:ln>
          <a:effectLst/>
        </p:spPr>
      </p:pic>
      <p:pic>
        <p:nvPicPr>
          <p:cNvPr id="108547" name="Picture 3"/>
          <p:cNvPicPr>
            <a:picLocks noGrp="1" noChangeAspect="1" noChangeArrowheads="1"/>
          </p:cNvPicPr>
          <p:nvPr>
            <p:ph sz="half" idx="2"/>
          </p:nvPr>
        </p:nvPicPr>
        <p:blipFill>
          <a:blip r:embed="rId3"/>
          <a:stretch>
            <a:fillRect/>
          </a:stretch>
        </p:blipFill>
        <p:spPr bwMode="auto">
          <a:xfrm>
            <a:off x="5011707" y="1214422"/>
            <a:ext cx="3839221" cy="5140341"/>
          </a:xfrm>
          <a:prstGeom prst="rect">
            <a:avLst/>
          </a:prstGeom>
          <a:noFill/>
          <a:ln w="9525">
            <a:noFill/>
            <a:miter lim="800000"/>
            <a:headEnd/>
            <a:tailEnd/>
          </a:ln>
          <a:effectLst/>
        </p:spPr>
      </p:pic>
    </p:spTree>
    <p:extLst>
      <p:ext uri="{BB962C8B-B14F-4D97-AF65-F5344CB8AC3E}">
        <p14:creationId xmlns:p14="http://schemas.microsoft.com/office/powerpoint/2010/main" val="2424164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bwMode="auto">
          <a:xfrm>
            <a:off x="3519714" y="1778000"/>
            <a:ext cx="2945939" cy="1015663"/>
          </a:xfrm>
          <a:prstGeom prst="rect">
            <a:avLst/>
          </a:prstGeom>
          <a:solidFill>
            <a:schemeClr val="bg1"/>
          </a:solidFill>
          <a:ln>
            <a:solidFill>
              <a:schemeClr val="tx1"/>
            </a:solidFill>
          </a:ln>
          <a:effectLst/>
        </p:spPr>
        <p:txBody>
          <a:bodyPr wrap="none" rtlCol="0">
            <a:spAutoFit/>
          </a:bodyPr>
          <a:lstStyle/>
          <a:p>
            <a:pPr>
              <a:spcBef>
                <a:spcPct val="50000"/>
              </a:spcBef>
            </a:pPr>
            <a:r>
              <a:rPr lang="pt-BR" sz="2400" dirty="0"/>
              <a:t>DNA genoma </a:t>
            </a:r>
            <a:r>
              <a:rPr lang="pt-BR" sz="2400" dirty="0" smtClean="0"/>
              <a:t>humano</a:t>
            </a:r>
          </a:p>
          <a:p>
            <a:pPr>
              <a:spcBef>
                <a:spcPct val="50000"/>
              </a:spcBef>
            </a:pPr>
            <a:r>
              <a:rPr lang="pt-BR" sz="2400" dirty="0" smtClean="0"/>
              <a:t>Ultimo quarto </a:t>
            </a:r>
            <a:r>
              <a:rPr lang="pt-BR" sz="2400" dirty="0" err="1" smtClean="0"/>
              <a:t>etica</a:t>
            </a:r>
            <a:endParaRPr lang="pt-BR" sz="2400" dirty="0" smtClean="0"/>
          </a:p>
        </p:txBody>
      </p:sp>
      <p:pic>
        <p:nvPicPr>
          <p:cNvPr id="2" name="DNA genoma human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353978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9144000" cy="1223319"/>
          </a:xfrm>
          <a:prstGeom prst="rect">
            <a:avLst/>
          </a:prstGeom>
          <a:solidFill>
            <a:srgbClr val="B8E9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ixaDeTexto 6"/>
          <p:cNvSpPr txBox="1"/>
          <p:nvPr/>
        </p:nvSpPr>
        <p:spPr>
          <a:xfrm>
            <a:off x="105031" y="335106"/>
            <a:ext cx="8933935" cy="830997"/>
          </a:xfrm>
          <a:prstGeom prst="rect">
            <a:avLst/>
          </a:prstGeom>
          <a:noFill/>
        </p:spPr>
        <p:txBody>
          <a:bodyPr wrap="square" rtlCol="0">
            <a:spAutoFit/>
          </a:bodyPr>
          <a:lstStyle/>
          <a:p>
            <a:pPr algn="ctr"/>
            <a:r>
              <a:rPr lang="pt-BR" sz="2400" b="1" smtClean="0"/>
              <a:t>QUESTIONÁRIO</a:t>
            </a:r>
            <a:endParaRPr lang="pt-BR" sz="2400" b="1" dirty="0" smtClean="0"/>
          </a:p>
          <a:p>
            <a:pPr algn="ctr"/>
            <a:endParaRPr lang="pt-BR" sz="2400" b="1" dirty="0" smtClean="0"/>
          </a:p>
        </p:txBody>
      </p:sp>
      <p:sp>
        <p:nvSpPr>
          <p:cNvPr id="10" name="CaixaDeTexto 9"/>
          <p:cNvSpPr txBox="1"/>
          <p:nvPr/>
        </p:nvSpPr>
        <p:spPr>
          <a:xfrm>
            <a:off x="4620261" y="6457466"/>
            <a:ext cx="4523739" cy="369332"/>
          </a:xfrm>
          <a:prstGeom prst="rect">
            <a:avLst/>
          </a:prstGeom>
          <a:noFill/>
        </p:spPr>
        <p:txBody>
          <a:bodyPr wrap="none" rtlCol="0">
            <a:spAutoFit/>
          </a:bodyPr>
          <a:lstStyle/>
          <a:p>
            <a:r>
              <a:rPr lang="pt-BR" dirty="0" smtClean="0"/>
              <a:t>UFPel – Integração Metabólica - Carlos Barros</a:t>
            </a:r>
            <a:endParaRPr lang="pt-BR" dirty="0"/>
          </a:p>
        </p:txBody>
      </p:sp>
      <p:sp>
        <p:nvSpPr>
          <p:cNvPr id="8" name="Título 1"/>
          <p:cNvSpPr txBox="1">
            <a:spLocks/>
          </p:cNvSpPr>
          <p:nvPr/>
        </p:nvSpPr>
        <p:spPr>
          <a:xfrm>
            <a:off x="685800" y="404813"/>
            <a:ext cx="7772400" cy="1143000"/>
          </a:xfrm>
          <a:prstGeom prst="rect">
            <a:avLst/>
          </a:prstGeom>
        </p:spPr>
        <p:txBody>
          <a:bodyPr/>
          <a:lst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a:lstStyle>
          <a:p>
            <a:pPr>
              <a:defRPr/>
            </a:pPr>
            <a:endParaRPr lang="pt-BR" sz="2800" dirty="0">
              <a:latin typeface="Century Schoolbook" charset="0"/>
            </a:endParaRPr>
          </a:p>
        </p:txBody>
      </p:sp>
      <p:sp>
        <p:nvSpPr>
          <p:cNvPr id="2" name="CaixaDeTexto 1"/>
          <p:cNvSpPr txBox="1"/>
          <p:nvPr/>
        </p:nvSpPr>
        <p:spPr>
          <a:xfrm>
            <a:off x="454212" y="1501209"/>
            <a:ext cx="7852410" cy="5078313"/>
          </a:xfrm>
          <a:prstGeom prst="rect">
            <a:avLst/>
          </a:prstGeom>
          <a:noFill/>
        </p:spPr>
        <p:txBody>
          <a:bodyPr wrap="square" rtlCol="0">
            <a:spAutoFit/>
          </a:bodyPr>
          <a:lstStyle/>
          <a:p>
            <a:r>
              <a:rPr lang="pt-BR" dirty="0" smtClean="0"/>
              <a:t>1- Como as células “ligam e desligam” os genes?</a:t>
            </a:r>
          </a:p>
          <a:p>
            <a:r>
              <a:rPr lang="pt-BR" dirty="0" smtClean="0"/>
              <a:t>2 – O que são fatores de transcrição e qual é sua função nas células?</a:t>
            </a:r>
          </a:p>
          <a:p>
            <a:r>
              <a:rPr lang="pt-BR" dirty="0" smtClean="0"/>
              <a:t>3 - Como os alimentos podem influenciar a expressão gênica dos tecidos do paciente?</a:t>
            </a:r>
          </a:p>
          <a:p>
            <a:r>
              <a:rPr lang="pt-BR" dirty="0" smtClean="0"/>
              <a:t>4 – O que são </a:t>
            </a:r>
            <a:r>
              <a:rPr lang="pt-BR" dirty="0" err="1" smtClean="0"/>
              <a:t>introns</a:t>
            </a:r>
            <a:r>
              <a:rPr lang="pt-BR" dirty="0" smtClean="0"/>
              <a:t> e </a:t>
            </a:r>
            <a:r>
              <a:rPr lang="pt-BR" dirty="0" err="1" smtClean="0"/>
              <a:t>exons</a:t>
            </a:r>
            <a:r>
              <a:rPr lang="pt-BR" dirty="0" smtClean="0"/>
              <a:t>?</a:t>
            </a:r>
          </a:p>
          <a:p>
            <a:r>
              <a:rPr lang="pt-BR" dirty="0" smtClean="0"/>
              <a:t>5 – O que é região </a:t>
            </a:r>
            <a:r>
              <a:rPr lang="pt-BR" dirty="0" err="1" smtClean="0"/>
              <a:t>codificante</a:t>
            </a:r>
            <a:r>
              <a:rPr lang="pt-BR" dirty="0" smtClean="0"/>
              <a:t> de um gene? Explique.</a:t>
            </a:r>
          </a:p>
          <a:p>
            <a:r>
              <a:rPr lang="pt-BR" dirty="0" smtClean="0"/>
              <a:t>6 – O que é “</a:t>
            </a:r>
            <a:r>
              <a:rPr lang="pt-BR" dirty="0" err="1" smtClean="0"/>
              <a:t>splice</a:t>
            </a:r>
            <a:r>
              <a:rPr lang="pt-BR" dirty="0" smtClean="0"/>
              <a:t>” é qual sua função na célula?</a:t>
            </a:r>
          </a:p>
          <a:p>
            <a:r>
              <a:rPr lang="pt-BR" dirty="0" smtClean="0"/>
              <a:t>7 – A que se refere o termo “Expressão Gênica”?</a:t>
            </a:r>
          </a:p>
          <a:p>
            <a:r>
              <a:rPr lang="pt-BR" dirty="0" smtClean="0"/>
              <a:t>8 – O que são polimorfismos genéticos?</a:t>
            </a:r>
          </a:p>
          <a:p>
            <a:r>
              <a:rPr lang="pt-BR" dirty="0" smtClean="0"/>
              <a:t>9 – Defina um SNP. Qual sua frequência no DNA de humanos?</a:t>
            </a:r>
          </a:p>
          <a:p>
            <a:r>
              <a:rPr lang="pt-BR" dirty="0" smtClean="0"/>
              <a:t>10 – como uma mutação pode influenciar na expressão gênica se ocorrer na:</a:t>
            </a:r>
          </a:p>
          <a:p>
            <a:r>
              <a:rPr lang="pt-BR" dirty="0" smtClean="0"/>
              <a:t>a) Região </a:t>
            </a:r>
            <a:r>
              <a:rPr lang="pt-BR" dirty="0" err="1" smtClean="0"/>
              <a:t>codificante</a:t>
            </a:r>
            <a:r>
              <a:rPr lang="pt-BR" dirty="0" smtClean="0"/>
              <a:t>;</a:t>
            </a:r>
          </a:p>
          <a:p>
            <a:r>
              <a:rPr lang="pt-BR" dirty="0" err="1" smtClean="0"/>
              <a:t>b</a:t>
            </a:r>
            <a:r>
              <a:rPr lang="pt-BR" dirty="0" smtClean="0"/>
              <a:t>) Região não-</a:t>
            </a:r>
            <a:r>
              <a:rPr lang="pt-BR" dirty="0" err="1" smtClean="0"/>
              <a:t>codificante</a:t>
            </a:r>
            <a:r>
              <a:rPr lang="pt-BR" dirty="0" smtClean="0"/>
              <a:t>.</a:t>
            </a:r>
          </a:p>
          <a:p>
            <a:r>
              <a:rPr lang="pt-BR" dirty="0" smtClean="0"/>
              <a:t>11) O que são alelos?</a:t>
            </a:r>
          </a:p>
          <a:p>
            <a:r>
              <a:rPr lang="pt-BR" dirty="0" smtClean="0"/>
              <a:t>12) Descreva e explique a herança poligênica e sua diferença para a herança de alelos múltiplos.</a:t>
            </a:r>
          </a:p>
          <a:p>
            <a:endParaRPr lang="pt-BR" dirty="0">
              <a:solidFill>
                <a:srgbClr val="FF0000"/>
              </a:solidFill>
            </a:endParaRPr>
          </a:p>
          <a:p>
            <a:endParaRPr lang="pt-BR" dirty="0"/>
          </a:p>
        </p:txBody>
      </p:sp>
    </p:spTree>
    <p:extLst>
      <p:ext uri="{BB962C8B-B14F-4D97-AF65-F5344CB8AC3E}">
        <p14:creationId xmlns:p14="http://schemas.microsoft.com/office/powerpoint/2010/main" val="14523452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9144000" cy="1223319"/>
          </a:xfrm>
          <a:prstGeom prst="rect">
            <a:avLst/>
          </a:prstGeom>
          <a:solidFill>
            <a:srgbClr val="B8E9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ixaDeTexto 9"/>
          <p:cNvSpPr txBox="1"/>
          <p:nvPr/>
        </p:nvSpPr>
        <p:spPr>
          <a:xfrm>
            <a:off x="4620261" y="6436831"/>
            <a:ext cx="4523739" cy="369332"/>
          </a:xfrm>
          <a:prstGeom prst="rect">
            <a:avLst/>
          </a:prstGeom>
          <a:noFill/>
        </p:spPr>
        <p:txBody>
          <a:bodyPr wrap="none" rtlCol="0">
            <a:spAutoFit/>
          </a:bodyPr>
          <a:lstStyle/>
          <a:p>
            <a:r>
              <a:rPr lang="en-US" dirty="0" smtClean="0"/>
              <a:t>UFPel – </a:t>
            </a:r>
            <a:r>
              <a:rPr lang="en-US" dirty="0" err="1" smtClean="0"/>
              <a:t>Integração</a:t>
            </a:r>
            <a:r>
              <a:rPr lang="en-US" dirty="0" smtClean="0"/>
              <a:t> </a:t>
            </a:r>
            <a:r>
              <a:rPr lang="en-US" dirty="0" err="1" smtClean="0"/>
              <a:t>Metabólica</a:t>
            </a:r>
            <a:r>
              <a:rPr lang="en-US" dirty="0" smtClean="0"/>
              <a:t> - Carlos Barros</a:t>
            </a:r>
            <a:endParaRPr lang="en-US" dirty="0"/>
          </a:p>
        </p:txBody>
      </p:sp>
      <p:sp>
        <p:nvSpPr>
          <p:cNvPr id="9" name="Rectangle 6"/>
          <p:cNvSpPr>
            <a:spLocks noChangeArrowheads="1"/>
          </p:cNvSpPr>
          <p:nvPr/>
        </p:nvSpPr>
        <p:spPr bwMode="auto">
          <a:xfrm>
            <a:off x="56991" y="242510"/>
            <a:ext cx="9144001" cy="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fontAlgn="base">
              <a:spcBef>
                <a:spcPct val="0"/>
              </a:spcBef>
              <a:spcAft>
                <a:spcPct val="0"/>
              </a:spcAft>
            </a:pPr>
            <a:endParaRPr lang="pt-BR" smtClean="0">
              <a:solidFill>
                <a:srgbClr val="000000"/>
              </a:solidFill>
              <a:latin typeface="Calibri" charset="0"/>
              <a:ea typeface="ＭＳ Ｐゴシック" charset="0"/>
              <a:cs typeface="ＭＳ Ｐゴシック" charset="0"/>
            </a:endParaRPr>
          </a:p>
        </p:txBody>
      </p:sp>
      <p:sp>
        <p:nvSpPr>
          <p:cNvPr id="13" name="Rectangle 2"/>
          <p:cNvSpPr>
            <a:spLocks noChangeArrowheads="1"/>
          </p:cNvSpPr>
          <p:nvPr/>
        </p:nvSpPr>
        <p:spPr bwMode="auto">
          <a:xfrm>
            <a:off x="56991" y="335967"/>
            <a:ext cx="908700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fontAlgn="base">
              <a:spcBef>
                <a:spcPct val="0"/>
              </a:spcBef>
              <a:spcAft>
                <a:spcPct val="0"/>
              </a:spcAft>
            </a:pPr>
            <a:r>
              <a:rPr lang="pt-BR" sz="3200" b="1" dirty="0" smtClean="0">
                <a:solidFill>
                  <a:srgbClr val="000000"/>
                </a:solidFill>
                <a:latin typeface="Arial" charset="0"/>
                <a:ea typeface="ＭＳ Ｐゴシック" charset="0"/>
                <a:cs typeface="ＭＳ Ｐゴシック" charset="0"/>
              </a:rPr>
              <a:t>Por que as células são diferentes?</a:t>
            </a:r>
          </a:p>
        </p:txBody>
      </p:sp>
      <p:pic>
        <p:nvPicPr>
          <p:cNvPr id="11" name="Picture 3" descr="dogm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64" y="1745687"/>
            <a:ext cx="7475538" cy="41687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923966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9144000" cy="1223319"/>
          </a:xfrm>
          <a:prstGeom prst="rect">
            <a:avLst/>
          </a:prstGeom>
          <a:solidFill>
            <a:srgbClr val="B8E9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ixaDeTexto 9"/>
          <p:cNvSpPr txBox="1"/>
          <p:nvPr/>
        </p:nvSpPr>
        <p:spPr>
          <a:xfrm>
            <a:off x="4620261" y="6436831"/>
            <a:ext cx="4523739" cy="369332"/>
          </a:xfrm>
          <a:prstGeom prst="rect">
            <a:avLst/>
          </a:prstGeom>
          <a:noFill/>
        </p:spPr>
        <p:txBody>
          <a:bodyPr wrap="none" rtlCol="0">
            <a:spAutoFit/>
          </a:bodyPr>
          <a:lstStyle/>
          <a:p>
            <a:r>
              <a:rPr lang="en-US" dirty="0" smtClean="0"/>
              <a:t>UFPel – </a:t>
            </a:r>
            <a:r>
              <a:rPr lang="en-US" dirty="0" err="1" smtClean="0"/>
              <a:t>Integração</a:t>
            </a:r>
            <a:r>
              <a:rPr lang="en-US" dirty="0" smtClean="0"/>
              <a:t> </a:t>
            </a:r>
            <a:r>
              <a:rPr lang="en-US" dirty="0" err="1" smtClean="0"/>
              <a:t>Metabólica</a:t>
            </a:r>
            <a:r>
              <a:rPr lang="en-US" dirty="0" smtClean="0"/>
              <a:t> - Carlos Barros</a:t>
            </a:r>
            <a:endParaRPr lang="en-US" dirty="0"/>
          </a:p>
        </p:txBody>
      </p:sp>
      <p:sp>
        <p:nvSpPr>
          <p:cNvPr id="9" name="Rectangle 6"/>
          <p:cNvSpPr>
            <a:spLocks noChangeArrowheads="1"/>
          </p:cNvSpPr>
          <p:nvPr/>
        </p:nvSpPr>
        <p:spPr bwMode="auto">
          <a:xfrm>
            <a:off x="56991" y="242510"/>
            <a:ext cx="9144001" cy="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fontAlgn="base">
              <a:spcBef>
                <a:spcPct val="0"/>
              </a:spcBef>
              <a:spcAft>
                <a:spcPct val="0"/>
              </a:spcAft>
            </a:pPr>
            <a:endParaRPr lang="pt-BR" smtClean="0">
              <a:solidFill>
                <a:srgbClr val="000000"/>
              </a:solidFill>
              <a:latin typeface="Calibri" charset="0"/>
              <a:ea typeface="ＭＳ Ｐゴシック" charset="0"/>
              <a:cs typeface="ＭＳ Ｐゴシック" charset="0"/>
            </a:endParaRPr>
          </a:p>
        </p:txBody>
      </p:sp>
      <p:sp>
        <p:nvSpPr>
          <p:cNvPr id="13" name="Rectangle 2"/>
          <p:cNvSpPr>
            <a:spLocks noChangeArrowheads="1"/>
          </p:cNvSpPr>
          <p:nvPr/>
        </p:nvSpPr>
        <p:spPr bwMode="auto">
          <a:xfrm>
            <a:off x="56991" y="335967"/>
            <a:ext cx="908700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fontAlgn="base">
              <a:spcBef>
                <a:spcPct val="0"/>
              </a:spcBef>
              <a:spcAft>
                <a:spcPct val="0"/>
              </a:spcAft>
            </a:pPr>
            <a:r>
              <a:rPr lang="pt-BR" sz="3200" b="1" dirty="0" smtClean="0">
                <a:solidFill>
                  <a:srgbClr val="000000"/>
                </a:solidFill>
                <a:latin typeface="Arial" charset="0"/>
                <a:ea typeface="ＭＳ Ｐゴシック" charset="0"/>
                <a:cs typeface="ＭＳ Ｐゴシック" charset="0"/>
              </a:rPr>
              <a:t>Por que </a:t>
            </a:r>
            <a:r>
              <a:rPr lang="pt-BR" sz="3200" b="1" smtClean="0">
                <a:solidFill>
                  <a:srgbClr val="000000"/>
                </a:solidFill>
                <a:latin typeface="Arial" charset="0"/>
                <a:ea typeface="ＭＳ Ｐゴシック" charset="0"/>
                <a:cs typeface="ＭＳ Ｐゴシック" charset="0"/>
              </a:rPr>
              <a:t>as células são diferentes?</a:t>
            </a:r>
            <a:endParaRPr lang="pt-BR" sz="3200" b="1" dirty="0" smtClean="0">
              <a:solidFill>
                <a:srgbClr val="000000"/>
              </a:solidFill>
              <a:latin typeface="Arial" charset="0"/>
              <a:ea typeface="ＭＳ Ｐゴシック" charset="0"/>
              <a:cs typeface="ＭＳ Ｐゴシック" charset="0"/>
            </a:endParaRPr>
          </a:p>
        </p:txBody>
      </p:sp>
      <p:pic>
        <p:nvPicPr>
          <p:cNvPr id="7" name="Picture 2" descr="dogma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2244" y="1316775"/>
            <a:ext cx="6259512" cy="47275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413264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9144000" cy="1223319"/>
          </a:xfrm>
          <a:prstGeom prst="rect">
            <a:avLst/>
          </a:prstGeom>
          <a:solidFill>
            <a:srgbClr val="B8E9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ixaDeTexto 9"/>
          <p:cNvSpPr txBox="1"/>
          <p:nvPr/>
        </p:nvSpPr>
        <p:spPr>
          <a:xfrm>
            <a:off x="4620261" y="6436831"/>
            <a:ext cx="4523739" cy="369332"/>
          </a:xfrm>
          <a:prstGeom prst="rect">
            <a:avLst/>
          </a:prstGeom>
          <a:noFill/>
        </p:spPr>
        <p:txBody>
          <a:bodyPr wrap="none" rtlCol="0">
            <a:spAutoFit/>
          </a:bodyPr>
          <a:lstStyle/>
          <a:p>
            <a:r>
              <a:rPr lang="en-US" dirty="0" smtClean="0"/>
              <a:t>UFPel – </a:t>
            </a:r>
            <a:r>
              <a:rPr lang="en-US" dirty="0" err="1" smtClean="0"/>
              <a:t>Integração</a:t>
            </a:r>
            <a:r>
              <a:rPr lang="en-US" dirty="0" smtClean="0"/>
              <a:t> </a:t>
            </a:r>
            <a:r>
              <a:rPr lang="en-US" dirty="0" err="1" smtClean="0"/>
              <a:t>Metabólica</a:t>
            </a:r>
            <a:r>
              <a:rPr lang="en-US" dirty="0" smtClean="0"/>
              <a:t> - Carlos Barros</a:t>
            </a:r>
            <a:endParaRPr lang="en-US" dirty="0"/>
          </a:p>
        </p:txBody>
      </p:sp>
      <p:sp>
        <p:nvSpPr>
          <p:cNvPr id="9" name="Rectangle 6"/>
          <p:cNvSpPr>
            <a:spLocks noChangeArrowheads="1"/>
          </p:cNvSpPr>
          <p:nvPr/>
        </p:nvSpPr>
        <p:spPr bwMode="auto">
          <a:xfrm>
            <a:off x="56991" y="242510"/>
            <a:ext cx="9144001" cy="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fontAlgn="base">
              <a:spcBef>
                <a:spcPct val="0"/>
              </a:spcBef>
              <a:spcAft>
                <a:spcPct val="0"/>
              </a:spcAft>
            </a:pPr>
            <a:endParaRPr lang="pt-BR" smtClean="0">
              <a:solidFill>
                <a:srgbClr val="000000"/>
              </a:solidFill>
              <a:latin typeface="Calibri" charset="0"/>
              <a:ea typeface="ＭＳ Ｐゴシック" charset="0"/>
              <a:cs typeface="ＭＳ Ｐゴシック" charset="0"/>
            </a:endParaRPr>
          </a:p>
        </p:txBody>
      </p:sp>
      <p:sp>
        <p:nvSpPr>
          <p:cNvPr id="13" name="Rectangle 2"/>
          <p:cNvSpPr>
            <a:spLocks noChangeArrowheads="1"/>
          </p:cNvSpPr>
          <p:nvPr/>
        </p:nvSpPr>
        <p:spPr bwMode="auto">
          <a:xfrm>
            <a:off x="56991" y="186067"/>
            <a:ext cx="9087009"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fontAlgn="base">
              <a:spcBef>
                <a:spcPct val="0"/>
              </a:spcBef>
              <a:spcAft>
                <a:spcPct val="0"/>
              </a:spcAft>
            </a:pPr>
            <a:r>
              <a:rPr lang="pt-BR" sz="3200" b="1" dirty="0" smtClean="0">
                <a:solidFill>
                  <a:srgbClr val="000000"/>
                </a:solidFill>
                <a:latin typeface="Arial" charset="0"/>
                <a:ea typeface="ＭＳ Ｐゴシック" charset="0"/>
                <a:cs typeface="ＭＳ Ｐゴシック" charset="0"/>
              </a:rPr>
              <a:t>Os Fatores de Transcrição controlam a </a:t>
            </a:r>
            <a:r>
              <a:rPr lang="pt-BR" sz="3200" b="1" smtClean="0">
                <a:solidFill>
                  <a:srgbClr val="000000"/>
                </a:solidFill>
                <a:latin typeface="Arial" charset="0"/>
                <a:ea typeface="ＭＳ Ｐゴシック" charset="0"/>
                <a:cs typeface="ＭＳ Ｐゴシック" charset="0"/>
              </a:rPr>
              <a:t>Expressão Gênica</a:t>
            </a:r>
            <a:endParaRPr lang="pt-BR" sz="3200" b="1" dirty="0" smtClean="0">
              <a:solidFill>
                <a:srgbClr val="000000"/>
              </a:solidFill>
              <a:latin typeface="Arial" charset="0"/>
              <a:ea typeface="ＭＳ Ｐゴシック" charset="0"/>
              <a:cs typeface="ＭＳ Ｐゴシック" charset="0"/>
            </a:endParaRPr>
          </a:p>
        </p:txBody>
      </p:sp>
      <p:sp>
        <p:nvSpPr>
          <p:cNvPr id="8" name="TextBox 1"/>
          <p:cNvSpPr txBox="1"/>
          <p:nvPr/>
        </p:nvSpPr>
        <p:spPr bwMode="auto">
          <a:xfrm>
            <a:off x="539552" y="1307018"/>
            <a:ext cx="8021697" cy="461665"/>
          </a:xfrm>
          <a:prstGeom prst="rect">
            <a:avLst/>
          </a:prstGeom>
          <a:solidFill>
            <a:schemeClr val="bg1"/>
          </a:solidFill>
          <a:ln>
            <a:solidFill>
              <a:schemeClr val="tx1"/>
            </a:solidFill>
          </a:ln>
          <a:effectLst/>
        </p:spPr>
        <p:txBody>
          <a:bodyPr wrap="none" rtlCol="0">
            <a:spAutoFit/>
          </a:bodyPr>
          <a:lstStyle/>
          <a:p>
            <a:pPr>
              <a:spcBef>
                <a:spcPct val="50000"/>
              </a:spcBef>
            </a:pPr>
            <a:r>
              <a:rPr lang="pt-BR" sz="2400" dirty="0" smtClean="0"/>
              <a:t>Fatores de transcrição relacionados ao controle do metabolismo</a:t>
            </a:r>
          </a:p>
        </p:txBody>
      </p:sp>
      <p:sp>
        <p:nvSpPr>
          <p:cNvPr id="11" name="TextBox 3"/>
          <p:cNvSpPr txBox="1"/>
          <p:nvPr/>
        </p:nvSpPr>
        <p:spPr>
          <a:xfrm>
            <a:off x="467545" y="1883082"/>
            <a:ext cx="8496944" cy="461665"/>
          </a:xfrm>
          <a:prstGeom prst="rect">
            <a:avLst/>
          </a:prstGeom>
          <a:noFill/>
        </p:spPr>
        <p:txBody>
          <a:bodyPr wrap="square" rtlCol="0">
            <a:spAutoFit/>
          </a:bodyPr>
          <a:lstStyle/>
          <a:p>
            <a:r>
              <a:rPr lang="pt-BR" dirty="0"/>
              <a:t>NF-</a:t>
            </a:r>
            <a:r>
              <a:rPr lang="pt-BR" dirty="0" err="1"/>
              <a:t>κB</a:t>
            </a:r>
            <a:r>
              <a:rPr lang="pt-BR" dirty="0"/>
              <a:t> </a:t>
            </a:r>
            <a:r>
              <a:rPr lang="pt-BR" dirty="0" smtClean="0"/>
              <a:t>- família de 5 fatores, </a:t>
            </a:r>
            <a:r>
              <a:rPr lang="pt-BR" dirty="0" err="1"/>
              <a:t>RelA</a:t>
            </a:r>
            <a:r>
              <a:rPr lang="pt-BR" dirty="0"/>
              <a:t>, </a:t>
            </a:r>
            <a:r>
              <a:rPr lang="pt-BR" dirty="0" err="1"/>
              <a:t>c-Rel</a:t>
            </a:r>
            <a:r>
              <a:rPr lang="pt-BR" dirty="0"/>
              <a:t>, </a:t>
            </a:r>
            <a:r>
              <a:rPr lang="pt-BR" dirty="0" err="1"/>
              <a:t>RelB</a:t>
            </a:r>
            <a:r>
              <a:rPr lang="pt-BR" dirty="0"/>
              <a:t>, p50, </a:t>
            </a:r>
            <a:r>
              <a:rPr lang="pt-BR" dirty="0" err="1"/>
              <a:t>and</a:t>
            </a:r>
            <a:r>
              <a:rPr lang="pt-BR" dirty="0"/>
              <a:t> p52</a:t>
            </a:r>
          </a:p>
        </p:txBody>
      </p:sp>
      <p:sp>
        <p:nvSpPr>
          <p:cNvPr id="12" name="TextBox 4"/>
          <p:cNvSpPr txBox="1"/>
          <p:nvPr/>
        </p:nvSpPr>
        <p:spPr>
          <a:xfrm>
            <a:off x="467544" y="2459146"/>
            <a:ext cx="5767324" cy="461665"/>
          </a:xfrm>
          <a:prstGeom prst="rect">
            <a:avLst/>
          </a:prstGeom>
          <a:noFill/>
        </p:spPr>
        <p:txBody>
          <a:bodyPr wrap="none" rtlCol="0">
            <a:spAutoFit/>
          </a:bodyPr>
          <a:lstStyle/>
          <a:p>
            <a:r>
              <a:rPr lang="pt-BR" dirty="0" smtClean="0"/>
              <a:t>Sensores de glicose </a:t>
            </a:r>
            <a:r>
              <a:rPr lang="pt-BR" dirty="0" err="1" smtClean="0"/>
              <a:t>ChREBP</a:t>
            </a:r>
            <a:r>
              <a:rPr lang="pt-BR" dirty="0"/>
              <a:t>/</a:t>
            </a:r>
            <a:r>
              <a:rPr lang="pt-BR" dirty="0" err="1"/>
              <a:t>MondoA-</a:t>
            </a:r>
            <a:r>
              <a:rPr lang="pt-BR" dirty="0" err="1" smtClean="0"/>
              <a:t>Mlx</a:t>
            </a:r>
            <a:r>
              <a:rPr lang="pt-BR" dirty="0" smtClean="0"/>
              <a:t>.</a:t>
            </a:r>
            <a:endParaRPr lang="pt-BR" dirty="0"/>
          </a:p>
        </p:txBody>
      </p:sp>
      <p:sp>
        <p:nvSpPr>
          <p:cNvPr id="14" name="TextBox 5"/>
          <p:cNvSpPr txBox="1"/>
          <p:nvPr/>
        </p:nvSpPr>
        <p:spPr>
          <a:xfrm>
            <a:off x="432048" y="3056691"/>
            <a:ext cx="8748464" cy="4524315"/>
          </a:xfrm>
          <a:prstGeom prst="rect">
            <a:avLst/>
          </a:prstGeom>
          <a:noFill/>
        </p:spPr>
        <p:txBody>
          <a:bodyPr wrap="square" rtlCol="0">
            <a:spAutoFit/>
          </a:bodyPr>
          <a:lstStyle/>
          <a:p>
            <a:r>
              <a:rPr lang="pt-BR" dirty="0" err="1"/>
              <a:t>F</a:t>
            </a:r>
            <a:r>
              <a:rPr lang="pt-BR" dirty="0" err="1" smtClean="0"/>
              <a:t>orkhead</a:t>
            </a:r>
            <a:r>
              <a:rPr lang="pt-BR" dirty="0" smtClean="0"/>
              <a:t> Box </a:t>
            </a:r>
            <a:r>
              <a:rPr lang="pt-BR" dirty="0" err="1" smtClean="0"/>
              <a:t>Protein</a:t>
            </a:r>
            <a:r>
              <a:rPr lang="pt-BR" dirty="0" smtClean="0"/>
              <a:t> (família FOX)</a:t>
            </a:r>
          </a:p>
          <a:p>
            <a:endParaRPr lang="pt-BR" dirty="0" smtClean="0"/>
          </a:p>
          <a:p>
            <a:r>
              <a:rPr lang="pt-BR" dirty="0" smtClean="0"/>
              <a:t>mais de 100 FOX genes e 19 subgrupos em (</a:t>
            </a:r>
            <a:r>
              <a:rPr lang="pt-BR" dirty="0"/>
              <a:t>FOXA </a:t>
            </a:r>
            <a:r>
              <a:rPr lang="pt-BR" dirty="0" smtClean="0"/>
              <a:t>a FOXS)</a:t>
            </a:r>
          </a:p>
          <a:p>
            <a:r>
              <a:rPr lang="pt-BR" dirty="0" smtClean="0"/>
              <a:t>Há a combinação dos fatores de transcrição </a:t>
            </a:r>
            <a:r>
              <a:rPr lang="pt-BR" dirty="0"/>
              <a:t>FOX </a:t>
            </a:r>
            <a:r>
              <a:rPr lang="pt-BR" dirty="0" smtClean="0"/>
              <a:t>com outros fatores para regulação de diferentes genes em diferentes condições e células.</a:t>
            </a:r>
          </a:p>
          <a:p>
            <a:endParaRPr lang="pt-BR" dirty="0" smtClean="0"/>
          </a:p>
          <a:p>
            <a:r>
              <a:rPr lang="pt-BR" dirty="0" smtClean="0"/>
              <a:t>Os FOX podem ser regulados por modificação pós </a:t>
            </a:r>
            <a:r>
              <a:rPr lang="pt-BR" dirty="0" err="1" smtClean="0"/>
              <a:t>traducional</a:t>
            </a:r>
            <a:endParaRPr lang="pt-BR" dirty="0"/>
          </a:p>
          <a:p>
            <a:r>
              <a:rPr lang="pt-BR" dirty="0" smtClean="0"/>
              <a:t>Estão ligados a: </a:t>
            </a:r>
          </a:p>
          <a:p>
            <a:r>
              <a:rPr lang="pt-BR" dirty="0"/>
              <a:t>P</a:t>
            </a:r>
            <a:r>
              <a:rPr lang="pt-BR" dirty="0" smtClean="0"/>
              <a:t>atologias das células endoteliais, incluindo músculo liso dos vasos;</a:t>
            </a:r>
          </a:p>
          <a:p>
            <a:r>
              <a:rPr lang="pt-BR" dirty="0" smtClean="0"/>
              <a:t>Envelhecimento:</a:t>
            </a:r>
          </a:p>
          <a:p>
            <a:r>
              <a:rPr lang="pt-BR" dirty="0" smtClean="0"/>
              <a:t>Diabetes:</a:t>
            </a:r>
            <a:endParaRPr lang="pt-BR" dirty="0"/>
          </a:p>
          <a:p>
            <a:r>
              <a:rPr lang="pt-BR" dirty="0" smtClean="0"/>
              <a:t>Defesa imune.</a:t>
            </a:r>
            <a:endParaRPr lang="pt-BR" dirty="0"/>
          </a:p>
        </p:txBody>
      </p:sp>
    </p:spTree>
    <p:extLst>
      <p:ext uri="{BB962C8B-B14F-4D97-AF65-F5344CB8AC3E}">
        <p14:creationId xmlns:p14="http://schemas.microsoft.com/office/powerpoint/2010/main" val="21126321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9144000" cy="1223319"/>
          </a:xfrm>
          <a:prstGeom prst="rect">
            <a:avLst/>
          </a:prstGeom>
          <a:solidFill>
            <a:srgbClr val="B8E9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ixaDeTexto 9"/>
          <p:cNvSpPr txBox="1"/>
          <p:nvPr/>
        </p:nvSpPr>
        <p:spPr>
          <a:xfrm>
            <a:off x="4620261" y="6436831"/>
            <a:ext cx="4523739" cy="369332"/>
          </a:xfrm>
          <a:prstGeom prst="rect">
            <a:avLst/>
          </a:prstGeom>
          <a:noFill/>
        </p:spPr>
        <p:txBody>
          <a:bodyPr wrap="none" rtlCol="0">
            <a:spAutoFit/>
          </a:bodyPr>
          <a:lstStyle/>
          <a:p>
            <a:r>
              <a:rPr lang="en-US" dirty="0" smtClean="0"/>
              <a:t>UFPel – </a:t>
            </a:r>
            <a:r>
              <a:rPr lang="en-US" dirty="0" err="1" smtClean="0"/>
              <a:t>Integração</a:t>
            </a:r>
            <a:r>
              <a:rPr lang="en-US" dirty="0" smtClean="0"/>
              <a:t> </a:t>
            </a:r>
            <a:r>
              <a:rPr lang="en-US" dirty="0" err="1" smtClean="0"/>
              <a:t>Metabólica</a:t>
            </a:r>
            <a:r>
              <a:rPr lang="en-US" dirty="0" smtClean="0"/>
              <a:t> - Carlos Barros</a:t>
            </a:r>
            <a:endParaRPr lang="en-US" dirty="0"/>
          </a:p>
        </p:txBody>
      </p:sp>
      <p:sp>
        <p:nvSpPr>
          <p:cNvPr id="9" name="Rectangle 6"/>
          <p:cNvSpPr>
            <a:spLocks noChangeArrowheads="1"/>
          </p:cNvSpPr>
          <p:nvPr/>
        </p:nvSpPr>
        <p:spPr bwMode="auto">
          <a:xfrm>
            <a:off x="56991" y="242510"/>
            <a:ext cx="9144001" cy="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fontAlgn="base">
              <a:spcBef>
                <a:spcPct val="0"/>
              </a:spcBef>
              <a:spcAft>
                <a:spcPct val="0"/>
              </a:spcAft>
            </a:pPr>
            <a:endParaRPr lang="pt-BR" smtClean="0">
              <a:solidFill>
                <a:srgbClr val="000000"/>
              </a:solidFill>
              <a:latin typeface="Calibri" charset="0"/>
              <a:ea typeface="ＭＳ Ｐゴシック" charset="0"/>
              <a:cs typeface="ＭＳ Ｐゴシック" charset="0"/>
            </a:endParaRPr>
          </a:p>
        </p:txBody>
      </p:sp>
      <p:sp>
        <p:nvSpPr>
          <p:cNvPr id="13" name="Rectangle 2"/>
          <p:cNvSpPr>
            <a:spLocks noChangeArrowheads="1"/>
          </p:cNvSpPr>
          <p:nvPr/>
        </p:nvSpPr>
        <p:spPr bwMode="auto">
          <a:xfrm>
            <a:off x="56991" y="335967"/>
            <a:ext cx="908700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fontAlgn="base">
              <a:spcBef>
                <a:spcPct val="0"/>
              </a:spcBef>
              <a:spcAft>
                <a:spcPct val="0"/>
              </a:spcAft>
            </a:pPr>
            <a:r>
              <a:rPr lang="pt-BR" sz="3200" b="1" dirty="0" smtClean="0">
                <a:solidFill>
                  <a:srgbClr val="000000"/>
                </a:solidFill>
                <a:latin typeface="Arial" charset="0"/>
                <a:ea typeface="ＭＳ Ｐゴシック" charset="0"/>
                <a:cs typeface="ＭＳ Ｐゴシック" charset="0"/>
              </a:rPr>
              <a:t>EXPRESSÃO GENÉTICA</a:t>
            </a:r>
          </a:p>
        </p:txBody>
      </p:sp>
      <p:sp>
        <p:nvSpPr>
          <p:cNvPr id="2" name="CaixaDeTexto 1"/>
          <p:cNvSpPr txBox="1"/>
          <p:nvPr/>
        </p:nvSpPr>
        <p:spPr>
          <a:xfrm>
            <a:off x="599090" y="2017986"/>
            <a:ext cx="8071944" cy="1569660"/>
          </a:xfrm>
          <a:prstGeom prst="rect">
            <a:avLst/>
          </a:prstGeom>
          <a:noFill/>
        </p:spPr>
        <p:txBody>
          <a:bodyPr wrap="square" rtlCol="0">
            <a:spAutoFit/>
          </a:bodyPr>
          <a:lstStyle/>
          <a:p>
            <a:r>
              <a:rPr lang="pt-BR" sz="2400" dirty="0" smtClean="0"/>
              <a:t>EXPRESSÃO genética ou expressão GÊNICA é o processo pelo qual a informação contida em um gene é processada em um produto gênico funcional, podendo ser uma proteína ou RNA.</a:t>
            </a:r>
            <a:endParaRPr lang="pt-BR" sz="2400" dirty="0"/>
          </a:p>
        </p:txBody>
      </p:sp>
    </p:spTree>
    <p:extLst>
      <p:ext uri="{BB962C8B-B14F-4D97-AF65-F5344CB8AC3E}">
        <p14:creationId xmlns:p14="http://schemas.microsoft.com/office/powerpoint/2010/main" val="21326358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9144000" cy="1223319"/>
          </a:xfrm>
          <a:prstGeom prst="rect">
            <a:avLst/>
          </a:prstGeom>
          <a:solidFill>
            <a:srgbClr val="B8E9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ixaDeTexto 9"/>
          <p:cNvSpPr txBox="1"/>
          <p:nvPr/>
        </p:nvSpPr>
        <p:spPr>
          <a:xfrm>
            <a:off x="4620261" y="6436831"/>
            <a:ext cx="4523739" cy="369332"/>
          </a:xfrm>
          <a:prstGeom prst="rect">
            <a:avLst/>
          </a:prstGeom>
          <a:noFill/>
        </p:spPr>
        <p:txBody>
          <a:bodyPr wrap="none" rtlCol="0">
            <a:spAutoFit/>
          </a:bodyPr>
          <a:lstStyle/>
          <a:p>
            <a:r>
              <a:rPr lang="en-US" dirty="0" smtClean="0"/>
              <a:t>UFPel – </a:t>
            </a:r>
            <a:r>
              <a:rPr lang="en-US" dirty="0" err="1" smtClean="0"/>
              <a:t>Integração</a:t>
            </a:r>
            <a:r>
              <a:rPr lang="en-US" dirty="0" smtClean="0"/>
              <a:t> </a:t>
            </a:r>
            <a:r>
              <a:rPr lang="en-US" dirty="0" err="1" smtClean="0"/>
              <a:t>Metabólica</a:t>
            </a:r>
            <a:r>
              <a:rPr lang="en-US" dirty="0" smtClean="0"/>
              <a:t> - Carlos Barros</a:t>
            </a:r>
            <a:endParaRPr lang="en-US" dirty="0"/>
          </a:p>
        </p:txBody>
      </p:sp>
      <p:sp>
        <p:nvSpPr>
          <p:cNvPr id="9" name="Rectangle 6"/>
          <p:cNvSpPr>
            <a:spLocks noChangeArrowheads="1"/>
          </p:cNvSpPr>
          <p:nvPr/>
        </p:nvSpPr>
        <p:spPr bwMode="auto">
          <a:xfrm>
            <a:off x="56991" y="242510"/>
            <a:ext cx="9144001" cy="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fontAlgn="base">
              <a:spcBef>
                <a:spcPct val="0"/>
              </a:spcBef>
              <a:spcAft>
                <a:spcPct val="0"/>
              </a:spcAft>
            </a:pPr>
            <a:endParaRPr lang="pt-BR" smtClean="0">
              <a:solidFill>
                <a:srgbClr val="000000"/>
              </a:solidFill>
              <a:latin typeface="Calibri" charset="0"/>
              <a:ea typeface="ＭＳ Ｐゴシック" charset="0"/>
              <a:cs typeface="ＭＳ Ｐゴシック" charset="0"/>
            </a:endParaRPr>
          </a:p>
        </p:txBody>
      </p:sp>
      <p:sp>
        <p:nvSpPr>
          <p:cNvPr id="13" name="Rectangle 2"/>
          <p:cNvSpPr>
            <a:spLocks noChangeArrowheads="1"/>
          </p:cNvSpPr>
          <p:nvPr/>
        </p:nvSpPr>
        <p:spPr bwMode="auto">
          <a:xfrm>
            <a:off x="56991" y="335967"/>
            <a:ext cx="908700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fontAlgn="base">
              <a:spcBef>
                <a:spcPct val="0"/>
              </a:spcBef>
              <a:spcAft>
                <a:spcPct val="0"/>
              </a:spcAft>
            </a:pPr>
            <a:r>
              <a:rPr lang="pt-BR" sz="3200" b="1" dirty="0" smtClean="0">
                <a:solidFill>
                  <a:srgbClr val="000000"/>
                </a:solidFill>
                <a:latin typeface="Arial" charset="0"/>
                <a:ea typeface="ＭＳ Ｐゴシック" charset="0"/>
                <a:cs typeface="ＭＳ Ｐゴシック" charset="0"/>
              </a:rPr>
              <a:t>EXPRESSÃO GENÉTICA</a:t>
            </a:r>
          </a:p>
        </p:txBody>
      </p:sp>
      <p:pic>
        <p:nvPicPr>
          <p:cNvPr id="11" name="Picture 7"/>
          <p:cNvPicPr>
            <a:picLocks noChangeAspect="1"/>
          </p:cNvPicPr>
          <p:nvPr/>
        </p:nvPicPr>
        <p:blipFill rotWithShape="1">
          <a:blip r:embed="rId2"/>
          <a:srcRect t="-2" b="38581"/>
          <a:stretch/>
        </p:blipFill>
        <p:spPr>
          <a:xfrm>
            <a:off x="792088" y="2820164"/>
            <a:ext cx="7524328" cy="2638800"/>
          </a:xfrm>
          <a:prstGeom prst="rect">
            <a:avLst/>
          </a:prstGeom>
        </p:spPr>
      </p:pic>
      <p:sp>
        <p:nvSpPr>
          <p:cNvPr id="12" name="TextBox 2"/>
          <p:cNvSpPr txBox="1"/>
          <p:nvPr/>
        </p:nvSpPr>
        <p:spPr>
          <a:xfrm>
            <a:off x="3860299" y="4587483"/>
            <a:ext cx="3731406" cy="646331"/>
          </a:xfrm>
          <a:prstGeom prst="rect">
            <a:avLst/>
          </a:prstGeom>
          <a:noFill/>
        </p:spPr>
        <p:txBody>
          <a:bodyPr wrap="none" rtlCol="0">
            <a:spAutoFit/>
          </a:bodyPr>
          <a:lstStyle/>
          <a:p>
            <a:r>
              <a:rPr lang="pt-BR" dirty="0" smtClean="0"/>
              <a:t>Região </a:t>
            </a:r>
            <a:r>
              <a:rPr lang="pt-BR" dirty="0" err="1" smtClean="0"/>
              <a:t>codificante</a:t>
            </a:r>
            <a:r>
              <a:rPr lang="pt-BR" dirty="0" smtClean="0"/>
              <a:t> - dentro dos </a:t>
            </a:r>
            <a:r>
              <a:rPr lang="pt-BR" dirty="0" err="1" smtClean="0"/>
              <a:t>exons</a:t>
            </a:r>
            <a:endParaRPr lang="pt-BR" dirty="0" smtClean="0"/>
          </a:p>
          <a:p>
            <a:r>
              <a:rPr lang="pt-BR" dirty="0" smtClean="0"/>
              <a:t>Região não </a:t>
            </a:r>
            <a:r>
              <a:rPr lang="pt-BR" dirty="0" err="1" smtClean="0"/>
              <a:t>codificante</a:t>
            </a:r>
            <a:r>
              <a:rPr lang="pt-BR" dirty="0" smtClean="0"/>
              <a:t> - restante.</a:t>
            </a:r>
            <a:endParaRPr lang="pt-BR" dirty="0"/>
          </a:p>
        </p:txBody>
      </p:sp>
      <p:sp>
        <p:nvSpPr>
          <p:cNvPr id="3" name="CaixaDeTexto 2"/>
          <p:cNvSpPr txBox="1"/>
          <p:nvPr/>
        </p:nvSpPr>
        <p:spPr>
          <a:xfrm>
            <a:off x="252248" y="1292762"/>
            <a:ext cx="8560676" cy="1477328"/>
          </a:xfrm>
          <a:prstGeom prst="rect">
            <a:avLst/>
          </a:prstGeom>
          <a:noFill/>
        </p:spPr>
        <p:txBody>
          <a:bodyPr wrap="square" rtlCol="0">
            <a:spAutoFit/>
          </a:bodyPr>
          <a:lstStyle/>
          <a:p>
            <a:pPr algn="just"/>
            <a:r>
              <a:rPr lang="pt-BR" dirty="0" smtClean="0"/>
              <a:t>	Analisando a estrutura de um gene eucarioto típico vemos que existem regiões </a:t>
            </a:r>
            <a:r>
              <a:rPr lang="pt-BR" dirty="0" err="1" smtClean="0"/>
              <a:t>codificantes</a:t>
            </a:r>
            <a:r>
              <a:rPr lang="pt-BR" dirty="0" smtClean="0"/>
              <a:t> e não </a:t>
            </a:r>
            <a:r>
              <a:rPr lang="pt-BR" dirty="0" err="1" smtClean="0"/>
              <a:t>codificantes</a:t>
            </a:r>
            <a:r>
              <a:rPr lang="pt-BR" dirty="0" smtClean="0"/>
              <a:t>. A região não </a:t>
            </a:r>
            <a:r>
              <a:rPr lang="pt-BR" dirty="0" err="1" smtClean="0"/>
              <a:t>codificante</a:t>
            </a:r>
            <a:r>
              <a:rPr lang="pt-BR" dirty="0" smtClean="0"/>
              <a:t> que fica antes do início do ponto de transcrição é chamada região promotora e é responsável por “ligar ou desligar” o gene. Ou seja, nesta região se ligam proteínas chamadas de fatores de transcrição que darão início ao processo de expressão.</a:t>
            </a:r>
            <a:endParaRPr lang="pt-BR" dirty="0"/>
          </a:p>
        </p:txBody>
      </p:sp>
    </p:spTree>
    <p:extLst>
      <p:ext uri="{BB962C8B-B14F-4D97-AF65-F5344CB8AC3E}">
        <p14:creationId xmlns:p14="http://schemas.microsoft.com/office/powerpoint/2010/main" val="6844417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9144000" cy="1223319"/>
          </a:xfrm>
          <a:prstGeom prst="rect">
            <a:avLst/>
          </a:prstGeom>
          <a:solidFill>
            <a:srgbClr val="B8E9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ixaDeTexto 9"/>
          <p:cNvSpPr txBox="1"/>
          <p:nvPr/>
        </p:nvSpPr>
        <p:spPr>
          <a:xfrm>
            <a:off x="4620261" y="6436831"/>
            <a:ext cx="4523739" cy="369332"/>
          </a:xfrm>
          <a:prstGeom prst="rect">
            <a:avLst/>
          </a:prstGeom>
          <a:noFill/>
        </p:spPr>
        <p:txBody>
          <a:bodyPr wrap="none" rtlCol="0">
            <a:spAutoFit/>
          </a:bodyPr>
          <a:lstStyle/>
          <a:p>
            <a:r>
              <a:rPr lang="en-US" dirty="0" smtClean="0"/>
              <a:t>UFPel – </a:t>
            </a:r>
            <a:r>
              <a:rPr lang="en-US" dirty="0" err="1" smtClean="0"/>
              <a:t>Integração</a:t>
            </a:r>
            <a:r>
              <a:rPr lang="en-US" dirty="0" smtClean="0"/>
              <a:t> </a:t>
            </a:r>
            <a:r>
              <a:rPr lang="en-US" dirty="0" err="1" smtClean="0"/>
              <a:t>Metabólica</a:t>
            </a:r>
            <a:r>
              <a:rPr lang="en-US" dirty="0" smtClean="0"/>
              <a:t> - Carlos Barros</a:t>
            </a:r>
            <a:endParaRPr lang="en-US" dirty="0"/>
          </a:p>
        </p:txBody>
      </p:sp>
      <p:sp>
        <p:nvSpPr>
          <p:cNvPr id="9" name="Rectangle 6"/>
          <p:cNvSpPr>
            <a:spLocks noChangeArrowheads="1"/>
          </p:cNvSpPr>
          <p:nvPr/>
        </p:nvSpPr>
        <p:spPr bwMode="auto">
          <a:xfrm>
            <a:off x="56991" y="242510"/>
            <a:ext cx="9144001" cy="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fontAlgn="base">
              <a:spcBef>
                <a:spcPct val="0"/>
              </a:spcBef>
              <a:spcAft>
                <a:spcPct val="0"/>
              </a:spcAft>
            </a:pPr>
            <a:endParaRPr lang="pt-BR" smtClean="0">
              <a:solidFill>
                <a:srgbClr val="000000"/>
              </a:solidFill>
              <a:latin typeface="Calibri" charset="0"/>
              <a:ea typeface="ＭＳ Ｐゴシック" charset="0"/>
              <a:cs typeface="ＭＳ Ｐゴシック" charset="0"/>
            </a:endParaRPr>
          </a:p>
        </p:txBody>
      </p:sp>
      <p:sp>
        <p:nvSpPr>
          <p:cNvPr id="13" name="Rectangle 2"/>
          <p:cNvSpPr>
            <a:spLocks noChangeArrowheads="1"/>
          </p:cNvSpPr>
          <p:nvPr/>
        </p:nvSpPr>
        <p:spPr bwMode="auto">
          <a:xfrm>
            <a:off x="56991" y="335967"/>
            <a:ext cx="908700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fontAlgn="base">
              <a:spcBef>
                <a:spcPct val="0"/>
              </a:spcBef>
              <a:spcAft>
                <a:spcPct val="0"/>
              </a:spcAft>
            </a:pPr>
            <a:r>
              <a:rPr lang="pt-BR" sz="3200" b="1" dirty="0" smtClean="0">
                <a:solidFill>
                  <a:srgbClr val="000000"/>
                </a:solidFill>
                <a:latin typeface="Arial" charset="0"/>
                <a:ea typeface="ＭＳ Ｐゴシック" charset="0"/>
                <a:cs typeface="ＭＳ Ｐゴシック" charset="0"/>
              </a:rPr>
              <a:t>EXPRESSÃO GENÉTICA</a:t>
            </a:r>
          </a:p>
        </p:txBody>
      </p:sp>
      <p:pic>
        <p:nvPicPr>
          <p:cNvPr id="14" name="Picture 2"/>
          <p:cNvPicPr>
            <a:picLocks noChangeAspect="1"/>
          </p:cNvPicPr>
          <p:nvPr/>
        </p:nvPicPr>
        <p:blipFill>
          <a:blip r:embed="rId2"/>
          <a:stretch>
            <a:fillRect/>
          </a:stretch>
        </p:blipFill>
        <p:spPr>
          <a:xfrm>
            <a:off x="1666797" y="1257139"/>
            <a:ext cx="5652749" cy="3475839"/>
          </a:xfrm>
          <a:prstGeom prst="rect">
            <a:avLst/>
          </a:prstGeom>
        </p:spPr>
      </p:pic>
      <p:sp>
        <p:nvSpPr>
          <p:cNvPr id="2" name="CaixaDeTexto 1"/>
          <p:cNvSpPr txBox="1"/>
          <p:nvPr/>
        </p:nvSpPr>
        <p:spPr>
          <a:xfrm>
            <a:off x="378373" y="5601814"/>
            <a:ext cx="8229599" cy="584775"/>
          </a:xfrm>
          <a:prstGeom prst="rect">
            <a:avLst/>
          </a:prstGeom>
          <a:noFill/>
        </p:spPr>
        <p:txBody>
          <a:bodyPr wrap="square" rtlCol="0">
            <a:spAutoFit/>
          </a:bodyPr>
          <a:lstStyle/>
          <a:p>
            <a:r>
              <a:rPr lang="pt-BR" sz="1600" dirty="0" smtClean="0">
                <a:latin typeface="+mj-lt"/>
              </a:rPr>
              <a:t>Para a formação de um </a:t>
            </a:r>
            <a:r>
              <a:rPr lang="pt-BR" sz="1600" dirty="0" err="1" smtClean="0">
                <a:latin typeface="+mj-lt"/>
              </a:rPr>
              <a:t>mRNA</a:t>
            </a:r>
            <a:r>
              <a:rPr lang="pt-BR" sz="1600" dirty="0" smtClean="0">
                <a:latin typeface="+mj-lt"/>
              </a:rPr>
              <a:t> serão retirados os </a:t>
            </a:r>
            <a:r>
              <a:rPr lang="pt-BR" sz="1600" dirty="0" err="1" smtClean="0">
                <a:latin typeface="+mj-lt"/>
              </a:rPr>
              <a:t>introns</a:t>
            </a:r>
            <a:r>
              <a:rPr lang="pt-BR" sz="1600" dirty="0" smtClean="0">
                <a:latin typeface="+mj-lt"/>
              </a:rPr>
              <a:t> e adicionados um nucleotídeo </a:t>
            </a:r>
            <a:r>
              <a:rPr lang="pt-BR" sz="1600" dirty="0">
                <a:latin typeface="+mj-lt"/>
              </a:rPr>
              <a:t>atípico (Guanina) com um grupo de </a:t>
            </a:r>
            <a:r>
              <a:rPr lang="pt-BR" sz="1600" dirty="0" smtClean="0">
                <a:latin typeface="+mj-lt"/>
              </a:rPr>
              <a:t>metil para proteger a região 5´e uma cauda poli A na região 3´.</a:t>
            </a:r>
            <a:endParaRPr lang="pt-BR" sz="1600" dirty="0">
              <a:latin typeface="+mj-lt"/>
            </a:endParaRPr>
          </a:p>
        </p:txBody>
      </p:sp>
      <p:pic>
        <p:nvPicPr>
          <p:cNvPr id="4" name="Imagem 3"/>
          <p:cNvPicPr>
            <a:picLocks noChangeAspect="1"/>
          </p:cNvPicPr>
          <p:nvPr/>
        </p:nvPicPr>
        <p:blipFill>
          <a:blip r:embed="rId3"/>
          <a:stretch>
            <a:fillRect/>
          </a:stretch>
        </p:blipFill>
        <p:spPr>
          <a:xfrm>
            <a:off x="-18869" y="4621006"/>
            <a:ext cx="9144000" cy="1026160"/>
          </a:xfrm>
          <a:prstGeom prst="rect">
            <a:avLst/>
          </a:prstGeom>
        </p:spPr>
      </p:pic>
    </p:spTree>
    <p:extLst>
      <p:ext uri="{BB962C8B-B14F-4D97-AF65-F5344CB8AC3E}">
        <p14:creationId xmlns:p14="http://schemas.microsoft.com/office/powerpoint/2010/main" val="1118786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9144000" cy="1223319"/>
          </a:xfrm>
          <a:prstGeom prst="rect">
            <a:avLst/>
          </a:prstGeom>
          <a:solidFill>
            <a:srgbClr val="B8E9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ixaDeTexto 9"/>
          <p:cNvSpPr txBox="1"/>
          <p:nvPr/>
        </p:nvSpPr>
        <p:spPr>
          <a:xfrm>
            <a:off x="4620261" y="6436831"/>
            <a:ext cx="4523739" cy="369332"/>
          </a:xfrm>
          <a:prstGeom prst="rect">
            <a:avLst/>
          </a:prstGeom>
          <a:noFill/>
        </p:spPr>
        <p:txBody>
          <a:bodyPr wrap="none" rtlCol="0">
            <a:spAutoFit/>
          </a:bodyPr>
          <a:lstStyle/>
          <a:p>
            <a:r>
              <a:rPr lang="en-US" dirty="0" smtClean="0"/>
              <a:t>UFPel – </a:t>
            </a:r>
            <a:r>
              <a:rPr lang="en-US" dirty="0" err="1" smtClean="0"/>
              <a:t>Integração</a:t>
            </a:r>
            <a:r>
              <a:rPr lang="en-US" dirty="0" smtClean="0"/>
              <a:t> </a:t>
            </a:r>
            <a:r>
              <a:rPr lang="en-US" dirty="0" err="1" smtClean="0"/>
              <a:t>Metabólica</a:t>
            </a:r>
            <a:r>
              <a:rPr lang="en-US" dirty="0" smtClean="0"/>
              <a:t> - Carlos Barros</a:t>
            </a:r>
            <a:endParaRPr lang="en-US" dirty="0"/>
          </a:p>
        </p:txBody>
      </p:sp>
      <p:sp>
        <p:nvSpPr>
          <p:cNvPr id="9" name="Rectangle 6"/>
          <p:cNvSpPr>
            <a:spLocks noChangeArrowheads="1"/>
          </p:cNvSpPr>
          <p:nvPr/>
        </p:nvSpPr>
        <p:spPr bwMode="auto">
          <a:xfrm>
            <a:off x="56991" y="242510"/>
            <a:ext cx="9144001" cy="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fontAlgn="base">
              <a:spcBef>
                <a:spcPct val="0"/>
              </a:spcBef>
              <a:spcAft>
                <a:spcPct val="0"/>
              </a:spcAft>
            </a:pPr>
            <a:endParaRPr lang="pt-BR" smtClean="0">
              <a:solidFill>
                <a:srgbClr val="000000"/>
              </a:solidFill>
              <a:latin typeface="Calibri" charset="0"/>
              <a:ea typeface="ＭＳ Ｐゴシック" charset="0"/>
              <a:cs typeface="ＭＳ Ｐゴシック" charset="0"/>
            </a:endParaRPr>
          </a:p>
        </p:txBody>
      </p:sp>
      <p:sp>
        <p:nvSpPr>
          <p:cNvPr id="13" name="Rectangle 2"/>
          <p:cNvSpPr>
            <a:spLocks noChangeArrowheads="1"/>
          </p:cNvSpPr>
          <p:nvPr/>
        </p:nvSpPr>
        <p:spPr bwMode="auto">
          <a:xfrm>
            <a:off x="56991" y="0"/>
            <a:ext cx="9087009"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pt-BR" sz="3200" b="1" smtClean="0">
                <a:solidFill>
                  <a:srgbClr val="000000"/>
                </a:solidFill>
                <a:latin typeface="Arial" charset="0"/>
                <a:ea typeface="ＭＳ Ｐゴシック" charset="0"/>
                <a:cs typeface="ＭＳ Ｐゴシック" charset="0"/>
              </a:rPr>
              <a:t>EXPRESSÃO GENÉTICA </a:t>
            </a:r>
          </a:p>
          <a:p>
            <a:pPr algn="ctr"/>
            <a:r>
              <a:rPr lang="pt-BR" sz="3200" b="1" dirty="0" smtClean="0">
                <a:solidFill>
                  <a:srgbClr val="000000"/>
                </a:solidFill>
                <a:latin typeface="Times New Roman" charset="0"/>
              </a:rPr>
              <a:t>Síntese </a:t>
            </a:r>
            <a:r>
              <a:rPr lang="pt-BR" sz="3200" b="1" dirty="0">
                <a:solidFill>
                  <a:srgbClr val="000000"/>
                </a:solidFill>
                <a:latin typeface="Times New Roman" charset="0"/>
              </a:rPr>
              <a:t>proteica (tradução)</a:t>
            </a:r>
          </a:p>
          <a:p>
            <a:pPr algn="ctr" fontAlgn="base">
              <a:spcBef>
                <a:spcPct val="0"/>
              </a:spcBef>
              <a:spcAft>
                <a:spcPct val="0"/>
              </a:spcAft>
            </a:pPr>
            <a:endParaRPr lang="pt-BR" sz="3200" b="1" dirty="0" smtClean="0">
              <a:solidFill>
                <a:srgbClr val="000000"/>
              </a:solidFill>
              <a:latin typeface="Arial" charset="0"/>
              <a:ea typeface="ＭＳ Ｐゴシック" charset="0"/>
              <a:cs typeface="ＭＳ Ｐゴシック" charset="0"/>
            </a:endParaRPr>
          </a:p>
        </p:txBody>
      </p:sp>
      <p:pic>
        <p:nvPicPr>
          <p:cNvPr id="8" name="Picture 5"/>
          <p:cNvPicPr>
            <a:picLocks noChangeAspect="1"/>
          </p:cNvPicPr>
          <p:nvPr/>
        </p:nvPicPr>
        <p:blipFill>
          <a:blip r:embed="rId2"/>
          <a:stretch>
            <a:fillRect/>
          </a:stretch>
        </p:blipFill>
        <p:spPr>
          <a:xfrm>
            <a:off x="0" y="1223318"/>
            <a:ext cx="9144000" cy="5213513"/>
          </a:xfrm>
          <a:prstGeom prst="rect">
            <a:avLst/>
          </a:prstGeom>
        </p:spPr>
      </p:pic>
    </p:spTree>
    <p:extLst>
      <p:ext uri="{BB962C8B-B14F-4D97-AF65-F5344CB8AC3E}">
        <p14:creationId xmlns:p14="http://schemas.microsoft.com/office/powerpoint/2010/main" val="1248389081"/>
      </p:ext>
    </p:extLst>
  </p:cSld>
  <p:clrMapOvr>
    <a:masterClrMapping/>
  </p:clrMapOvr>
  <p:timing>
    <p:tnLst>
      <p:par>
        <p:cTn id="1" dur="indefinite" restart="never" nodeType="tmRoot"/>
      </p:par>
    </p:tnLst>
  </p:timing>
</p:sld>
</file>

<file path=ppt/theme/theme1.xml><?xml version="1.0" encoding="utf-8"?>
<a:theme xmlns:a="http://schemas.openxmlformats.org/drawingml/2006/main" name="Pacote">
  <a:themeElements>
    <a:clrScheme name="Pacote">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cote">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cote">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18451</TotalTime>
  <Words>1178</Words>
  <Application>Microsoft Macintosh PowerPoint</Application>
  <PresentationFormat>Apresentação na tela (4:3)</PresentationFormat>
  <Paragraphs>164</Paragraphs>
  <Slides>27</Slides>
  <Notes>0</Notes>
  <HiddenSlides>0</HiddenSlides>
  <MMClips>1</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27</vt:i4>
      </vt:variant>
    </vt:vector>
  </HeadingPairs>
  <TitlesOfParts>
    <vt:vector size="35" baseType="lpstr">
      <vt:lpstr>Arial</vt:lpstr>
      <vt:lpstr>Calibri</vt:lpstr>
      <vt:lpstr>Century Schoolbook</vt:lpstr>
      <vt:lpstr>Comic Sans MS</vt:lpstr>
      <vt:lpstr>Gill Sans MT</vt:lpstr>
      <vt:lpstr>ＭＳ Ｐゴシック</vt:lpstr>
      <vt:lpstr>Times New Roman</vt:lpstr>
      <vt:lpstr>Pacote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Mapa gênico da obesidade</vt:lpstr>
      <vt:lpstr>Apresentação do PowerPoint</vt:lpstr>
      <vt:lpstr>Apresentação do PowerPoint</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Barros CC</dc:creator>
  <cp:lastModifiedBy>Barros CC</cp:lastModifiedBy>
  <cp:revision>88</cp:revision>
  <dcterms:created xsi:type="dcterms:W3CDTF">2017-06-09T17:47:06Z</dcterms:created>
  <dcterms:modified xsi:type="dcterms:W3CDTF">2018-05-07T20:28:32Z</dcterms:modified>
</cp:coreProperties>
</file>