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5" r:id="rId6"/>
    <p:sldId id="266" r:id="rId7"/>
    <p:sldId id="267" r:id="rId8"/>
    <p:sldId id="268" r:id="rId9"/>
    <p:sldId id="269" r:id="rId10"/>
    <p:sldId id="270" r:id="rId11"/>
    <p:sldId id="272" r:id="rId12"/>
    <p:sldId id="273" r:id="rId13"/>
    <p:sldId id="274" r:id="rId14"/>
    <p:sldId id="275" r:id="rId15"/>
    <p:sldId id="276" r:id="rId16"/>
    <p:sldId id="277" r:id="rId17"/>
    <p:sldId id="278" r:id="rId18"/>
    <p:sldId id="279" r:id="rId19"/>
    <p:sldId id="281" r:id="rId20"/>
    <p:sldId id="280" r:id="rId21"/>
    <p:sldId id="282" r:id="rId22"/>
    <p:sldId id="283" r:id="rId23"/>
    <p:sldId id="285" r:id="rId24"/>
    <p:sldId id="287" r:id="rId25"/>
    <p:sldId id="288" r:id="rId26"/>
    <p:sldId id="289" r:id="rId27"/>
    <p:sldId id="290" r:id="rId28"/>
    <p:sldId id="291" r:id="rId29"/>
    <p:sldId id="292" r:id="rId30"/>
    <p:sldId id="293" r:id="rId31"/>
    <p:sldId id="294"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2" r:id="rId48"/>
    <p:sldId id="311" r:id="rId49"/>
    <p:sldId id="313" r:id="rId50"/>
    <p:sldId id="314" r:id="rId51"/>
    <p:sldId id="315"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F319"/>
    <a:srgbClr val="65F814"/>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8746" autoAdjust="0"/>
  </p:normalViewPr>
  <p:slideViewPr>
    <p:cSldViewPr>
      <p:cViewPr varScale="1">
        <p:scale>
          <a:sx n="72" d="100"/>
          <a:sy n="72"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9D133-7095-4189-AEA2-0C4B554A48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0C5993F-12D5-401D-861F-442173B54759}">
      <dgm:prSet custT="1"/>
      <dgm:spPr>
        <a:solidFill>
          <a:srgbClr val="23F319"/>
        </a:solidFill>
      </dgm:spPr>
      <dgm:t>
        <a:bodyPr/>
        <a:lstStyle/>
        <a:p>
          <a:pPr algn="ctr"/>
          <a:r>
            <a:rPr lang="es-ES" sz="1800" b="1" kern="1200" dirty="0" smtClean="0">
              <a:solidFill>
                <a:schemeClr val="dk1"/>
              </a:solidFill>
              <a:latin typeface="+mn-lt"/>
              <a:ea typeface="+mn-ea"/>
              <a:cs typeface="+mn-cs"/>
            </a:rPr>
            <a:t>España es el segundo país del mundo, después de Italia, con más patrimonio histórico.</a:t>
          </a:r>
        </a:p>
      </dgm:t>
    </dgm:pt>
    <dgm:pt modelId="{87C66CB0-558B-484F-94D7-6B1639C6C9C3}" type="parTrans" cxnId="{6C8C8E76-1DE9-4518-9B62-D378AF0C7CFA}">
      <dgm:prSet/>
      <dgm:spPr/>
      <dgm:t>
        <a:bodyPr/>
        <a:lstStyle/>
        <a:p>
          <a:endParaRPr lang="es-ES"/>
        </a:p>
      </dgm:t>
    </dgm:pt>
    <dgm:pt modelId="{1031DC6B-BAE4-4CAD-A513-B5E79852C01C}" type="sibTrans" cxnId="{6C8C8E76-1DE9-4518-9B62-D378AF0C7CFA}">
      <dgm:prSet/>
      <dgm:spPr/>
      <dgm:t>
        <a:bodyPr/>
        <a:lstStyle/>
        <a:p>
          <a:endParaRPr lang="es-ES"/>
        </a:p>
      </dgm:t>
    </dgm:pt>
    <dgm:pt modelId="{1FECCEA4-78F3-4CA3-B41C-088EE2FC465B}">
      <dgm:prSet custT="1"/>
      <dgm:spPr>
        <a:solidFill>
          <a:srgbClr val="FFFF00"/>
        </a:solidFill>
      </dgm:spPr>
      <dgm:t>
        <a:bodyPr/>
        <a:lstStyle/>
        <a:p>
          <a:pPr algn="ctr"/>
          <a:r>
            <a:rPr lang="es-ES" sz="1800" b="1" kern="1200" dirty="0" smtClean="0">
              <a:solidFill>
                <a:schemeClr val="dk1"/>
              </a:solidFill>
              <a:latin typeface="+mn-lt"/>
              <a:ea typeface="+mn-ea"/>
              <a:cs typeface="+mn-cs"/>
            </a:rPr>
            <a:t>Pero atendiendo a los índices de turismo cultural de países con aparentemente menos patrimonio, como Gran Bretaña o Francia, son muy superiores al de España. </a:t>
          </a:r>
        </a:p>
      </dgm:t>
    </dgm:pt>
    <dgm:pt modelId="{82835AFC-116B-4030-B09F-6328AB5E2418}" type="parTrans" cxnId="{BCDFB4DA-B8C4-4DEC-A443-D09541787620}">
      <dgm:prSet/>
      <dgm:spPr/>
      <dgm:t>
        <a:bodyPr/>
        <a:lstStyle/>
        <a:p>
          <a:endParaRPr lang="es-ES"/>
        </a:p>
      </dgm:t>
    </dgm:pt>
    <dgm:pt modelId="{B1AC91CE-60BD-413C-ABCC-F43AD291826B}" type="sibTrans" cxnId="{BCDFB4DA-B8C4-4DEC-A443-D09541787620}">
      <dgm:prSet/>
      <dgm:spPr/>
      <dgm:t>
        <a:bodyPr/>
        <a:lstStyle/>
        <a:p>
          <a:endParaRPr lang="es-ES"/>
        </a:p>
      </dgm:t>
    </dgm:pt>
    <dgm:pt modelId="{EEDBCF6A-278F-42C7-AD0C-F5808E0FFE31}" type="pres">
      <dgm:prSet presAssocID="{D259D133-7095-4189-AEA2-0C4B554A48AE}" presName="linear" presStyleCnt="0">
        <dgm:presLayoutVars>
          <dgm:animLvl val="lvl"/>
          <dgm:resizeHandles val="exact"/>
        </dgm:presLayoutVars>
      </dgm:prSet>
      <dgm:spPr/>
      <dgm:t>
        <a:bodyPr/>
        <a:lstStyle/>
        <a:p>
          <a:endParaRPr lang="es-ES"/>
        </a:p>
      </dgm:t>
    </dgm:pt>
    <dgm:pt modelId="{7A048437-20FF-4F77-B4A9-4612867A03E9}" type="pres">
      <dgm:prSet presAssocID="{E0C5993F-12D5-401D-861F-442173B54759}" presName="parentText" presStyleLbl="node1" presStyleIdx="0" presStyleCnt="2" custLinFactNeighborX="-11864" custLinFactNeighborY="30794">
        <dgm:presLayoutVars>
          <dgm:chMax val="0"/>
          <dgm:bulletEnabled val="1"/>
        </dgm:presLayoutVars>
      </dgm:prSet>
      <dgm:spPr/>
      <dgm:t>
        <a:bodyPr/>
        <a:lstStyle/>
        <a:p>
          <a:endParaRPr lang="es-ES"/>
        </a:p>
      </dgm:t>
    </dgm:pt>
    <dgm:pt modelId="{DC6CDFFF-6992-41D0-91DE-526DA458CB49}" type="pres">
      <dgm:prSet presAssocID="{1031DC6B-BAE4-4CAD-A513-B5E79852C01C}" presName="spacer" presStyleCnt="0"/>
      <dgm:spPr/>
    </dgm:pt>
    <dgm:pt modelId="{5370BD2B-9A80-4938-B0D9-B94A489562E6}" type="pres">
      <dgm:prSet presAssocID="{1FECCEA4-78F3-4CA3-B41C-088EE2FC465B}" presName="parentText" presStyleLbl="node1" presStyleIdx="1" presStyleCnt="2">
        <dgm:presLayoutVars>
          <dgm:chMax val="0"/>
          <dgm:bulletEnabled val="1"/>
        </dgm:presLayoutVars>
      </dgm:prSet>
      <dgm:spPr/>
      <dgm:t>
        <a:bodyPr/>
        <a:lstStyle/>
        <a:p>
          <a:endParaRPr lang="es-ES"/>
        </a:p>
      </dgm:t>
    </dgm:pt>
  </dgm:ptLst>
  <dgm:cxnLst>
    <dgm:cxn modelId="{522D938A-9BF6-46DF-A284-78726703191D}" type="presOf" srcId="{D259D133-7095-4189-AEA2-0C4B554A48AE}" destId="{EEDBCF6A-278F-42C7-AD0C-F5808E0FFE31}" srcOrd="0" destOrd="0" presId="urn:microsoft.com/office/officeart/2005/8/layout/vList2"/>
    <dgm:cxn modelId="{6F1D9D89-50C6-4103-ACD3-E6DB9D78499E}" type="presOf" srcId="{1FECCEA4-78F3-4CA3-B41C-088EE2FC465B}" destId="{5370BD2B-9A80-4938-B0D9-B94A489562E6}" srcOrd="0" destOrd="0" presId="urn:microsoft.com/office/officeart/2005/8/layout/vList2"/>
    <dgm:cxn modelId="{3E38C443-3604-4D38-977D-1FFBE88C4C19}" type="presOf" srcId="{E0C5993F-12D5-401D-861F-442173B54759}" destId="{7A048437-20FF-4F77-B4A9-4612867A03E9}" srcOrd="0" destOrd="0" presId="urn:microsoft.com/office/officeart/2005/8/layout/vList2"/>
    <dgm:cxn modelId="{6C8C8E76-1DE9-4518-9B62-D378AF0C7CFA}" srcId="{D259D133-7095-4189-AEA2-0C4B554A48AE}" destId="{E0C5993F-12D5-401D-861F-442173B54759}" srcOrd="0" destOrd="0" parTransId="{87C66CB0-558B-484F-94D7-6B1639C6C9C3}" sibTransId="{1031DC6B-BAE4-4CAD-A513-B5E79852C01C}"/>
    <dgm:cxn modelId="{BCDFB4DA-B8C4-4DEC-A443-D09541787620}" srcId="{D259D133-7095-4189-AEA2-0C4B554A48AE}" destId="{1FECCEA4-78F3-4CA3-B41C-088EE2FC465B}" srcOrd="1" destOrd="0" parTransId="{82835AFC-116B-4030-B09F-6328AB5E2418}" sibTransId="{B1AC91CE-60BD-413C-ABCC-F43AD291826B}"/>
    <dgm:cxn modelId="{01A6EC32-2C90-4E60-821B-C8D75DE8FB69}" type="presParOf" srcId="{EEDBCF6A-278F-42C7-AD0C-F5808E0FFE31}" destId="{7A048437-20FF-4F77-B4A9-4612867A03E9}" srcOrd="0" destOrd="0" presId="urn:microsoft.com/office/officeart/2005/8/layout/vList2"/>
    <dgm:cxn modelId="{E525D232-66DA-4F21-B5CC-F9D99CC24551}" type="presParOf" srcId="{EEDBCF6A-278F-42C7-AD0C-F5808E0FFE31}" destId="{DC6CDFFF-6992-41D0-91DE-526DA458CB49}" srcOrd="1" destOrd="0" presId="urn:microsoft.com/office/officeart/2005/8/layout/vList2"/>
    <dgm:cxn modelId="{2099DB0D-EB7F-48A9-9047-1B605908FA20}" type="presParOf" srcId="{EEDBCF6A-278F-42C7-AD0C-F5808E0FFE31}" destId="{5370BD2B-9A80-4938-B0D9-B94A489562E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8F970-C36A-48EF-98C9-B644145774E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DF861C2A-01B0-4198-B53D-7D1FBE814C4D}">
      <dgm:prSet phldrT="[Texto]" custT="1"/>
      <dgm:spPr>
        <a:solidFill>
          <a:srgbClr val="23F319"/>
        </a:solidFill>
      </dgm:spPr>
      <dgm:t>
        <a:bodyPr/>
        <a:lstStyle/>
        <a:p>
          <a:r>
            <a:rPr lang="es-ES" sz="1800" kern="1200" dirty="0" smtClean="0">
              <a:solidFill>
                <a:schemeClr val="dk1"/>
              </a:solidFill>
              <a:latin typeface="+mn-lt"/>
              <a:ea typeface="+mn-ea"/>
              <a:cs typeface="+mn-cs"/>
            </a:rPr>
            <a:t>La existencia de monumentos, sitios arqueológicos, museos, paisajes, etc.., no supone ningún beneficio económico automático para un territorio.</a:t>
          </a:r>
        </a:p>
      </dgm:t>
    </dgm:pt>
    <dgm:pt modelId="{FC935CF0-66B5-45E3-A7A2-A3CF2AC2C37A}" type="parTrans" cxnId="{05C2516B-DA34-4AC0-874A-AFD66A80121A}">
      <dgm:prSet/>
      <dgm:spPr/>
      <dgm:t>
        <a:bodyPr/>
        <a:lstStyle/>
        <a:p>
          <a:endParaRPr lang="es-ES"/>
        </a:p>
      </dgm:t>
    </dgm:pt>
    <dgm:pt modelId="{E3869A40-B068-474C-BF38-BDB652E1286C}" type="sibTrans" cxnId="{05C2516B-DA34-4AC0-874A-AFD66A80121A}">
      <dgm:prSet/>
      <dgm:spPr/>
      <dgm:t>
        <a:bodyPr/>
        <a:lstStyle/>
        <a:p>
          <a:endParaRPr lang="es-ES"/>
        </a:p>
      </dgm:t>
    </dgm:pt>
    <dgm:pt modelId="{8BDE9AD9-A3E9-40F1-91E6-53A8B8DC2F38}">
      <dgm:prSet phldrT="[Texto]" custT="1"/>
      <dgm:spPr>
        <a:solidFill>
          <a:srgbClr val="FFFF00"/>
        </a:solidFill>
      </dgm:spPr>
      <dgm:t>
        <a:bodyPr/>
        <a:lstStyle/>
        <a:p>
          <a:r>
            <a:rPr lang="es-ES" sz="1800" kern="1200" dirty="0" smtClean="0">
              <a:solidFill>
                <a:schemeClr val="dk1"/>
              </a:solidFill>
              <a:latin typeface="+mn-lt"/>
              <a:ea typeface="+mn-ea"/>
              <a:cs typeface="+mn-cs"/>
            </a:rPr>
            <a:t>Las expectativas en el desarrollo del turismo cultural no se hacen realidad solas.</a:t>
          </a:r>
        </a:p>
      </dgm:t>
    </dgm:pt>
    <dgm:pt modelId="{BCC7E93F-2838-4912-BE10-34B6FB8DF8BD}" type="parTrans" cxnId="{EFE2B8B9-9395-47B6-8740-89342DCD115F}">
      <dgm:prSet/>
      <dgm:spPr/>
      <dgm:t>
        <a:bodyPr/>
        <a:lstStyle/>
        <a:p>
          <a:endParaRPr lang="es-ES"/>
        </a:p>
      </dgm:t>
    </dgm:pt>
    <dgm:pt modelId="{5D825EF0-EB63-4905-A4F7-583B3D5EFA7F}" type="sibTrans" cxnId="{EFE2B8B9-9395-47B6-8740-89342DCD115F}">
      <dgm:prSet/>
      <dgm:spPr/>
      <dgm:t>
        <a:bodyPr/>
        <a:lstStyle/>
        <a:p>
          <a:endParaRPr lang="es-ES"/>
        </a:p>
      </dgm:t>
    </dgm:pt>
    <dgm:pt modelId="{89B91991-6E1E-4276-AB16-7BDE888A2454}" type="pres">
      <dgm:prSet presAssocID="{9EB8F970-C36A-48EF-98C9-B644145774E5}" presName="diagram" presStyleCnt="0">
        <dgm:presLayoutVars>
          <dgm:dir/>
          <dgm:resizeHandles val="exact"/>
        </dgm:presLayoutVars>
      </dgm:prSet>
      <dgm:spPr/>
      <dgm:t>
        <a:bodyPr/>
        <a:lstStyle/>
        <a:p>
          <a:endParaRPr lang="es-ES"/>
        </a:p>
      </dgm:t>
    </dgm:pt>
    <dgm:pt modelId="{FB006EC6-8182-4D76-B23B-5791414BCE94}" type="pres">
      <dgm:prSet presAssocID="{DF861C2A-01B0-4198-B53D-7D1FBE814C4D}" presName="node" presStyleLbl="node1" presStyleIdx="0" presStyleCnt="2">
        <dgm:presLayoutVars>
          <dgm:bulletEnabled val="1"/>
        </dgm:presLayoutVars>
      </dgm:prSet>
      <dgm:spPr/>
      <dgm:t>
        <a:bodyPr/>
        <a:lstStyle/>
        <a:p>
          <a:endParaRPr lang="es-ES"/>
        </a:p>
      </dgm:t>
    </dgm:pt>
    <dgm:pt modelId="{78FC75D2-5429-4DAC-A877-9291FE52B213}" type="pres">
      <dgm:prSet presAssocID="{E3869A40-B068-474C-BF38-BDB652E1286C}" presName="sibTrans" presStyleCnt="0"/>
      <dgm:spPr/>
    </dgm:pt>
    <dgm:pt modelId="{25E59A5B-A4AE-4427-977B-D4E697936C67}" type="pres">
      <dgm:prSet presAssocID="{8BDE9AD9-A3E9-40F1-91E6-53A8B8DC2F38}" presName="node" presStyleLbl="node1" presStyleIdx="1" presStyleCnt="2" custLinFactNeighborX="-2311" custLinFactNeighborY="-4463">
        <dgm:presLayoutVars>
          <dgm:bulletEnabled val="1"/>
        </dgm:presLayoutVars>
      </dgm:prSet>
      <dgm:spPr/>
      <dgm:t>
        <a:bodyPr/>
        <a:lstStyle/>
        <a:p>
          <a:endParaRPr lang="es-ES"/>
        </a:p>
      </dgm:t>
    </dgm:pt>
  </dgm:ptLst>
  <dgm:cxnLst>
    <dgm:cxn modelId="{05C2516B-DA34-4AC0-874A-AFD66A80121A}" srcId="{9EB8F970-C36A-48EF-98C9-B644145774E5}" destId="{DF861C2A-01B0-4198-B53D-7D1FBE814C4D}" srcOrd="0" destOrd="0" parTransId="{FC935CF0-66B5-45E3-A7A2-A3CF2AC2C37A}" sibTransId="{E3869A40-B068-474C-BF38-BDB652E1286C}"/>
    <dgm:cxn modelId="{EFE2B8B9-9395-47B6-8740-89342DCD115F}" srcId="{9EB8F970-C36A-48EF-98C9-B644145774E5}" destId="{8BDE9AD9-A3E9-40F1-91E6-53A8B8DC2F38}" srcOrd="1" destOrd="0" parTransId="{BCC7E93F-2838-4912-BE10-34B6FB8DF8BD}" sibTransId="{5D825EF0-EB63-4905-A4F7-583B3D5EFA7F}"/>
    <dgm:cxn modelId="{2CDD6DFD-A5EE-4BD0-9D19-96C6F35EF0BB}" type="presOf" srcId="{8BDE9AD9-A3E9-40F1-91E6-53A8B8DC2F38}" destId="{25E59A5B-A4AE-4427-977B-D4E697936C67}" srcOrd="0" destOrd="0" presId="urn:microsoft.com/office/officeart/2005/8/layout/default"/>
    <dgm:cxn modelId="{9D9949FC-7AB9-419E-9E6C-0A0AFBB21E6A}" type="presOf" srcId="{DF861C2A-01B0-4198-B53D-7D1FBE814C4D}" destId="{FB006EC6-8182-4D76-B23B-5791414BCE94}" srcOrd="0" destOrd="0" presId="urn:microsoft.com/office/officeart/2005/8/layout/default"/>
    <dgm:cxn modelId="{6EE42C27-62FF-41AD-B791-66893DBD9E1A}" type="presOf" srcId="{9EB8F970-C36A-48EF-98C9-B644145774E5}" destId="{89B91991-6E1E-4276-AB16-7BDE888A2454}" srcOrd="0" destOrd="0" presId="urn:microsoft.com/office/officeart/2005/8/layout/default"/>
    <dgm:cxn modelId="{B70B6B34-4170-4111-8E2E-F8C21BBB9B48}" type="presParOf" srcId="{89B91991-6E1E-4276-AB16-7BDE888A2454}" destId="{FB006EC6-8182-4D76-B23B-5791414BCE94}" srcOrd="0" destOrd="0" presId="urn:microsoft.com/office/officeart/2005/8/layout/default"/>
    <dgm:cxn modelId="{AC87E07F-4282-4C44-A132-5928C70BF68B}" type="presParOf" srcId="{89B91991-6E1E-4276-AB16-7BDE888A2454}" destId="{78FC75D2-5429-4DAC-A877-9291FE52B213}" srcOrd="1" destOrd="0" presId="urn:microsoft.com/office/officeart/2005/8/layout/default"/>
    <dgm:cxn modelId="{C615D947-6FFF-4681-9DD2-0C140A067D99}" type="presParOf" srcId="{89B91991-6E1E-4276-AB16-7BDE888A2454}" destId="{25E59A5B-A4AE-4427-977B-D4E697936C67}"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048437-20FF-4F77-B4A9-4612867A03E9}">
      <dsp:nvSpPr>
        <dsp:cNvPr id="0" name=""/>
        <dsp:cNvSpPr/>
      </dsp:nvSpPr>
      <dsp:spPr>
        <a:xfrm>
          <a:off x="0" y="6026"/>
          <a:ext cx="2952328" cy="2023348"/>
        </a:xfrm>
        <a:prstGeom prst="roundRect">
          <a:avLst/>
        </a:prstGeom>
        <a:solidFill>
          <a:srgbClr val="23F3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dk1"/>
              </a:solidFill>
              <a:latin typeface="+mn-lt"/>
              <a:ea typeface="+mn-ea"/>
              <a:cs typeface="+mn-cs"/>
            </a:rPr>
            <a:t>España es el segundo país del mundo, después de Italia, con más patrimonio histórico.</a:t>
          </a:r>
        </a:p>
      </dsp:txBody>
      <dsp:txXfrm>
        <a:off x="0" y="6026"/>
        <a:ext cx="2952328" cy="2023348"/>
      </dsp:txXfrm>
    </dsp:sp>
    <dsp:sp modelId="{5370BD2B-9A80-4938-B0D9-B94A489562E6}">
      <dsp:nvSpPr>
        <dsp:cNvPr id="0" name=""/>
        <dsp:cNvSpPr/>
      </dsp:nvSpPr>
      <dsp:spPr>
        <a:xfrm>
          <a:off x="0" y="2038834"/>
          <a:ext cx="2952328" cy="2023348"/>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dk1"/>
              </a:solidFill>
              <a:latin typeface="+mn-lt"/>
              <a:ea typeface="+mn-ea"/>
              <a:cs typeface="+mn-cs"/>
            </a:rPr>
            <a:t>Pero atendiendo a los índices de turismo cultural de países con aparentemente menos patrimonio, como Gran Bretaña o Francia, son muy superiores al de España. </a:t>
          </a:r>
        </a:p>
      </dsp:txBody>
      <dsp:txXfrm>
        <a:off x="0" y="2038834"/>
        <a:ext cx="2952328" cy="20233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006EC6-8182-4D76-B23B-5791414BCE94}">
      <dsp:nvSpPr>
        <dsp:cNvPr id="0" name=""/>
        <dsp:cNvSpPr/>
      </dsp:nvSpPr>
      <dsp:spPr>
        <a:xfrm>
          <a:off x="501274" y="147"/>
          <a:ext cx="3039225" cy="1823535"/>
        </a:xfrm>
        <a:prstGeom prst="rect">
          <a:avLst/>
        </a:prstGeom>
        <a:solidFill>
          <a:srgbClr val="23F3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dk1"/>
              </a:solidFill>
              <a:latin typeface="+mn-lt"/>
              <a:ea typeface="+mn-ea"/>
              <a:cs typeface="+mn-cs"/>
            </a:rPr>
            <a:t>La existencia de monumentos, sitios arqueológicos, museos, paisajes, etc.., no supone ningún beneficio económico automático para un territorio.</a:t>
          </a:r>
        </a:p>
      </dsp:txBody>
      <dsp:txXfrm>
        <a:off x="501274" y="147"/>
        <a:ext cx="3039225" cy="1823535"/>
      </dsp:txXfrm>
    </dsp:sp>
    <dsp:sp modelId="{25E59A5B-A4AE-4427-977B-D4E697936C67}">
      <dsp:nvSpPr>
        <dsp:cNvPr id="0" name=""/>
        <dsp:cNvSpPr/>
      </dsp:nvSpPr>
      <dsp:spPr>
        <a:xfrm>
          <a:off x="431038" y="2046220"/>
          <a:ext cx="3039225" cy="1823535"/>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dk1"/>
              </a:solidFill>
              <a:latin typeface="+mn-lt"/>
              <a:ea typeface="+mn-ea"/>
              <a:cs typeface="+mn-cs"/>
            </a:rPr>
            <a:t>Las expectativas en el desarrollo del turismo cultural no se hacen realidad solas.</a:t>
          </a:r>
        </a:p>
      </dsp:txBody>
      <dsp:txXfrm>
        <a:off x="431038" y="2046220"/>
        <a:ext cx="3039225" cy="18235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6AAFB0-6D3B-4CB2-9A3A-61C014E97E5C}" type="datetimeFigureOut">
              <a:rPr lang="es-ES" smtClean="0"/>
              <a:pPr/>
              <a:t>06/08/2013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320B977-E803-4B07-9B37-1D2B9FC6655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AAFB0-6D3B-4CB2-9A3A-61C014E97E5C}" type="datetimeFigureOut">
              <a:rPr lang="es-ES" smtClean="0"/>
              <a:pPr/>
              <a:t>06/08/2013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0B977-E803-4B07-9B37-1D2B9FC6655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romaniconorte.org/es/portada/"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23F319"/>
          </a:solidFill>
        </p:spPr>
        <p:txBody>
          <a:bodyPr>
            <a:normAutofit/>
          </a:bodyPr>
          <a:lstStyle/>
          <a:p>
            <a:r>
              <a:rPr lang="es-ES" sz="2800" b="1" u="sng" dirty="0" smtClean="0">
                <a:latin typeface="Andalus" pitchFamily="18" charset="-78"/>
                <a:cs typeface="Andalus" pitchFamily="18" charset="-78"/>
              </a:rPr>
              <a:t>CITY MARKETING, por que </a:t>
            </a:r>
            <a:r>
              <a:rPr lang="es-ES" sz="2800" b="1" u="sng" dirty="0" err="1" smtClean="0">
                <a:latin typeface="Andalus" pitchFamily="18" charset="-78"/>
                <a:cs typeface="Andalus" pitchFamily="18" charset="-78"/>
              </a:rPr>
              <a:t>sim</a:t>
            </a:r>
            <a:r>
              <a:rPr lang="es-ES" sz="2800" b="1" u="sng" dirty="0" smtClean="0">
                <a:latin typeface="Andalus" pitchFamily="18" charset="-78"/>
                <a:cs typeface="Andalus" pitchFamily="18" charset="-78"/>
              </a:rPr>
              <a:t>? </a:t>
            </a:r>
            <a:r>
              <a:rPr lang="es-ES" sz="2800" b="1" u="sng" dirty="0" err="1" smtClean="0">
                <a:latin typeface="Andalus" pitchFamily="18" charset="-78"/>
                <a:cs typeface="Andalus" pitchFamily="18" charset="-78"/>
              </a:rPr>
              <a:t>ou</a:t>
            </a:r>
            <a:r>
              <a:rPr lang="es-ES" sz="2800" b="1" u="sng" dirty="0" smtClean="0">
                <a:latin typeface="Andalus" pitchFamily="18" charset="-78"/>
                <a:cs typeface="Andalus" pitchFamily="18" charset="-78"/>
              </a:rPr>
              <a:t> por que </a:t>
            </a:r>
            <a:r>
              <a:rPr lang="es-ES" sz="2800" b="1" u="sng" dirty="0" err="1" smtClean="0">
                <a:latin typeface="Andalus" pitchFamily="18" charset="-78"/>
                <a:cs typeface="Andalus" pitchFamily="18" charset="-78"/>
              </a:rPr>
              <a:t>náo</a:t>
            </a:r>
            <a:r>
              <a:rPr lang="es-ES" sz="2800" b="1" u="sng" dirty="0" smtClean="0">
                <a:latin typeface="Andalus" pitchFamily="18" charset="-78"/>
                <a:cs typeface="Andalus" pitchFamily="18" charset="-78"/>
              </a:rPr>
              <a:t>? criterios políticos </a:t>
            </a:r>
            <a:r>
              <a:rPr lang="es-ES" sz="2800" b="1" u="sng" dirty="0" err="1" smtClean="0">
                <a:latin typeface="Andalus" pitchFamily="18" charset="-78"/>
                <a:cs typeface="Andalus" pitchFamily="18" charset="-78"/>
              </a:rPr>
              <a:t>ou</a:t>
            </a:r>
            <a:r>
              <a:rPr lang="es-ES" sz="2800" b="1" u="sng" dirty="0" smtClean="0">
                <a:latin typeface="Andalus" pitchFamily="18" charset="-78"/>
                <a:cs typeface="Andalus" pitchFamily="18" charset="-78"/>
              </a:rPr>
              <a:t> criterios económicos?</a:t>
            </a:r>
            <a:endParaRPr lang="es-ES" sz="2800" b="1" u="sng" dirty="0">
              <a:latin typeface="Andalus" pitchFamily="18" charset="-78"/>
              <a:cs typeface="Andalus" pitchFamily="18" charset="-78"/>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2308320"/>
            <a:ext cx="4038600" cy="3109722"/>
          </a:xfrm>
          <a:prstGeom prst="rect">
            <a:avLst/>
          </a:prstGeom>
          <a:noFill/>
          <a:ln w="9525">
            <a:noFill/>
            <a:miter lim="800000"/>
            <a:headEnd/>
            <a:tailEnd/>
          </a:ln>
        </p:spPr>
      </p:pic>
      <p:graphicFrame>
        <p:nvGraphicFramePr>
          <p:cNvPr id="8" name="7 Diagrama"/>
          <p:cNvGraphicFramePr/>
          <p:nvPr/>
        </p:nvGraphicFramePr>
        <p:xfrm>
          <a:off x="4499992" y="1844824"/>
          <a:ext cx="29523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dirty="0"/>
          </a:p>
        </p:txBody>
      </p:sp>
      <p:sp>
        <p:nvSpPr>
          <p:cNvPr id="5" name="4 Marcador de texto"/>
          <p:cNvSpPr>
            <a:spLocks noGrp="1"/>
          </p:cNvSpPr>
          <p:nvPr>
            <p:ph type="body" sz="quarter" idx="3"/>
          </p:nvPr>
        </p:nvSpPr>
        <p:spPr>
          <a:xfrm>
            <a:off x="4860032" y="1844824"/>
            <a:ext cx="3600400" cy="504056"/>
          </a:xfrm>
          <a:solidFill>
            <a:srgbClr val="23F319"/>
          </a:solidFill>
        </p:spPr>
        <p:txBody>
          <a:bodyPr>
            <a:normAutofit/>
          </a:bodyPr>
          <a:lstStyle/>
          <a:p>
            <a:pPr algn="ctr"/>
            <a:r>
              <a:rPr lang="es-ES" sz="2000" dirty="0" smtClean="0">
                <a:solidFill>
                  <a:schemeClr val="dk1"/>
                </a:solidFill>
                <a:latin typeface="Bodoni MT Black" pitchFamily="18" charset="0"/>
              </a:rPr>
              <a:t>CITY MARKETING</a:t>
            </a:r>
            <a:endParaRPr lang="es-ES" dirty="0"/>
          </a:p>
        </p:txBody>
      </p:sp>
      <p:graphicFrame>
        <p:nvGraphicFramePr>
          <p:cNvPr id="8" name="7 Marcador de contenido"/>
          <p:cNvGraphicFramePr>
            <a:graphicFrameLocks noGrp="1"/>
          </p:cNvGraphicFramePr>
          <p:nvPr>
            <p:ph sz="quarter" idx="4"/>
          </p:nvPr>
        </p:nvGraphicFramePr>
        <p:xfrm>
          <a:off x="4645025" y="2420938"/>
          <a:ext cx="4041775" cy="3870960"/>
        </p:xfrm>
        <a:graphic>
          <a:graphicData uri="http://schemas.openxmlformats.org/drawingml/2006/table">
            <a:tbl>
              <a:tblPr firstRow="1" bandRow="1">
                <a:tableStyleId>{5C22544A-7EE6-4342-B048-85BDC9FD1C3A}</a:tableStyleId>
              </a:tblPr>
              <a:tblGrid>
                <a:gridCol w="4041775"/>
              </a:tblGrid>
              <a:tr h="30962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3200" kern="1200" dirty="0" smtClean="0">
                          <a:solidFill>
                            <a:schemeClr val="dk1"/>
                          </a:solidFill>
                          <a:latin typeface="Berlin Sans FB Demi" pitchFamily="34" charset="0"/>
                          <a:ea typeface="+mn-ea"/>
                          <a:cs typeface="+mn-cs"/>
                        </a:rPr>
                        <a:t>PRODUCTO</a:t>
                      </a:r>
                      <a:r>
                        <a:rPr lang="es-ES" sz="1800" kern="1200" dirty="0" smtClean="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Sector del patrimonio histórico y cultural.</a:t>
                      </a:r>
                    </a:p>
                    <a:p>
                      <a:pPr algn="ctr"/>
                      <a:r>
                        <a:rPr lang="es-ES" sz="1800" b="1" i="1" u="sng" kern="1200" dirty="0" smtClean="0">
                          <a:solidFill>
                            <a:schemeClr val="dk1"/>
                          </a:solidFill>
                          <a:latin typeface="+mn-lt"/>
                          <a:ea typeface="+mn-ea"/>
                          <a:cs typeface="+mn-cs"/>
                        </a:rPr>
                        <a:t>Innovación tecnológica en:</a:t>
                      </a:r>
                    </a:p>
                    <a:p>
                      <a:pPr algn="ctr"/>
                      <a:r>
                        <a:rPr lang="es-ES" sz="1800" b="1" kern="1200" dirty="0" smtClean="0">
                          <a:solidFill>
                            <a:schemeClr val="dk1"/>
                          </a:solidFill>
                          <a:latin typeface="+mn-lt"/>
                          <a:ea typeface="+mn-ea"/>
                          <a:cs typeface="+mn-cs"/>
                        </a:rPr>
                        <a:t> </a:t>
                      </a:r>
                    </a:p>
                    <a:p>
                      <a:pPr algn="ctr"/>
                      <a:r>
                        <a:rPr lang="es-ES" sz="1800" b="1" kern="1200" dirty="0" smtClean="0">
                          <a:solidFill>
                            <a:schemeClr val="dk1"/>
                          </a:solidFill>
                          <a:latin typeface="+mn-lt"/>
                          <a:ea typeface="+mn-ea"/>
                          <a:cs typeface="+mn-cs"/>
                        </a:rPr>
                        <a:t>a) Restauración.</a:t>
                      </a:r>
                    </a:p>
                    <a:p>
                      <a:pPr algn="ctr"/>
                      <a:r>
                        <a:rPr lang="es-ES" sz="1800" b="1" kern="1200" dirty="0" smtClean="0">
                          <a:solidFill>
                            <a:schemeClr val="dk1"/>
                          </a:solidFill>
                          <a:latin typeface="+mn-lt"/>
                          <a:ea typeface="+mn-ea"/>
                          <a:cs typeface="+mn-cs"/>
                        </a:rPr>
                        <a:t>b) Conservación preventiva.</a:t>
                      </a:r>
                    </a:p>
                    <a:p>
                      <a:pPr algn="ctr"/>
                      <a:r>
                        <a:rPr lang="es-ES" sz="1800" b="1" kern="1200" dirty="0" smtClean="0">
                          <a:solidFill>
                            <a:schemeClr val="dk1"/>
                          </a:solidFill>
                          <a:latin typeface="+mn-lt"/>
                          <a:ea typeface="+mn-ea"/>
                          <a:cs typeface="+mn-cs"/>
                        </a:rPr>
                        <a:t>c) Conocimiento, identificación y protección del patrimonio cultural.</a:t>
                      </a:r>
                    </a:p>
                    <a:p>
                      <a:pPr algn="ctr"/>
                      <a:r>
                        <a:rPr lang="es-ES" sz="1800" b="1" kern="1200" dirty="0" smtClean="0">
                          <a:solidFill>
                            <a:schemeClr val="dk1"/>
                          </a:solidFill>
                          <a:latin typeface="+mn-lt"/>
                          <a:ea typeface="+mn-ea"/>
                          <a:cs typeface="+mn-cs"/>
                        </a:rPr>
                        <a:t>d) </a:t>
                      </a:r>
                      <a:r>
                        <a:rPr lang="es-ES" sz="1800" b="1" i="1" u="sng" kern="1200" dirty="0" smtClean="0">
                          <a:solidFill>
                            <a:schemeClr val="dk1"/>
                          </a:solidFill>
                          <a:latin typeface="+mn-lt"/>
                          <a:ea typeface="+mn-ea"/>
                          <a:cs typeface="+mn-cs"/>
                        </a:rPr>
                        <a:t>Difusión, divulgación y disfrute.</a:t>
                      </a:r>
                    </a:p>
                    <a:p>
                      <a:pPr algn="ctr"/>
                      <a:r>
                        <a:rPr lang="es-ES" sz="1800" b="1" i="1" u="sng" kern="1200" dirty="0" smtClean="0">
                          <a:solidFill>
                            <a:schemeClr val="dk1"/>
                          </a:solidFill>
                          <a:latin typeface="+mn-lt"/>
                          <a:ea typeface="+mn-ea"/>
                          <a:cs typeface="+mn-cs"/>
                        </a:rPr>
                        <a:t>e) Gestión.</a:t>
                      </a:r>
                    </a:p>
                    <a:p>
                      <a:pPr marL="0" marR="0" indent="0" algn="ctr"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dk1"/>
                        </a:solidFill>
                        <a:latin typeface="+mn-lt"/>
                        <a:ea typeface="+mn-ea"/>
                        <a:cs typeface="+mn-cs"/>
                      </a:endParaRPr>
                    </a:p>
                    <a:p>
                      <a:endParaRPr lang="es-ES" dirty="0"/>
                    </a:p>
                  </a:txBody>
                  <a:tcPr>
                    <a:solidFill>
                      <a:srgbClr val="FFFF00"/>
                    </a:solidFill>
                  </a:tcPr>
                </a:tc>
              </a:tr>
            </a:tbl>
          </a:graphicData>
        </a:graphic>
      </p:graphicFrame>
      <p:pic>
        <p:nvPicPr>
          <p:cNvPr id="7" name="6 Marcador de contenido" descr="http://3.bp.blogspot.com/-fQsM5iOnjRo/Tda-fovsfqI/AAAAAAAAAAs/BVYkT3ItTBA/s1600/cuadro.jpg"/>
          <p:cNvPicPr>
            <a:picLocks noGrp="1"/>
          </p:cNvPicPr>
          <p:nvPr>
            <p:ph sz="half" idx="2"/>
          </p:nvPr>
        </p:nvPicPr>
        <p:blipFill>
          <a:blip r:embed="rId2" cstate="print"/>
          <a:srcRect/>
          <a:stretch>
            <a:fillRect/>
          </a:stretch>
        </p:blipFill>
        <p:spPr bwMode="auto">
          <a:xfrm>
            <a:off x="251520" y="1628800"/>
            <a:ext cx="4245868" cy="4680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6" name="5 Marcador de contenido"/>
          <p:cNvSpPr>
            <a:spLocks noGrp="1"/>
          </p:cNvSpPr>
          <p:nvPr>
            <p:ph sz="quarter" idx="4"/>
          </p:nvPr>
        </p:nvSpPr>
        <p:spPr>
          <a:xfrm>
            <a:off x="4860032" y="2996952"/>
            <a:ext cx="4041775" cy="2046213"/>
          </a:xfrm>
          <a:solidFill>
            <a:srgbClr val="FFFF00"/>
          </a:solidFill>
        </p:spPr>
        <p:txBody>
          <a:bodyPr/>
          <a:lstStyle/>
          <a:p>
            <a:r>
              <a:rPr lang="es-ES" sz="3200" b="1" dirty="0">
                <a:solidFill>
                  <a:schemeClr val="dk1"/>
                </a:solidFill>
                <a:latin typeface="Berlin Sans FB Demi" pitchFamily="34" charset="0"/>
              </a:rPr>
              <a:t>DISTRIBUCIÓN Y PROMOCIÓN:</a:t>
            </a:r>
          </a:p>
          <a:p>
            <a:pPr>
              <a:buNone/>
            </a:pPr>
            <a:r>
              <a:rPr lang="es-ES" dirty="0" smtClean="0"/>
              <a:t>    </a:t>
            </a:r>
            <a:r>
              <a:rPr lang="es-ES" sz="1800" b="1" dirty="0">
                <a:solidFill>
                  <a:schemeClr val="dk1"/>
                </a:solidFill>
              </a:rPr>
              <a:t>La innovación en la difusión, divulgación y disfrute</a:t>
            </a:r>
          </a:p>
        </p:txBody>
      </p:sp>
      <p:sp>
        <p:nvSpPr>
          <p:cNvPr id="7" name="4 Marcador de texto"/>
          <p:cNvSpPr>
            <a:spLocks noGrp="1"/>
          </p:cNvSpPr>
          <p:nvPr>
            <p:ph type="body" sz="quarter" idx="3"/>
          </p:nvPr>
        </p:nvSpPr>
        <p:spPr>
          <a:xfrm>
            <a:off x="4860032" y="2060848"/>
            <a:ext cx="4041775" cy="639762"/>
          </a:xfrm>
          <a:solidFill>
            <a:srgbClr val="23F319"/>
          </a:solidFill>
        </p:spPr>
        <p:txBody>
          <a:bodyPr>
            <a:normAutofit/>
          </a:bodyPr>
          <a:lstStyle/>
          <a:p>
            <a:pPr algn="ctr"/>
            <a:r>
              <a:rPr lang="es-ES" sz="2000" dirty="0" smtClean="0">
                <a:solidFill>
                  <a:schemeClr val="dk1"/>
                </a:solidFill>
                <a:latin typeface="Bodoni MT Black" pitchFamily="18" charset="0"/>
              </a:rPr>
              <a:t>CITY MARKETING</a:t>
            </a:r>
            <a:endParaRPr lang="es-ES" dirty="0"/>
          </a:p>
        </p:txBody>
      </p:sp>
      <p:pic>
        <p:nvPicPr>
          <p:cNvPr id="8" name="6 Marcador de contenido" descr="http://3.bp.blogspot.com/-fQsM5iOnjRo/Tda-fovsfqI/AAAAAAAAAAs/BVYkT3ItTBA/s1600/cuadro.jpg"/>
          <p:cNvPicPr>
            <a:picLocks noGrp="1"/>
          </p:cNvPicPr>
          <p:nvPr>
            <p:ph sz="half" idx="2"/>
          </p:nvPr>
        </p:nvPicPr>
        <p:blipFill>
          <a:blip r:embed="rId2" cstate="print"/>
          <a:srcRect/>
          <a:stretch>
            <a:fillRect/>
          </a:stretch>
        </p:blipFill>
        <p:spPr bwMode="auto">
          <a:xfrm>
            <a:off x="457200" y="2497231"/>
            <a:ext cx="4040188" cy="38840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6" name="5 Marcador de contenido"/>
          <p:cNvSpPr>
            <a:spLocks noGrp="1"/>
          </p:cNvSpPr>
          <p:nvPr>
            <p:ph sz="quarter" idx="4"/>
          </p:nvPr>
        </p:nvSpPr>
        <p:spPr>
          <a:solidFill>
            <a:srgbClr val="FFFF00"/>
          </a:solidFill>
        </p:spPr>
        <p:txBody>
          <a:bodyPr>
            <a:normAutofit fontScale="92500"/>
          </a:bodyPr>
          <a:lstStyle/>
          <a:p>
            <a:pPr algn="ctr">
              <a:buNone/>
            </a:pPr>
            <a:r>
              <a:rPr lang="es-ES" b="1" i="1" u="sng" dirty="0" smtClean="0">
                <a:solidFill>
                  <a:schemeClr val="dk1"/>
                </a:solidFill>
              </a:rPr>
              <a:t>La innovación en la difusión, divulgación y disfrute.</a:t>
            </a:r>
            <a:endParaRPr lang="es-ES" b="1" i="1" u="sng" dirty="0" smtClean="0"/>
          </a:p>
          <a:p>
            <a:pPr algn="ctr">
              <a:buNone/>
            </a:pPr>
            <a:r>
              <a:rPr lang="es-ES" b="1" dirty="0" smtClean="0"/>
              <a:t>El </a:t>
            </a:r>
            <a:r>
              <a:rPr lang="es-ES" b="1" dirty="0"/>
              <a:t>conocimiento, la identificación y protección y la conservación y restauración de cualquier bien no son efectivos si no sirven para que un número cada vez mayor de ciudadanos conozca, disfrute y aprecie el patrimonio.</a:t>
            </a:r>
          </a:p>
          <a:p>
            <a:pPr>
              <a:buNone/>
            </a:pPr>
            <a:endParaRPr lang="es-ES" dirty="0"/>
          </a:p>
        </p:txBody>
      </p:sp>
      <p:sp>
        <p:nvSpPr>
          <p:cNvPr id="7" name="4 Marcador de texto"/>
          <p:cNvSpPr>
            <a:spLocks noGrp="1"/>
          </p:cNvSpPr>
          <p:nvPr>
            <p:ph type="body" sz="quarter" idx="3"/>
          </p:nvPr>
        </p:nvSpPr>
        <p:spPr>
          <a:solidFill>
            <a:srgbClr val="23F319"/>
          </a:solidFill>
        </p:spPr>
        <p:txBody>
          <a:bodyPr>
            <a:normAutofit/>
          </a:bodyPr>
          <a:lstStyle/>
          <a:p>
            <a:pPr algn="ctr"/>
            <a:r>
              <a:rPr lang="es-ES" sz="2000" dirty="0" smtClean="0">
                <a:solidFill>
                  <a:schemeClr val="dk1"/>
                </a:solidFill>
                <a:latin typeface="Bodoni MT Black" pitchFamily="18" charset="0"/>
              </a:rPr>
              <a:t>CITY MARKETING</a:t>
            </a:r>
            <a:endParaRPr lang="es-ES" dirty="0"/>
          </a:p>
        </p:txBody>
      </p:sp>
      <p:pic>
        <p:nvPicPr>
          <p:cNvPr id="8" name="7 Marcador de contenido" descr="http://recursostic.educacion.es/e20cym/web/sites/default/files/cesar/museovirtual.png"/>
          <p:cNvPicPr>
            <a:picLocks noGrp="1"/>
          </p:cNvPicPr>
          <p:nvPr>
            <p:ph sz="half" idx="2"/>
          </p:nvPr>
        </p:nvPicPr>
        <p:blipFill>
          <a:blip r:embed="rId2" cstate="print"/>
          <a:srcRect/>
          <a:stretch>
            <a:fillRect/>
          </a:stretch>
        </p:blipFill>
        <p:spPr bwMode="auto">
          <a:xfrm>
            <a:off x="395536" y="1700808"/>
            <a:ext cx="4040188" cy="3240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043608" y="1397000"/>
          <a:ext cx="7488832" cy="4572000"/>
        </p:xfrm>
        <a:graphic>
          <a:graphicData uri="http://schemas.openxmlformats.org/drawingml/2006/table">
            <a:tbl>
              <a:tblPr firstRow="1" bandRow="1">
                <a:tableStyleId>{5C22544A-7EE6-4342-B048-85BDC9FD1C3A}</a:tableStyleId>
              </a:tblPr>
              <a:tblGrid>
                <a:gridCol w="7488832"/>
              </a:tblGrid>
              <a:tr h="5471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i="1" u="sng" dirty="0" smtClean="0">
                          <a:solidFill>
                            <a:schemeClr val="dk1"/>
                          </a:solidFill>
                        </a:rPr>
                        <a:t>La innovación en la difusión, divulgación y disfrute.</a:t>
                      </a:r>
                      <a:endParaRPr lang="es-ES" b="1" i="1" u="sng" dirty="0" smtClean="0"/>
                    </a:p>
                    <a:p>
                      <a:endParaRPr lang="es-ES" dirty="0"/>
                    </a:p>
                  </a:txBody>
                  <a:tcPr>
                    <a:solidFill>
                      <a:srgbClr val="23F319"/>
                    </a:solidFill>
                  </a:tcPr>
                </a:tc>
              </a:tr>
              <a:tr h="781630">
                <a:tc>
                  <a:txBody>
                    <a:bodyPr/>
                    <a:lstStyle/>
                    <a:p>
                      <a:r>
                        <a:rPr lang="es-ES" sz="1800" kern="1200" dirty="0" smtClean="0">
                          <a:solidFill>
                            <a:schemeClr val="dk1"/>
                          </a:solidFill>
                          <a:latin typeface="+mn-lt"/>
                          <a:ea typeface="+mn-ea"/>
                          <a:cs typeface="+mn-cs"/>
                        </a:rPr>
                        <a:t>Registro y obtención de datos sobre comportamiento y preferencias del visitante mediante sistemas que permitan conocer con detalle su localización a través de aparatos de </a:t>
                      </a:r>
                      <a:r>
                        <a:rPr lang="es-ES" sz="1800" kern="1200" dirty="0" err="1" smtClean="0">
                          <a:solidFill>
                            <a:schemeClr val="dk1"/>
                          </a:solidFill>
                          <a:latin typeface="+mn-lt"/>
                          <a:ea typeface="+mn-ea"/>
                          <a:cs typeface="+mn-cs"/>
                        </a:rPr>
                        <a:t>audioguía</a:t>
                      </a:r>
                      <a:r>
                        <a:rPr lang="es-ES" sz="1800" kern="1200" dirty="0" smtClean="0">
                          <a:solidFill>
                            <a:schemeClr val="dk1"/>
                          </a:solidFill>
                          <a:latin typeface="+mn-lt"/>
                          <a:ea typeface="+mn-ea"/>
                          <a:cs typeface="+mn-cs"/>
                        </a:rPr>
                        <a:t> y otros dispositivos</a:t>
                      </a:r>
                      <a:endParaRPr lang="es-ES" dirty="0"/>
                    </a:p>
                  </a:txBody>
                  <a:tcPr>
                    <a:solidFill>
                      <a:srgbClr val="FFFF00"/>
                    </a:solidFill>
                  </a:tcPr>
                </a:tc>
              </a:tr>
              <a:tr h="78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Creación de catálogos territoriales como medio para integrar toda la oferta cultural y los servicios turísticos de un territorio. </a:t>
                      </a:r>
                    </a:p>
                    <a:p>
                      <a:endParaRPr lang="es-ES" dirty="0"/>
                    </a:p>
                  </a:txBody>
                  <a:tcPr>
                    <a:solidFill>
                      <a:srgbClr val="23F319"/>
                    </a:solidFill>
                  </a:tcPr>
                </a:tc>
              </a:tr>
              <a:tr h="1016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Aplicaciones de servicios de </a:t>
                      </a:r>
                      <a:r>
                        <a:rPr lang="es-ES" sz="1800" kern="1200" dirty="0" err="1" smtClean="0">
                          <a:solidFill>
                            <a:schemeClr val="dk1"/>
                          </a:solidFill>
                          <a:latin typeface="+mn-lt"/>
                          <a:ea typeface="+mn-ea"/>
                          <a:cs typeface="+mn-cs"/>
                        </a:rPr>
                        <a:t>georreferencia</a:t>
                      </a:r>
                      <a:r>
                        <a:rPr lang="es-ES" sz="1800" kern="1200" dirty="0" smtClean="0">
                          <a:solidFill>
                            <a:schemeClr val="dk1"/>
                          </a:solidFill>
                          <a:latin typeface="+mn-lt"/>
                          <a:ea typeface="+mn-ea"/>
                          <a:cs typeface="+mn-cs"/>
                        </a:rPr>
                        <a:t> on-line en el ámbito del patrimonio, desarrollando las múltiples posibilidades que ofrecen instrumentos como Google </a:t>
                      </a:r>
                      <a:r>
                        <a:rPr lang="es-ES" sz="1800" kern="1200" dirty="0" err="1" smtClean="0">
                          <a:solidFill>
                            <a:schemeClr val="dk1"/>
                          </a:solidFill>
                          <a:latin typeface="+mn-lt"/>
                          <a:ea typeface="+mn-ea"/>
                          <a:cs typeface="+mn-cs"/>
                        </a:rPr>
                        <a:t>Earth</a:t>
                      </a:r>
                      <a:r>
                        <a:rPr lang="es-ES" sz="1800" kern="1200" dirty="0" smtClean="0">
                          <a:solidFill>
                            <a:schemeClr val="dk1"/>
                          </a:solidFill>
                          <a:latin typeface="+mn-lt"/>
                          <a:ea typeface="+mn-ea"/>
                          <a:cs typeface="+mn-cs"/>
                        </a:rPr>
                        <a:t>.</a:t>
                      </a:r>
                    </a:p>
                    <a:p>
                      <a:endParaRPr lang="es-ES" dirty="0"/>
                    </a:p>
                  </a:txBody>
                  <a:tcPr>
                    <a:solidFill>
                      <a:srgbClr val="FFFF00"/>
                    </a:solidFill>
                  </a:tcPr>
                </a:tc>
              </a:tr>
              <a:tr h="78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Creación de sistemas automáticos de control de acceso de visitantes, mediante tarjetas de banda magnética. </a:t>
                      </a:r>
                    </a:p>
                    <a:p>
                      <a:endParaRPr lang="es-ES" dirty="0"/>
                    </a:p>
                  </a:txBody>
                  <a:tcPr>
                    <a:solidFill>
                      <a:srgbClr val="23F319"/>
                    </a:solidFill>
                  </a:tcPr>
                </a:tc>
              </a:tr>
            </a:tbl>
          </a:graphicData>
        </a:graphic>
      </p:graphicFrame>
      <p:pic>
        <p:nvPicPr>
          <p:cNvPr id="5" name="4 Imagen" descr="http://t2.gstatic.com/images?q=tbn:ANd9GcSHKQ75Zh1unLLWy0mHNpUdpwf2GRe5aBlZCTg-qXzH8Nlw2yQ2"/>
          <p:cNvPicPr/>
          <p:nvPr/>
        </p:nvPicPr>
        <p:blipFill>
          <a:blip r:embed="rId2" cstate="print"/>
          <a:srcRect/>
          <a:stretch>
            <a:fillRect/>
          </a:stretch>
        </p:blipFill>
        <p:spPr bwMode="auto">
          <a:xfrm>
            <a:off x="1835696" y="188640"/>
            <a:ext cx="3771900" cy="120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536" y="1412776"/>
            <a:ext cx="4040188" cy="792088"/>
          </a:xfrm>
          <a:solidFill>
            <a:srgbClr val="FFFF00"/>
          </a:solidFill>
        </p:spPr>
        <p:txBody>
          <a:bodyPr>
            <a:normAutofit/>
          </a:bodyPr>
          <a:lstStyle/>
          <a:p>
            <a:pPr algn="ctr"/>
            <a:r>
              <a:rPr lang="es-ES" sz="2000" i="1" u="sng" dirty="0">
                <a:solidFill>
                  <a:schemeClr val="dk1"/>
                </a:solidFill>
              </a:rPr>
              <a:t>La innovación en la difusión, divulgación y disfrute</a:t>
            </a:r>
            <a:r>
              <a:rPr lang="es-ES" sz="2000" i="1" u="sng" dirty="0" smtClean="0">
                <a:solidFill>
                  <a:schemeClr val="dk1"/>
                </a:solidFill>
              </a:rPr>
              <a:t>.</a:t>
            </a:r>
            <a:endParaRPr lang="es-ES" dirty="0"/>
          </a:p>
        </p:txBody>
      </p:sp>
      <p:sp>
        <p:nvSpPr>
          <p:cNvPr id="4" name="3 Marcador de contenido"/>
          <p:cNvSpPr>
            <a:spLocks noGrp="1"/>
          </p:cNvSpPr>
          <p:nvPr>
            <p:ph sz="half" idx="2"/>
          </p:nvPr>
        </p:nvSpPr>
        <p:spPr>
          <a:solidFill>
            <a:srgbClr val="23F319"/>
          </a:solidFill>
        </p:spPr>
        <p:txBody>
          <a:bodyPr>
            <a:normAutofit fontScale="85000" lnSpcReduction="20000"/>
          </a:bodyPr>
          <a:lstStyle/>
          <a:p>
            <a:pPr lvl="0"/>
            <a:r>
              <a:rPr lang="es-ES" dirty="0"/>
              <a:t>Desarrollo de museos virtuales.</a:t>
            </a:r>
          </a:p>
          <a:p>
            <a:pPr lvl="0"/>
            <a:r>
              <a:rPr lang="es-ES" dirty="0"/>
              <a:t>Desarrollo de museos on-line.</a:t>
            </a:r>
          </a:p>
          <a:p>
            <a:pPr lvl="0"/>
            <a:r>
              <a:rPr lang="es-ES" dirty="0"/>
              <a:t>Creación de contenidos multimedia e interactivos.</a:t>
            </a:r>
          </a:p>
          <a:p>
            <a:pPr lvl="0"/>
            <a:r>
              <a:rPr lang="es-ES" dirty="0"/>
              <a:t>Mejora de las páginas web</a:t>
            </a:r>
          </a:p>
          <a:p>
            <a:pPr lvl="0"/>
            <a:r>
              <a:rPr lang="es-ES" dirty="0"/>
              <a:t>Mejora de los sistemas de procesamiento e interpretación de datos.</a:t>
            </a:r>
          </a:p>
          <a:p>
            <a:pPr lvl="0"/>
            <a:r>
              <a:rPr lang="es-ES" dirty="0"/>
              <a:t>Aplicaciones para las PDA y teléfonos móviles.</a:t>
            </a:r>
          </a:p>
          <a:p>
            <a:pPr lvl="0"/>
            <a:r>
              <a:rPr lang="es-ES" dirty="0"/>
              <a:t>Modelos virtuales y reconstrucciones 3D </a:t>
            </a:r>
          </a:p>
          <a:p>
            <a:pPr lvl="0"/>
            <a:r>
              <a:rPr lang="es-ES" dirty="0"/>
              <a:t>Realidad aumentada </a:t>
            </a:r>
          </a:p>
          <a:p>
            <a:endParaRPr lang="es-ES" dirty="0"/>
          </a:p>
        </p:txBody>
      </p:sp>
      <p:sp>
        <p:nvSpPr>
          <p:cNvPr id="5" name="4 Marcador de texto"/>
          <p:cNvSpPr>
            <a:spLocks noGrp="1"/>
          </p:cNvSpPr>
          <p:nvPr>
            <p:ph type="body" sz="quarter" idx="3"/>
          </p:nvPr>
        </p:nvSpPr>
        <p:spPr>
          <a:solidFill>
            <a:srgbClr val="23F319"/>
          </a:solidFill>
        </p:spPr>
        <p:txBody>
          <a:bodyPr>
            <a:normAutofit fontScale="92500" lnSpcReduction="20000"/>
          </a:bodyPr>
          <a:lstStyle/>
          <a:p>
            <a:pPr algn="ctr"/>
            <a:r>
              <a:rPr lang="es-ES" sz="2200" i="1" u="sng" dirty="0">
                <a:solidFill>
                  <a:schemeClr val="dk1"/>
                </a:solidFill>
              </a:rPr>
              <a:t>La innovación en la difusión, divulgación y disfrute</a:t>
            </a:r>
            <a:r>
              <a:rPr lang="es-ES" sz="2200" i="1" u="sng" dirty="0" smtClean="0">
                <a:solidFill>
                  <a:schemeClr val="dk1"/>
                </a:solidFill>
              </a:rPr>
              <a:t>.</a:t>
            </a:r>
            <a:endParaRPr lang="es-ES" dirty="0"/>
          </a:p>
        </p:txBody>
      </p:sp>
      <p:sp>
        <p:nvSpPr>
          <p:cNvPr id="6" name="5 Marcador de contenido"/>
          <p:cNvSpPr>
            <a:spLocks noGrp="1"/>
          </p:cNvSpPr>
          <p:nvPr>
            <p:ph sz="quarter" idx="4"/>
          </p:nvPr>
        </p:nvSpPr>
        <p:spPr>
          <a:xfrm>
            <a:off x="4645025" y="2174875"/>
            <a:ext cx="4041775" cy="3918421"/>
          </a:xfrm>
          <a:solidFill>
            <a:srgbClr val="FFFF00"/>
          </a:solidFill>
        </p:spPr>
        <p:txBody>
          <a:bodyPr>
            <a:normAutofit/>
          </a:bodyPr>
          <a:lstStyle/>
          <a:p>
            <a:pPr lvl="0"/>
            <a:r>
              <a:rPr lang="es-ES" sz="2200" dirty="0"/>
              <a:t>Proyecciones holográficas de figuras humanas u objetos.</a:t>
            </a:r>
          </a:p>
          <a:p>
            <a:pPr lvl="0"/>
            <a:r>
              <a:rPr lang="es-ES" sz="2200" dirty="0"/>
              <a:t>Desarrollo de videojuegos de contenido histórico o cultural.</a:t>
            </a:r>
          </a:p>
          <a:p>
            <a:pPr lvl="0"/>
            <a:r>
              <a:rPr lang="es-ES" sz="2200" dirty="0"/>
              <a:t>Desarrollo de contenidos patrimoniales para la pizarra digital.</a:t>
            </a:r>
          </a:p>
          <a:p>
            <a:pPr lvl="0"/>
            <a:r>
              <a:rPr lang="es-ES" sz="2200" dirty="0"/>
              <a:t>Aplicaciones en las nuevas redes de comunicación social.</a:t>
            </a:r>
          </a:p>
          <a:p>
            <a:endParaRPr lang="es-ES" dirty="0"/>
          </a:p>
        </p:txBody>
      </p:sp>
      <p:pic>
        <p:nvPicPr>
          <p:cNvPr id="7" name="6 Imagen" descr="http://genteynegocios.elpais.com.uy/wp-content/uploads/2011/06/shopping_mall_hologram12.jpg"/>
          <p:cNvPicPr/>
          <p:nvPr/>
        </p:nvPicPr>
        <p:blipFill>
          <a:blip r:embed="rId2" cstate="print"/>
          <a:srcRect/>
          <a:stretch>
            <a:fillRect/>
          </a:stretch>
        </p:blipFill>
        <p:spPr bwMode="auto">
          <a:xfrm>
            <a:off x="2771800" y="0"/>
            <a:ext cx="3240360" cy="13407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graphicFrame>
        <p:nvGraphicFramePr>
          <p:cNvPr id="7" name="6 Marcador de contenido"/>
          <p:cNvGraphicFramePr>
            <a:graphicFrameLocks noGrp="1"/>
          </p:cNvGraphicFramePr>
          <p:nvPr>
            <p:ph sz="half" idx="2"/>
          </p:nvPr>
        </p:nvGraphicFramePr>
        <p:xfrm>
          <a:off x="4716016" y="2420888"/>
          <a:ext cx="4040188" cy="4183261"/>
        </p:xfrm>
        <a:graphic>
          <a:graphicData uri="http://schemas.openxmlformats.org/drawingml/2006/table">
            <a:tbl>
              <a:tblPr firstRow="1" bandRow="1">
                <a:tableStyleId>{5C22544A-7EE6-4342-B048-85BDC9FD1C3A}</a:tableStyleId>
              </a:tblPr>
              <a:tblGrid>
                <a:gridCol w="4040188"/>
              </a:tblGrid>
              <a:tr h="678061">
                <a:tc>
                  <a:txBody>
                    <a:bodyPr/>
                    <a:lstStyle/>
                    <a:p>
                      <a:pPr algn="ctr">
                        <a:buNone/>
                      </a:pPr>
                      <a:r>
                        <a:rPr lang="es-ES" sz="1800" b="1" kern="1200" dirty="0" smtClean="0">
                          <a:solidFill>
                            <a:schemeClr val="dk1"/>
                          </a:solidFill>
                          <a:latin typeface="+mn-lt"/>
                          <a:ea typeface="+mn-ea"/>
                          <a:cs typeface="+mn-cs"/>
                        </a:rPr>
                        <a:t> El proceso tradicional de gestión del patrimonio</a:t>
                      </a:r>
                    </a:p>
                  </a:txBody>
                  <a:tcPr>
                    <a:solidFill>
                      <a:srgbClr val="FFFF00"/>
                    </a:solidFill>
                  </a:tcPr>
                </a:tc>
              </a:tr>
              <a:tr h="370840">
                <a:tc>
                  <a:txBody>
                    <a:bodyPr/>
                    <a:lstStyle/>
                    <a:p>
                      <a:pPr algn="ctr">
                        <a:buNone/>
                      </a:pPr>
                      <a:endParaRPr lang="es-ES" sz="2800" dirty="0" smtClean="0"/>
                    </a:p>
                    <a:p>
                      <a:pPr algn="ctr">
                        <a:buNone/>
                      </a:pPr>
                      <a:r>
                        <a:rPr lang="es-ES" sz="2800" dirty="0" smtClean="0"/>
                        <a:t>Descoordinación entre Administraciones Públicas</a:t>
                      </a:r>
                    </a:p>
                    <a:p>
                      <a:pPr algn="ctr">
                        <a:buNone/>
                      </a:pPr>
                      <a:endParaRPr lang="es-ES" sz="2800" dirty="0" smtClean="0"/>
                    </a:p>
                    <a:p>
                      <a:pPr algn="ctr">
                        <a:buNone/>
                      </a:pPr>
                      <a:r>
                        <a:rPr lang="es-ES" sz="2800" dirty="0" smtClean="0"/>
                        <a:t>Proceso de contratación entre Administraciones Públicas y empresas del sector</a:t>
                      </a:r>
                      <a:endParaRPr lang="es-ES" sz="2800" dirty="0"/>
                    </a:p>
                  </a:txBody>
                  <a:tcPr>
                    <a:solidFill>
                      <a:srgbClr val="23F319"/>
                    </a:solidFill>
                  </a:tcPr>
                </a:tc>
              </a:tr>
            </a:tbl>
          </a:graphicData>
        </a:graphic>
      </p:graphicFrame>
      <p:sp>
        <p:nvSpPr>
          <p:cNvPr id="5" name="4 Marcador de texto"/>
          <p:cNvSpPr>
            <a:spLocks noGrp="1"/>
          </p:cNvSpPr>
          <p:nvPr>
            <p:ph type="body" sz="quarter" idx="3"/>
          </p:nvPr>
        </p:nvSpPr>
        <p:spPr>
          <a:solidFill>
            <a:srgbClr val="23F319"/>
          </a:solidFill>
        </p:spPr>
        <p:txBody>
          <a:bodyPr/>
          <a:lstStyle/>
          <a:p>
            <a:pPr algn="ctr"/>
            <a:r>
              <a:rPr lang="es-ES" i="1" u="sng" dirty="0"/>
              <a:t>Innovación en la gestión</a:t>
            </a:r>
            <a:endParaRPr lang="es-ES" dirty="0"/>
          </a:p>
        </p:txBody>
      </p:sp>
      <p:pic>
        <p:nvPicPr>
          <p:cNvPr id="9" name="8 Imagen" descr="http://3.bp.blogspot.com/-7Gyd6D8zfDw/T2kLG7yMwqI/AAAAAAAAAKg/a3q8w_cMyiM/s290/409494_207038022728303_207031839395588_361508_1312322578_n.jpg"/>
          <p:cNvPicPr/>
          <p:nvPr/>
        </p:nvPicPr>
        <p:blipFill>
          <a:blip r:embed="rId2" cstate="print"/>
          <a:srcRect/>
          <a:stretch>
            <a:fillRect/>
          </a:stretch>
        </p:blipFill>
        <p:spPr bwMode="auto">
          <a:xfrm>
            <a:off x="539552" y="2276872"/>
            <a:ext cx="3528392" cy="3744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a:solidFill>
            <a:srgbClr val="FFFF00"/>
          </a:solidFill>
        </p:spPr>
        <p:txBody>
          <a:bodyPr>
            <a:noAutofit/>
          </a:bodyPr>
          <a:lstStyle/>
          <a:p>
            <a:r>
              <a:rPr lang="es-ES" sz="1800" dirty="0" smtClean="0"/>
              <a:t>Construcción del Metro en la ciudad de Granada</a:t>
            </a:r>
            <a:endParaRPr lang="es-ES" sz="1800" dirty="0"/>
          </a:p>
        </p:txBody>
      </p:sp>
      <p:sp>
        <p:nvSpPr>
          <p:cNvPr id="5" name="4 Marcador de texto"/>
          <p:cNvSpPr>
            <a:spLocks noGrp="1"/>
          </p:cNvSpPr>
          <p:nvPr>
            <p:ph type="body" sz="quarter" idx="3"/>
          </p:nvPr>
        </p:nvSpPr>
        <p:spPr>
          <a:solidFill>
            <a:srgbClr val="23F319"/>
          </a:solidFill>
        </p:spPr>
        <p:txBody>
          <a:bodyPr>
            <a:normAutofit fontScale="92500" lnSpcReduction="20000"/>
          </a:bodyPr>
          <a:lstStyle/>
          <a:p>
            <a:pPr algn="ctr"/>
            <a:r>
              <a:rPr lang="es-ES" sz="2200" dirty="0">
                <a:solidFill>
                  <a:schemeClr val="dk1"/>
                </a:solidFill>
              </a:rPr>
              <a:t> El proceso tradicional de gestión del </a:t>
            </a:r>
            <a:r>
              <a:rPr lang="es-ES" sz="2200" dirty="0" smtClean="0">
                <a:solidFill>
                  <a:schemeClr val="dk1"/>
                </a:solidFill>
              </a:rPr>
              <a:t>patrimonio</a:t>
            </a:r>
            <a:endParaRPr lang="es-ES" dirty="0"/>
          </a:p>
        </p:txBody>
      </p:sp>
      <p:sp>
        <p:nvSpPr>
          <p:cNvPr id="6" name="5 Marcador de contenido"/>
          <p:cNvSpPr>
            <a:spLocks noGrp="1"/>
          </p:cNvSpPr>
          <p:nvPr>
            <p:ph sz="quarter" idx="4"/>
          </p:nvPr>
        </p:nvSpPr>
        <p:spPr>
          <a:solidFill>
            <a:srgbClr val="FFFF00"/>
          </a:solidFill>
        </p:spPr>
        <p:txBody>
          <a:bodyPr>
            <a:normAutofit fontScale="85000" lnSpcReduction="10000"/>
          </a:bodyPr>
          <a:lstStyle/>
          <a:p>
            <a:pPr algn="ctr">
              <a:buNone/>
            </a:pPr>
            <a:r>
              <a:rPr lang="es-ES" b="1" i="1" dirty="0"/>
              <a:t>Falta de planificación estratégica </a:t>
            </a:r>
            <a:endParaRPr lang="es-ES" b="1" i="1" dirty="0" smtClean="0"/>
          </a:p>
          <a:p>
            <a:pPr algn="ctr">
              <a:buNone/>
            </a:pPr>
            <a:r>
              <a:rPr lang="es-ES" dirty="0" smtClean="0"/>
              <a:t>Las </a:t>
            </a:r>
            <a:r>
              <a:rPr lang="es-ES" dirty="0"/>
              <a:t>administraciones públicas eligen las intervenciones en función de </a:t>
            </a:r>
            <a:r>
              <a:rPr lang="es-ES" b="1" dirty="0"/>
              <a:t>la disponibilidad presupuestaria </a:t>
            </a:r>
            <a:r>
              <a:rPr lang="es-ES" dirty="0"/>
              <a:t>y de la mayor o menor energía e intensidad y de las peticiones de administraciones locales o de agentes de la sociedad civil, sin cooperación entre las distintas actividades que conforman la cadena de valor del patrimonio y entre los distintos agentes que en ellas intervienen.</a:t>
            </a:r>
          </a:p>
          <a:p>
            <a:endParaRPr lang="es-ES" dirty="0"/>
          </a:p>
          <a:p>
            <a:endParaRPr lang="es-ES" dirty="0"/>
          </a:p>
        </p:txBody>
      </p:sp>
      <p:pic>
        <p:nvPicPr>
          <p:cNvPr id="7" name="6 Marcador de contenido" descr="http://t2.gstatic.com/images?q=tbn:ANd9GcQTuJRrpZthMP3qDnx_tEeCAR2j3JmqQ53oOXqM1uL8KeniJxb1"/>
          <p:cNvPicPr>
            <a:picLocks noGrp="1"/>
          </p:cNvPicPr>
          <p:nvPr>
            <p:ph sz="half" idx="2"/>
          </p:nvPr>
        </p:nvPicPr>
        <p:blipFill>
          <a:blip r:embed="rId2" cstate="print"/>
          <a:srcRect/>
          <a:stretch>
            <a:fillRect/>
          </a:stretch>
        </p:blipFill>
        <p:spPr bwMode="auto">
          <a:xfrm>
            <a:off x="467544" y="2708921"/>
            <a:ext cx="3744416" cy="2952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diamond(in)">
                                      <p:cBhvr>
                                        <p:cTn id="22" dur="20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amond(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diamond(in)">
                                      <p:cBhvr>
                                        <p:cTn id="32" dur="2000"/>
                                        <p:tgtEl>
                                          <p:spTgt spid="6">
                                            <p:bg/>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amond(in)">
                                      <p:cBhvr>
                                        <p:cTn id="37" dur="2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amond(in)">
                                      <p:cBhvr>
                                        <p:cTn id="4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graphicFrame>
        <p:nvGraphicFramePr>
          <p:cNvPr id="7" name="6 Marcador de contenido"/>
          <p:cNvGraphicFramePr>
            <a:graphicFrameLocks noGrp="1"/>
          </p:cNvGraphicFramePr>
          <p:nvPr>
            <p:ph sz="half" idx="2"/>
          </p:nvPr>
        </p:nvGraphicFramePr>
        <p:xfrm>
          <a:off x="4644008" y="2564904"/>
          <a:ext cx="4040188" cy="2887350"/>
        </p:xfrm>
        <a:graphic>
          <a:graphicData uri="http://schemas.openxmlformats.org/drawingml/2006/table">
            <a:tbl>
              <a:tblPr firstRow="1" bandRow="1">
                <a:tableStyleId>{5C22544A-7EE6-4342-B048-85BDC9FD1C3A}</a:tableStyleId>
              </a:tblPr>
              <a:tblGrid>
                <a:gridCol w="4040188"/>
              </a:tblGrid>
              <a:tr h="861816">
                <a:tc>
                  <a:txBody>
                    <a:bodyPr/>
                    <a:lstStyle/>
                    <a:p>
                      <a:pPr algn="ctr"/>
                      <a:r>
                        <a:rPr lang="es-ES" sz="1800" kern="1200" dirty="0" smtClean="0">
                          <a:solidFill>
                            <a:schemeClr val="dk1"/>
                          </a:solidFill>
                          <a:latin typeface="+mn-lt"/>
                          <a:ea typeface="+mn-ea"/>
                          <a:cs typeface="+mn-cs"/>
                        </a:rPr>
                        <a:t>Alternativas a la gestión tradicional del patrimonio</a:t>
                      </a:r>
                    </a:p>
                  </a:txBody>
                  <a:tcPr>
                    <a:solidFill>
                      <a:srgbClr val="FFFF00"/>
                    </a:solidFill>
                  </a:tcPr>
                </a:tc>
              </a:tr>
              <a:tr h="794368">
                <a:tc>
                  <a:txBody>
                    <a:bodyPr/>
                    <a:lstStyle/>
                    <a:p>
                      <a:pPr algn="ctr"/>
                      <a:r>
                        <a:rPr lang="es-ES" sz="1800" kern="1200" dirty="0" smtClean="0">
                          <a:solidFill>
                            <a:schemeClr val="dk1"/>
                          </a:solidFill>
                          <a:latin typeface="+mn-lt"/>
                          <a:ea typeface="+mn-ea"/>
                          <a:cs typeface="+mn-cs"/>
                        </a:rPr>
                        <a:t>a) Planes de intervención territoriales</a:t>
                      </a:r>
                      <a:endParaRPr lang="es-ES" dirty="0"/>
                    </a:p>
                  </a:txBody>
                  <a:tcPr anchor="ctr">
                    <a:solidFill>
                      <a:srgbClr val="23F319"/>
                    </a:solidFill>
                  </a:tcPr>
                </a:tc>
              </a:tr>
              <a:tr h="1231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b) El Sistema de Planificación de Políticas Culturales</a:t>
                      </a:r>
                    </a:p>
                    <a:p>
                      <a:endParaRPr lang="es-ES" dirty="0"/>
                    </a:p>
                  </a:txBody>
                  <a:tcPr>
                    <a:solidFill>
                      <a:srgbClr val="FFFF00"/>
                    </a:solidFill>
                  </a:tcPr>
                </a:tc>
              </a:tr>
            </a:tbl>
          </a:graphicData>
        </a:graphic>
      </p:graphicFrame>
      <p:sp>
        <p:nvSpPr>
          <p:cNvPr id="5" name="4 Marcador de texto"/>
          <p:cNvSpPr>
            <a:spLocks noGrp="1"/>
          </p:cNvSpPr>
          <p:nvPr>
            <p:ph type="body" sz="quarter" idx="3"/>
          </p:nvPr>
        </p:nvSpPr>
        <p:spPr>
          <a:solidFill>
            <a:srgbClr val="23F319"/>
          </a:solidFill>
        </p:spPr>
        <p:txBody>
          <a:bodyPr/>
          <a:lstStyle/>
          <a:p>
            <a:pPr algn="ctr"/>
            <a:r>
              <a:rPr lang="es-ES" i="1" u="sng" dirty="0" smtClean="0"/>
              <a:t>Innovación en la gestión</a:t>
            </a:r>
            <a:endParaRPr lang="es-ES" dirty="0" smtClean="0"/>
          </a:p>
        </p:txBody>
      </p:sp>
      <p:sp>
        <p:nvSpPr>
          <p:cNvPr id="6" name="5 Marcador de contenido"/>
          <p:cNvSpPr>
            <a:spLocks noGrp="1"/>
          </p:cNvSpPr>
          <p:nvPr>
            <p:ph sz="quarter" idx="4"/>
          </p:nvPr>
        </p:nvSpPr>
        <p:spPr/>
        <p:txBody>
          <a:bodyPr/>
          <a:lstStyle/>
          <a:p>
            <a:pPr>
              <a:buNone/>
            </a:pPr>
            <a:r>
              <a:rPr lang="es-ES" dirty="0" smtClean="0"/>
              <a:t>     </a:t>
            </a:r>
            <a:endParaRPr lang="es-ES" dirty="0"/>
          </a:p>
        </p:txBody>
      </p:sp>
      <p:pic>
        <p:nvPicPr>
          <p:cNvPr id="8" name="7 Imagen"/>
          <p:cNvPicPr/>
          <p:nvPr/>
        </p:nvPicPr>
        <p:blipFill>
          <a:blip r:embed="rId2" cstate="print"/>
          <a:srcRect/>
          <a:stretch>
            <a:fillRect/>
          </a:stretch>
        </p:blipFill>
        <p:spPr bwMode="auto">
          <a:xfrm>
            <a:off x="539552" y="1412776"/>
            <a:ext cx="3888432" cy="3384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6" name="5 Marcador de contenido"/>
          <p:cNvSpPr>
            <a:spLocks noGrp="1"/>
          </p:cNvSpPr>
          <p:nvPr>
            <p:ph sz="quarter" idx="4"/>
          </p:nvPr>
        </p:nvSpPr>
        <p:spPr>
          <a:solidFill>
            <a:srgbClr val="FFFF00"/>
          </a:solidFill>
        </p:spPr>
        <p:txBody>
          <a:bodyPr/>
          <a:lstStyle/>
          <a:p>
            <a:pPr algn="ctr">
              <a:buNone/>
            </a:pPr>
            <a:r>
              <a:rPr lang="es-ES" dirty="0" smtClean="0"/>
              <a:t>    a) Planes </a:t>
            </a:r>
            <a:r>
              <a:rPr lang="es-ES" dirty="0"/>
              <a:t>de intervención territoriales.</a:t>
            </a:r>
          </a:p>
          <a:p>
            <a:pPr>
              <a:buNone/>
            </a:pPr>
            <a:endParaRPr lang="es-ES" dirty="0"/>
          </a:p>
          <a:p>
            <a:pPr algn="ctr">
              <a:buNone/>
            </a:pPr>
            <a:r>
              <a:rPr lang="es-ES" dirty="0" smtClean="0"/>
              <a:t> EJEMPLO DE APLICACIÓN</a:t>
            </a:r>
            <a:r>
              <a:rPr lang="es-ES" dirty="0"/>
              <a:t>:  TERRITORIO HISTÓRICO DE LA ANTIGUA MERINDAD DE AGUILAR DE CAMPOO (NORTE DE ESPAÑA). </a:t>
            </a:r>
            <a:r>
              <a:rPr lang="es-ES" u="sng" dirty="0">
                <a:hlinkClick r:id="rId2"/>
              </a:rPr>
              <a:t>http://www.romaniconorte.org/es/portada/</a:t>
            </a:r>
            <a:endParaRPr lang="es-ES" dirty="0"/>
          </a:p>
          <a:p>
            <a:endParaRPr lang="es-ES" dirty="0"/>
          </a:p>
        </p:txBody>
      </p:sp>
      <p:sp>
        <p:nvSpPr>
          <p:cNvPr id="7" name="4 Marcador de texto"/>
          <p:cNvSpPr>
            <a:spLocks noGrp="1"/>
          </p:cNvSpPr>
          <p:nvPr>
            <p:ph type="body" sz="quarter" idx="3"/>
          </p:nvPr>
        </p:nvSpPr>
        <p:spPr>
          <a:solidFill>
            <a:srgbClr val="23F319"/>
          </a:solidFill>
        </p:spPr>
        <p:txBody>
          <a:bodyPr/>
          <a:lstStyle/>
          <a:p>
            <a:pPr algn="ctr"/>
            <a:r>
              <a:rPr lang="es-ES" i="1" u="sng" dirty="0" smtClean="0"/>
              <a:t>Innovación en la gestión</a:t>
            </a:r>
            <a:endParaRPr lang="es-ES" dirty="0" smtClean="0"/>
          </a:p>
        </p:txBody>
      </p:sp>
      <p:pic>
        <p:nvPicPr>
          <p:cNvPr id="8" name="7 Marcador de contenido"/>
          <p:cNvPicPr>
            <a:picLocks noGrp="1"/>
          </p:cNvPicPr>
          <p:nvPr>
            <p:ph sz="half" idx="2"/>
          </p:nvPr>
        </p:nvPicPr>
        <p:blipFill>
          <a:blip r:embed="rId3" cstate="print"/>
          <a:srcRect/>
          <a:stretch>
            <a:fillRect/>
          </a:stretch>
        </p:blipFill>
        <p:spPr bwMode="auto">
          <a:xfrm>
            <a:off x="611560" y="1556792"/>
            <a:ext cx="4040188"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diamond(in)">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6" name="5 Marcador de contenido"/>
          <p:cNvSpPr>
            <a:spLocks noGrp="1"/>
          </p:cNvSpPr>
          <p:nvPr>
            <p:ph sz="quarter" idx="4"/>
          </p:nvPr>
        </p:nvSpPr>
        <p:spPr>
          <a:solidFill>
            <a:srgbClr val="FFFF00"/>
          </a:solidFill>
        </p:spPr>
        <p:txBody>
          <a:bodyPr>
            <a:normAutofit fontScale="77500" lnSpcReduction="20000"/>
          </a:bodyPr>
          <a:lstStyle/>
          <a:p>
            <a:pPr algn="ctr">
              <a:buNone/>
            </a:pPr>
            <a:r>
              <a:rPr lang="es-ES" u="sng" dirty="0"/>
              <a:t>¿De qué trata?</a:t>
            </a:r>
          </a:p>
          <a:p>
            <a:pPr>
              <a:buNone/>
            </a:pPr>
            <a:r>
              <a:rPr lang="es-ES" dirty="0"/>
              <a:t> </a:t>
            </a:r>
          </a:p>
          <a:p>
            <a:pPr algn="ctr">
              <a:buNone/>
            </a:pPr>
            <a:r>
              <a:rPr lang="es-ES" dirty="0"/>
              <a:t>Elaboración de un plan director que marca las líneas maestras que ha de seguir el programa,</a:t>
            </a:r>
          </a:p>
          <a:p>
            <a:pPr algn="ctr">
              <a:buNone/>
            </a:pPr>
            <a:r>
              <a:rPr lang="es-ES" dirty="0"/>
              <a:t> </a:t>
            </a:r>
          </a:p>
          <a:p>
            <a:pPr algn="ctr">
              <a:buNone/>
            </a:pPr>
            <a:r>
              <a:rPr lang="es-ES" dirty="0"/>
              <a:t>El análisis de los problemas y necesidades que tanto el territorio como el patrimonio muestran, </a:t>
            </a:r>
          </a:p>
          <a:p>
            <a:pPr algn="ctr">
              <a:buNone/>
            </a:pPr>
            <a:r>
              <a:rPr lang="es-ES" dirty="0"/>
              <a:t> </a:t>
            </a:r>
          </a:p>
          <a:p>
            <a:pPr algn="ctr">
              <a:buNone/>
            </a:pPr>
            <a:r>
              <a:rPr lang="es-ES" dirty="0"/>
              <a:t>Propuestas de actuación para convertir estos elementos en agentes de desarrollo.</a:t>
            </a:r>
          </a:p>
          <a:p>
            <a:pPr algn="ctr">
              <a:buNone/>
            </a:pPr>
            <a:r>
              <a:rPr lang="es-ES" dirty="0"/>
              <a:t> </a:t>
            </a:r>
          </a:p>
          <a:p>
            <a:endParaRPr lang="es-ES" dirty="0"/>
          </a:p>
        </p:txBody>
      </p:sp>
      <p:sp>
        <p:nvSpPr>
          <p:cNvPr id="7" name="4 Marcador de texto"/>
          <p:cNvSpPr>
            <a:spLocks noGrp="1"/>
          </p:cNvSpPr>
          <p:nvPr>
            <p:ph type="body" sz="quarter" idx="3"/>
          </p:nvPr>
        </p:nvSpPr>
        <p:spPr>
          <a:solidFill>
            <a:srgbClr val="23F319"/>
          </a:solidFill>
        </p:spPr>
        <p:txBody>
          <a:bodyPr>
            <a:normAutofit fontScale="55000" lnSpcReduction="20000"/>
          </a:bodyPr>
          <a:lstStyle/>
          <a:p>
            <a:r>
              <a:rPr lang="es-ES" dirty="0" smtClean="0"/>
              <a:t>TERRITORIO HISTÓRICO DE LA ANTIGUA MERINDAD DE AGUILAR DE CAMPOO (NORTE DE ESPAÑA).</a:t>
            </a:r>
            <a:endParaRPr lang="es-ES" dirty="0"/>
          </a:p>
        </p:txBody>
      </p:sp>
      <p:pic>
        <p:nvPicPr>
          <p:cNvPr id="8" name="7 Marcador de contenido"/>
          <p:cNvPicPr>
            <a:picLocks noGrp="1"/>
          </p:cNvPicPr>
          <p:nvPr>
            <p:ph sz="half" idx="2"/>
          </p:nvPr>
        </p:nvPicPr>
        <p:blipFill>
          <a:blip r:embed="rId2" cstate="print"/>
          <a:srcRect/>
          <a:stretch>
            <a:fillRect/>
          </a:stretch>
        </p:blipFill>
        <p:spPr bwMode="auto">
          <a:xfrm>
            <a:off x="395536" y="1844824"/>
            <a:ext cx="4040188"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457200" y="2308320"/>
            <a:ext cx="4038600" cy="3109722"/>
          </a:xfrm>
          <a:prstGeom prst="rect">
            <a:avLst/>
          </a:prstGeom>
          <a:noFill/>
          <a:ln w="9525">
            <a:noFill/>
            <a:miter lim="800000"/>
            <a:headEnd/>
            <a:tailEnd/>
          </a:ln>
        </p:spPr>
      </p:pic>
      <p:graphicFrame>
        <p:nvGraphicFramePr>
          <p:cNvPr id="7" name="6 Tabla"/>
          <p:cNvGraphicFramePr>
            <a:graphicFrameLocks noGrp="1"/>
          </p:cNvGraphicFramePr>
          <p:nvPr/>
        </p:nvGraphicFramePr>
        <p:xfrm>
          <a:off x="4488160" y="1916832"/>
          <a:ext cx="3540224" cy="3543648"/>
        </p:xfrm>
        <a:graphic>
          <a:graphicData uri="http://schemas.openxmlformats.org/drawingml/2006/table">
            <a:tbl>
              <a:tblPr firstRow="1" bandRow="1">
                <a:tableStyleId>{5C22544A-7EE6-4342-B048-85BDC9FD1C3A}</a:tableStyleId>
              </a:tblPr>
              <a:tblGrid>
                <a:gridCol w="3540224"/>
              </a:tblGrid>
              <a:tr h="494738">
                <a:tc>
                  <a:txBody>
                    <a:bodyPr/>
                    <a:lstStyle/>
                    <a:p>
                      <a:pPr algn="ctr">
                        <a:buNone/>
                      </a:pPr>
                      <a:r>
                        <a:rPr lang="es-ES" sz="1800" b="1" i="1" u="sng" dirty="0" smtClean="0"/>
                        <a:t>Motivos:</a:t>
                      </a:r>
                    </a:p>
                  </a:txBody>
                  <a:tcPr>
                    <a:solidFill>
                      <a:srgbClr val="23F319"/>
                    </a:solidFill>
                  </a:tcPr>
                </a:tc>
              </a:tr>
              <a:tr h="1233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El patrimonio histórico de esos países está en su conjunto </a:t>
                      </a:r>
                      <a:r>
                        <a:rPr lang="es-ES" b="1" dirty="0" smtClean="0"/>
                        <a:t>mejor conservado y gestionado </a:t>
                      </a:r>
                      <a:r>
                        <a:rPr lang="es-ES" dirty="0" smtClean="0"/>
                        <a:t>que el patrimonio español.</a:t>
                      </a:r>
                    </a:p>
                    <a:p>
                      <a:endParaRPr lang="es-ES" dirty="0"/>
                    </a:p>
                  </a:txBody>
                  <a:tcPr>
                    <a:solidFill>
                      <a:srgbClr val="FFFF00"/>
                    </a:solidFill>
                  </a:tcPr>
                </a:tc>
              </a:tr>
              <a:tr h="1585870">
                <a:tc>
                  <a:txBody>
                    <a:bodyPr/>
                    <a:lstStyle/>
                    <a:p>
                      <a:r>
                        <a:rPr lang="es-ES" b="1" dirty="0" smtClean="0"/>
                        <a:t>El</a:t>
                      </a:r>
                      <a:r>
                        <a:rPr lang="es-ES" b="1" baseline="0" dirty="0" smtClean="0"/>
                        <a:t> </a:t>
                      </a:r>
                      <a:r>
                        <a:rPr lang="es-ES" b="1" dirty="0" smtClean="0"/>
                        <a:t>aprovechamiento cultural y turístico </a:t>
                      </a:r>
                      <a:r>
                        <a:rPr lang="es-ES" dirty="0" smtClean="0"/>
                        <a:t>de los recursos patrimoniales de España es mucho menor que el de aquéllos.</a:t>
                      </a:r>
                      <a:endParaRPr lang="es-ES" dirty="0"/>
                    </a:p>
                  </a:txBody>
                  <a:tcPr>
                    <a:solidFill>
                      <a:srgbClr val="23F319"/>
                    </a:solidFill>
                  </a:tcPr>
                </a:tc>
              </a:tr>
            </a:tbl>
          </a:graphicData>
        </a:graphic>
      </p:graphicFrame>
      <p:sp>
        <p:nvSpPr>
          <p:cNvPr id="12" name="11 Título"/>
          <p:cNvSpPr>
            <a:spLocks noGrp="1"/>
          </p:cNvSpPr>
          <p:nvPr>
            <p:ph type="title"/>
          </p:nvPr>
        </p:nvSpPr>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fontScale="55000" lnSpcReduction="20000"/>
          </a:bodyPr>
          <a:lstStyle/>
          <a:p>
            <a:r>
              <a:rPr lang="es-ES" dirty="0" smtClean="0"/>
              <a:t>TERRITORIO HISTÓRICO DE LA ANTIGUA MERINDAD DE AGUILAR DE CAMPOO (NORTE DE ESPAÑA).</a:t>
            </a:r>
            <a:endParaRPr lang="es-ES" dirty="0"/>
          </a:p>
        </p:txBody>
      </p:sp>
      <p:sp>
        <p:nvSpPr>
          <p:cNvPr id="6" name="5 Marcador de contenido"/>
          <p:cNvSpPr>
            <a:spLocks noGrp="1"/>
          </p:cNvSpPr>
          <p:nvPr>
            <p:ph sz="quarter" idx="4"/>
          </p:nvPr>
        </p:nvSpPr>
        <p:spPr>
          <a:solidFill>
            <a:srgbClr val="FFFF00"/>
          </a:solidFill>
        </p:spPr>
        <p:txBody>
          <a:bodyPr>
            <a:normAutofit fontScale="70000" lnSpcReduction="20000"/>
          </a:bodyPr>
          <a:lstStyle/>
          <a:p>
            <a:r>
              <a:rPr lang="es-ES" u="sng" dirty="0"/>
              <a:t>Objetivo</a:t>
            </a:r>
            <a:r>
              <a:rPr lang="es-ES" dirty="0"/>
              <a:t>:</a:t>
            </a:r>
          </a:p>
          <a:p>
            <a:pPr>
              <a:buNone/>
            </a:pPr>
            <a:r>
              <a:rPr lang="es-ES" dirty="0"/>
              <a:t> </a:t>
            </a:r>
          </a:p>
          <a:p>
            <a:pPr algn="ctr">
              <a:buNone/>
            </a:pPr>
            <a:r>
              <a:rPr lang="es-ES" dirty="0"/>
              <a:t>La conservación y la difusión del patrimonio </a:t>
            </a:r>
          </a:p>
          <a:p>
            <a:pPr>
              <a:buNone/>
            </a:pPr>
            <a:r>
              <a:rPr lang="es-ES" dirty="0"/>
              <a:t> </a:t>
            </a:r>
          </a:p>
          <a:p>
            <a:pPr algn="ctr">
              <a:buNone/>
            </a:pPr>
            <a:r>
              <a:rPr lang="es-ES" dirty="0"/>
              <a:t>La promoción del desarrollo </a:t>
            </a:r>
            <a:r>
              <a:rPr lang="es-ES" dirty="0" smtClean="0"/>
              <a:t>socio-económico </a:t>
            </a:r>
            <a:r>
              <a:rPr lang="es-ES" dirty="0"/>
              <a:t>de las áreas de actuación donde se lleva a </a:t>
            </a:r>
            <a:r>
              <a:rPr lang="es-ES" dirty="0" smtClean="0"/>
              <a:t>cabo. </a:t>
            </a:r>
            <a:endParaRPr lang="es-ES" dirty="0"/>
          </a:p>
          <a:p>
            <a:pPr>
              <a:buNone/>
            </a:pPr>
            <a:r>
              <a:rPr lang="es-ES" dirty="0"/>
              <a:t> </a:t>
            </a:r>
          </a:p>
          <a:p>
            <a:r>
              <a:rPr lang="es-ES" u="sng" dirty="0" err="1"/>
              <a:t>Àreas</a:t>
            </a:r>
            <a:r>
              <a:rPr lang="es-ES" u="sng" dirty="0"/>
              <a:t> de actuación</a:t>
            </a:r>
            <a:r>
              <a:rPr lang="es-ES" dirty="0"/>
              <a:t>:</a:t>
            </a:r>
          </a:p>
          <a:p>
            <a:pPr>
              <a:buNone/>
            </a:pPr>
            <a:r>
              <a:rPr lang="es-ES" dirty="0"/>
              <a:t> </a:t>
            </a:r>
          </a:p>
          <a:p>
            <a:pPr algn="ctr">
              <a:buNone/>
            </a:pPr>
            <a:r>
              <a:rPr lang="es-ES" dirty="0"/>
              <a:t>Unidades territoriales o conjuntos patrimoniales previamente seleccionados a partir de un conocimiento directo y de una realidad analizada desde una óptica multidisciplinar.</a:t>
            </a:r>
          </a:p>
          <a:p>
            <a:endParaRPr lang="es-ES" dirty="0"/>
          </a:p>
        </p:txBody>
      </p:sp>
      <p:pic>
        <p:nvPicPr>
          <p:cNvPr id="7" name="6 Marcador de contenido"/>
          <p:cNvPicPr>
            <a:picLocks noGrp="1"/>
          </p:cNvPicPr>
          <p:nvPr>
            <p:ph sz="half" idx="2"/>
          </p:nvPr>
        </p:nvPicPr>
        <p:blipFill>
          <a:blip r:embed="rId2" cstate="print"/>
          <a:srcRect/>
          <a:stretch>
            <a:fillRect/>
          </a:stretch>
        </p:blipFill>
        <p:spPr bwMode="auto">
          <a:xfrm>
            <a:off x="395536" y="1988840"/>
            <a:ext cx="4040188"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6" name="5 Marcador de contenido"/>
          <p:cNvSpPr>
            <a:spLocks noGrp="1"/>
          </p:cNvSpPr>
          <p:nvPr>
            <p:ph sz="quarter" idx="4"/>
          </p:nvPr>
        </p:nvSpPr>
        <p:spPr>
          <a:solidFill>
            <a:srgbClr val="FFFF00"/>
          </a:solidFill>
        </p:spPr>
        <p:txBody>
          <a:bodyPr>
            <a:normAutofit fontScale="70000" lnSpcReduction="20000"/>
          </a:bodyPr>
          <a:lstStyle/>
          <a:p>
            <a:pPr algn="ctr">
              <a:buNone/>
            </a:pPr>
            <a:r>
              <a:rPr lang="es-ES" sz="3400" u="sng" dirty="0"/>
              <a:t>Beneficios</a:t>
            </a:r>
            <a:r>
              <a:rPr lang="es-ES" sz="3400" dirty="0"/>
              <a:t>:</a:t>
            </a:r>
          </a:p>
          <a:p>
            <a:pPr algn="ctr">
              <a:buNone/>
            </a:pPr>
            <a:r>
              <a:rPr lang="es-ES" dirty="0"/>
              <a:t> </a:t>
            </a:r>
          </a:p>
          <a:p>
            <a:pPr algn="ctr">
              <a:buNone/>
            </a:pPr>
            <a:r>
              <a:rPr lang="es-ES" dirty="0"/>
              <a:t>Reducir costes </a:t>
            </a:r>
            <a:r>
              <a:rPr lang="es-ES" dirty="0" smtClean="0"/>
              <a:t>, </a:t>
            </a:r>
            <a:r>
              <a:rPr lang="es-ES" dirty="0"/>
              <a:t>al limitarse los gastos de gestión que supondría abordar cada proyecto individualmente. </a:t>
            </a:r>
          </a:p>
          <a:p>
            <a:pPr algn="ctr">
              <a:buNone/>
            </a:pPr>
            <a:r>
              <a:rPr lang="es-ES" dirty="0" smtClean="0"/>
              <a:t>       Colaboración </a:t>
            </a:r>
            <a:r>
              <a:rPr lang="es-ES" dirty="0"/>
              <a:t>pública y privada a través de convenios.</a:t>
            </a:r>
          </a:p>
          <a:p>
            <a:pPr algn="ctr">
              <a:buNone/>
            </a:pPr>
            <a:r>
              <a:rPr lang="es-ES" dirty="0" smtClean="0"/>
              <a:t>Reducción </a:t>
            </a:r>
            <a:r>
              <a:rPr lang="es-ES" dirty="0"/>
              <a:t>de los tiempos de espera entre intervenciones y la rápida realización de actuaciones puntuales o de urgencia, lo que posibilita ejecutar el mayor número de intervenciones en el menor tiempo posible, y esto redunda en una mayor eficiencia en el gasto de los recursos públicos</a:t>
            </a:r>
          </a:p>
          <a:p>
            <a:endParaRPr lang="es-ES" dirty="0"/>
          </a:p>
        </p:txBody>
      </p:sp>
      <p:sp>
        <p:nvSpPr>
          <p:cNvPr id="7" name="4 Marcador de texto"/>
          <p:cNvSpPr>
            <a:spLocks noGrp="1"/>
          </p:cNvSpPr>
          <p:nvPr>
            <p:ph type="body" sz="quarter" idx="3"/>
          </p:nvPr>
        </p:nvSpPr>
        <p:spPr>
          <a:solidFill>
            <a:srgbClr val="23F319"/>
          </a:solidFill>
        </p:spPr>
        <p:txBody>
          <a:bodyPr>
            <a:normAutofit fontScale="55000" lnSpcReduction="20000"/>
          </a:bodyPr>
          <a:lstStyle/>
          <a:p>
            <a:r>
              <a:rPr lang="es-ES" dirty="0" smtClean="0"/>
              <a:t>TERRITORIO HISTÓRICO DE LA ANTIGUA MERINDAD DE AGUILAR DE CAMPOO (NORTE DE ESPAÑA).</a:t>
            </a:r>
            <a:endParaRPr lang="es-ES" dirty="0"/>
          </a:p>
        </p:txBody>
      </p:sp>
      <p:pic>
        <p:nvPicPr>
          <p:cNvPr id="8" name="7 Marcador de contenido"/>
          <p:cNvPicPr>
            <a:picLocks noGrp="1"/>
          </p:cNvPicPr>
          <p:nvPr>
            <p:ph sz="half" idx="2"/>
          </p:nvPr>
        </p:nvPicPr>
        <p:blipFill>
          <a:blip r:embed="rId2" cstate="print"/>
          <a:srcRect/>
          <a:stretch>
            <a:fillRect/>
          </a:stretch>
        </p:blipFill>
        <p:spPr bwMode="auto">
          <a:xfrm>
            <a:off x="457200" y="2348880"/>
            <a:ext cx="4040188"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vert="horz" lIns="91440" tIns="45720" rIns="91440" bIns="45720" rtlCol="0" anchor="b">
            <a:noAutofit/>
          </a:bodyPr>
          <a:lstStyle/>
          <a:p>
            <a:pPr algn="ctr"/>
            <a:r>
              <a:rPr lang="es-ES" sz="2000" dirty="0"/>
              <a:t>Sistema de Planificación de Políticas Culturales</a:t>
            </a:r>
          </a:p>
        </p:txBody>
      </p:sp>
      <p:sp>
        <p:nvSpPr>
          <p:cNvPr id="6" name="5 Marcador de contenido"/>
          <p:cNvSpPr>
            <a:spLocks noGrp="1"/>
          </p:cNvSpPr>
          <p:nvPr>
            <p:ph sz="quarter" idx="4"/>
          </p:nvPr>
        </p:nvSpPr>
        <p:spPr>
          <a:solidFill>
            <a:srgbClr val="FFFF00"/>
          </a:solidFill>
        </p:spPr>
        <p:txBody>
          <a:bodyPr>
            <a:normAutofit/>
          </a:bodyPr>
          <a:lstStyle/>
          <a:p>
            <a:endParaRPr lang="es-ES" dirty="0"/>
          </a:p>
          <a:p>
            <a:pPr algn="ctr">
              <a:buNone/>
            </a:pPr>
            <a:r>
              <a:rPr lang="es-ES" dirty="0"/>
              <a:t>La planificación cultural como instrumento de renovación de las políticas culturales en la Consejería de Cultura de la Junta de Andalucía. </a:t>
            </a:r>
          </a:p>
        </p:txBody>
      </p:sp>
      <p:pic>
        <p:nvPicPr>
          <p:cNvPr id="7" name="6 Marcador de contenido" descr="http://mastaekwondo.com/wp-content/uploads/2010/09/2010-09-16_zzx_Espana-Andalucia_map_600.jpg"/>
          <p:cNvPicPr>
            <a:picLocks noGrp="1"/>
          </p:cNvPicPr>
          <p:nvPr>
            <p:ph sz="half" idx="2"/>
          </p:nvPr>
        </p:nvPicPr>
        <p:blipFill>
          <a:blip r:embed="rId2" cstate="print"/>
          <a:srcRect/>
          <a:stretch>
            <a:fillRect/>
          </a:stretch>
        </p:blipFill>
        <p:spPr bwMode="auto">
          <a:xfrm>
            <a:off x="467544" y="1628800"/>
            <a:ext cx="3960440"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diamond(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O&amp;JESUS\Desktop\PELOTAS-CULTURA\MapaSistema11b-actual-enero-12.jpg"/>
          <p:cNvPicPr>
            <a:picLocks noChangeAspect="1" noChangeArrowheads="1"/>
          </p:cNvPicPr>
          <p:nvPr/>
        </p:nvPicPr>
        <p:blipFill>
          <a:blip r:embed="rId2" cstate="print"/>
          <a:srcRect/>
          <a:stretch>
            <a:fillRect/>
          </a:stretch>
        </p:blipFill>
        <p:spPr bwMode="auto">
          <a:xfrm>
            <a:off x="323528" y="836712"/>
            <a:ext cx="8496944" cy="554461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Autofit/>
          </a:bodyPr>
          <a:lstStyle/>
          <a:p>
            <a:pPr algn="ctr"/>
            <a:r>
              <a:rPr lang="es-ES" sz="2000" dirty="0"/>
              <a:t>Sistema de Planificación de Políticas Culturales</a:t>
            </a:r>
          </a:p>
        </p:txBody>
      </p:sp>
      <p:sp>
        <p:nvSpPr>
          <p:cNvPr id="6" name="5 Marcador de contenido"/>
          <p:cNvSpPr>
            <a:spLocks noGrp="1"/>
          </p:cNvSpPr>
          <p:nvPr>
            <p:ph sz="quarter" idx="4"/>
          </p:nvPr>
        </p:nvSpPr>
        <p:spPr>
          <a:solidFill>
            <a:srgbClr val="FFFF00"/>
          </a:solidFill>
        </p:spPr>
        <p:txBody>
          <a:bodyPr>
            <a:normAutofit fontScale="92500"/>
          </a:bodyPr>
          <a:lstStyle/>
          <a:p>
            <a:pPr algn="ctr">
              <a:buNone/>
            </a:pPr>
            <a:r>
              <a:rPr lang="es-ES" b="1" u="sng" dirty="0"/>
              <a:t>Objetivo:</a:t>
            </a:r>
          </a:p>
          <a:p>
            <a:pPr algn="ctr">
              <a:buNone/>
            </a:pPr>
            <a:r>
              <a:rPr lang="es-ES" dirty="0" smtClean="0"/>
              <a:t>Establecer </a:t>
            </a:r>
            <a:r>
              <a:rPr lang="es-ES" dirty="0"/>
              <a:t>los objetivos y metas para el desarrollo coherente y eficaz de planes de distinto nivel y alcance.</a:t>
            </a:r>
          </a:p>
          <a:p>
            <a:pPr algn="ctr">
              <a:buNone/>
            </a:pPr>
            <a:r>
              <a:rPr lang="es-ES" dirty="0"/>
              <a:t> Cumplimentar una responsabilidad social y un sistema de valores y principios, acordes con los procesos y dinámicas culturales</a:t>
            </a:r>
            <a:r>
              <a:rPr lang="es-ES" dirty="0" smtClean="0"/>
              <a:t>.</a:t>
            </a:r>
            <a:r>
              <a:rPr lang="es-ES" dirty="0"/>
              <a:t/>
            </a:r>
            <a:br>
              <a:rPr lang="es-ES" dirty="0"/>
            </a:br>
            <a:r>
              <a:rPr lang="es-ES" dirty="0"/>
              <a:t> </a:t>
            </a:r>
          </a:p>
          <a:p>
            <a:endParaRPr lang="es-ES" dirty="0"/>
          </a:p>
        </p:txBody>
      </p:sp>
      <p:pic>
        <p:nvPicPr>
          <p:cNvPr id="23554" name="Picture 2" descr="C:\Users\RO&amp;JESUS\Desktop\PELOTAS-CULTURA\MapaSistema11b-actual-enero-12.jpg"/>
          <p:cNvPicPr>
            <a:picLocks noGrp="1" noChangeAspect="1" noChangeArrowheads="1"/>
          </p:cNvPicPr>
          <p:nvPr>
            <p:ph sz="half" idx="2"/>
          </p:nvPr>
        </p:nvPicPr>
        <p:blipFill>
          <a:blip r:embed="rId2" cstate="print"/>
          <a:srcRect/>
          <a:stretch>
            <a:fillRect/>
          </a:stretch>
        </p:blipFill>
        <p:spPr bwMode="auto">
          <a:xfrm>
            <a:off x="457200" y="2710480"/>
            <a:ext cx="4040188" cy="28800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amond(in)">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211960" y="273050"/>
            <a:ext cx="4474840" cy="5853113"/>
          </a:xfrm>
          <a:solidFill>
            <a:srgbClr val="23F319"/>
          </a:solidFill>
        </p:spPr>
        <p:txBody>
          <a:bodyPr>
            <a:normAutofit fontScale="47500" lnSpcReduction="20000"/>
          </a:bodyPr>
          <a:lstStyle/>
          <a:p>
            <a:pPr algn="ctr">
              <a:buNone/>
            </a:pPr>
            <a:r>
              <a:rPr lang="es-ES" b="1" dirty="0"/>
              <a:t>Planes directores de los conjuntos culturales puestos en marcha con el sistema de planificación de políticas culturales: </a:t>
            </a:r>
          </a:p>
          <a:p>
            <a:pPr>
              <a:buNone/>
            </a:pPr>
            <a:endParaRPr lang="es-ES" dirty="0"/>
          </a:p>
          <a:p>
            <a:r>
              <a:rPr lang="es-ES" sz="4200" dirty="0" smtClean="0"/>
              <a:t>Plan </a:t>
            </a:r>
            <a:r>
              <a:rPr lang="es-ES" sz="4200" dirty="0"/>
              <a:t>Director del Conjunto Arqueológico de Itálica.</a:t>
            </a:r>
          </a:p>
          <a:p>
            <a:r>
              <a:rPr lang="es-ES" sz="4200" dirty="0"/>
              <a:t> Plan Director del Conjunto Arqueológico Dólmenes de Antequera</a:t>
            </a:r>
          </a:p>
          <a:p>
            <a:r>
              <a:rPr lang="es-ES" sz="4200" dirty="0" smtClean="0"/>
              <a:t> </a:t>
            </a:r>
            <a:r>
              <a:rPr lang="es-ES" sz="4200" dirty="0"/>
              <a:t>Plan Director del Conjunto Arqueológico </a:t>
            </a:r>
            <a:r>
              <a:rPr lang="es-ES" sz="4200" dirty="0" err="1"/>
              <a:t>Baelo</a:t>
            </a:r>
            <a:r>
              <a:rPr lang="es-ES" sz="4200" dirty="0"/>
              <a:t> Claudia.</a:t>
            </a:r>
          </a:p>
          <a:p>
            <a:r>
              <a:rPr lang="es-ES" sz="4200" dirty="0" smtClean="0"/>
              <a:t> </a:t>
            </a:r>
            <a:r>
              <a:rPr lang="es-ES" sz="4200" dirty="0"/>
              <a:t>Plan Director del Conjunto Arqueológico de Medina </a:t>
            </a:r>
            <a:r>
              <a:rPr lang="es-ES" sz="4200" dirty="0" err="1"/>
              <a:t>Zahara</a:t>
            </a:r>
            <a:r>
              <a:rPr lang="es-ES" sz="4200" dirty="0"/>
              <a:t>.</a:t>
            </a:r>
          </a:p>
          <a:p>
            <a:r>
              <a:rPr lang="es-ES" sz="4200" dirty="0" smtClean="0"/>
              <a:t> </a:t>
            </a:r>
            <a:r>
              <a:rPr lang="es-ES" sz="4200" dirty="0"/>
              <a:t>Plan Director del Conjunto Arqueológico Necrópolis de Carmona.</a:t>
            </a:r>
          </a:p>
          <a:p>
            <a:r>
              <a:rPr lang="es-ES" sz="4200" dirty="0"/>
              <a:t> </a:t>
            </a:r>
            <a:r>
              <a:rPr lang="es-ES" sz="4200" u="sng" dirty="0" smtClean="0"/>
              <a:t>Plan </a:t>
            </a:r>
            <a:r>
              <a:rPr lang="es-ES" sz="4200" u="sng" dirty="0"/>
              <a:t>Director del Conjunto Monumental de la Alcazaba de Almería.</a:t>
            </a:r>
          </a:p>
          <a:p>
            <a:r>
              <a:rPr lang="es-ES" sz="4200" dirty="0" smtClean="0"/>
              <a:t> </a:t>
            </a:r>
            <a:r>
              <a:rPr lang="es-ES" sz="4200" dirty="0"/>
              <a:t>Plan Director del Conjunto Arqueológico de Cástulo.</a:t>
            </a:r>
          </a:p>
          <a:p>
            <a:r>
              <a:rPr lang="es-ES" sz="4200" dirty="0"/>
              <a:t> </a:t>
            </a:r>
            <a:r>
              <a:rPr lang="es-ES" sz="4200" u="sng" dirty="0"/>
              <a:t>Plan Director del Conjunto Monumental de la Alhambra y </a:t>
            </a:r>
            <a:r>
              <a:rPr lang="es-ES" sz="4200" u="sng" dirty="0" err="1" smtClean="0"/>
              <a:t>Generalife</a:t>
            </a:r>
            <a:r>
              <a:rPr lang="es-ES" sz="4200" u="sng" dirty="0"/>
              <a:t> (2007 -2015).</a:t>
            </a:r>
          </a:p>
        </p:txBody>
      </p:sp>
      <p:sp>
        <p:nvSpPr>
          <p:cNvPr id="4" name="3 Marcador de texto"/>
          <p:cNvSpPr>
            <a:spLocks noGrp="1"/>
          </p:cNvSpPr>
          <p:nvPr>
            <p:ph type="body" sz="half" idx="2"/>
          </p:nvPr>
        </p:nvSpPr>
        <p:spPr/>
        <p:txBody>
          <a:bodyPr/>
          <a:lstStyle/>
          <a:p>
            <a:endParaRPr lang="es-ES" dirty="0"/>
          </a:p>
        </p:txBody>
      </p:sp>
      <p:pic>
        <p:nvPicPr>
          <p:cNvPr id="24578" name="Picture 2" descr="C:\Users\RO&amp;JESUS\Desktop\PELOTAS-CULTURA\MapaSistema11b-actual-enero-12.jpg"/>
          <p:cNvPicPr>
            <a:picLocks noChangeAspect="1" noChangeArrowheads="1"/>
          </p:cNvPicPr>
          <p:nvPr/>
        </p:nvPicPr>
        <p:blipFill>
          <a:blip r:embed="rId2" cstate="print"/>
          <a:srcRect/>
          <a:stretch>
            <a:fillRect/>
          </a:stretch>
        </p:blipFill>
        <p:spPr bwMode="auto">
          <a:xfrm>
            <a:off x="467544" y="1700808"/>
            <a:ext cx="3384376" cy="338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xfrm>
            <a:off x="4645025" y="1535112"/>
            <a:ext cx="4041775" cy="1101799"/>
          </a:xfrm>
          <a:solidFill>
            <a:srgbClr val="23F319"/>
          </a:solidFill>
        </p:spPr>
        <p:txBody>
          <a:bodyPr>
            <a:noAutofit/>
          </a:bodyPr>
          <a:lstStyle/>
          <a:p>
            <a:pPr algn="ctr"/>
            <a:r>
              <a:rPr lang="es-ES" sz="1800" dirty="0"/>
              <a:t>Ejecución del Sistema de Planificación: </a:t>
            </a:r>
            <a:r>
              <a:rPr lang="es-ES" sz="1800" u="sng" dirty="0"/>
              <a:t>PLAN DIRECTOR DEL CONJUNTO MONUMENTAL DE LA ALHAMBRA Y GENERALIFE (2007-2015</a:t>
            </a:r>
            <a:r>
              <a:rPr lang="es-ES" sz="1800" u="sng" dirty="0" smtClean="0"/>
              <a:t>)</a:t>
            </a:r>
            <a:endParaRPr lang="es-ES" sz="1800" u="sng" dirty="0"/>
          </a:p>
        </p:txBody>
      </p:sp>
      <p:sp>
        <p:nvSpPr>
          <p:cNvPr id="6" name="5 Marcador de contenido"/>
          <p:cNvSpPr>
            <a:spLocks noGrp="1"/>
          </p:cNvSpPr>
          <p:nvPr>
            <p:ph sz="quarter" idx="4"/>
          </p:nvPr>
        </p:nvSpPr>
        <p:spPr>
          <a:xfrm>
            <a:off x="4644008" y="2780928"/>
            <a:ext cx="4041775" cy="3057203"/>
          </a:xfrm>
          <a:solidFill>
            <a:srgbClr val="FFFF00"/>
          </a:solidFill>
        </p:spPr>
        <p:txBody>
          <a:bodyPr>
            <a:normAutofit fontScale="85000" lnSpcReduction="20000"/>
          </a:bodyPr>
          <a:lstStyle/>
          <a:p>
            <a:r>
              <a:rPr lang="es-ES" dirty="0"/>
              <a:t>El Plan Director de la Alhambra y el </a:t>
            </a:r>
            <a:r>
              <a:rPr lang="es-ES" dirty="0" err="1"/>
              <a:t>Generalife</a:t>
            </a:r>
            <a:r>
              <a:rPr lang="es-ES" dirty="0"/>
              <a:t> 2007-2015, aprobado por el Pleno del Patronato, es el </a:t>
            </a:r>
            <a:r>
              <a:rPr lang="es-ES" b="1" u="sng" dirty="0"/>
              <a:t>documento de planificación estratégica </a:t>
            </a:r>
            <a:r>
              <a:rPr lang="es-ES" dirty="0"/>
              <a:t>para la gestión del Conjunto Monumental </a:t>
            </a:r>
            <a:r>
              <a:rPr lang="es-ES" b="1" u="sng" dirty="0"/>
              <a:t>a corto y medio plazo</a:t>
            </a:r>
            <a:r>
              <a:rPr lang="es-ES" dirty="0"/>
              <a:t>, elaborado por cuarenta expertos, en el que se recogen 154 medidas organizadas en torno </a:t>
            </a:r>
            <a:r>
              <a:rPr lang="es-ES" b="1" u="sng" dirty="0"/>
              <a:t>a cuatro ejes estratégicos</a:t>
            </a:r>
            <a:r>
              <a:rPr lang="es-ES" dirty="0"/>
              <a:t>:</a:t>
            </a:r>
          </a:p>
          <a:p>
            <a:endParaRPr lang="es-ES" dirty="0"/>
          </a:p>
        </p:txBody>
      </p:sp>
      <p:pic>
        <p:nvPicPr>
          <p:cNvPr id="9" name="8 Marcador de contenido" descr="http://www.visitargranada.com/wp-content/files_mf/entradasalhambragranadaalbaicin.jpg"/>
          <p:cNvPicPr>
            <a:picLocks noGrp="1"/>
          </p:cNvPicPr>
          <p:nvPr>
            <p:ph sz="half" idx="2"/>
          </p:nvPr>
        </p:nvPicPr>
        <p:blipFill>
          <a:blip r:embed="rId2" cstate="print"/>
          <a:srcRect/>
          <a:stretch>
            <a:fillRect/>
          </a:stretch>
        </p:blipFill>
        <p:spPr bwMode="auto">
          <a:xfrm>
            <a:off x="539552" y="2636913"/>
            <a:ext cx="3960440" cy="22322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fontScale="62500" lnSpcReduction="20000"/>
          </a:bodyPr>
          <a:lstStyle/>
          <a:p>
            <a:r>
              <a:rPr lang="es-ES" u="sng" dirty="0" smtClean="0"/>
              <a:t>PLAN DIRECTOR DEL CONJUNTO MONUMENTAL DE LA ALHAMBRA Y GENERALIFE (2007-2015)</a:t>
            </a:r>
            <a:endParaRPr lang="es-ES" dirty="0"/>
          </a:p>
        </p:txBody>
      </p:sp>
      <p:sp>
        <p:nvSpPr>
          <p:cNvPr id="6" name="5 Marcador de contenido"/>
          <p:cNvSpPr>
            <a:spLocks noGrp="1"/>
          </p:cNvSpPr>
          <p:nvPr>
            <p:ph sz="quarter" idx="4"/>
          </p:nvPr>
        </p:nvSpPr>
        <p:spPr>
          <a:solidFill>
            <a:srgbClr val="FFFF00"/>
          </a:solidFill>
        </p:spPr>
        <p:txBody>
          <a:bodyPr/>
          <a:lstStyle/>
          <a:p>
            <a:endParaRPr lang="es-ES" dirty="0" smtClean="0"/>
          </a:p>
          <a:p>
            <a:endParaRPr lang="es-ES" dirty="0" smtClean="0"/>
          </a:p>
          <a:p>
            <a:r>
              <a:rPr lang="es-ES" dirty="0" smtClean="0"/>
              <a:t>Preservación.</a:t>
            </a:r>
          </a:p>
          <a:p>
            <a:r>
              <a:rPr lang="es-ES" dirty="0" smtClean="0"/>
              <a:t>Paisaje cultural.</a:t>
            </a:r>
          </a:p>
          <a:p>
            <a:r>
              <a:rPr lang="es-ES" dirty="0" smtClean="0"/>
              <a:t>Sostenibilidad.</a:t>
            </a:r>
          </a:p>
          <a:p>
            <a:r>
              <a:rPr lang="es-ES" dirty="0" smtClean="0"/>
              <a:t>Sociedad de la información y del conocimiento.</a:t>
            </a:r>
            <a:endParaRPr lang="es-ES" dirty="0"/>
          </a:p>
        </p:txBody>
      </p:sp>
      <p:sp>
        <p:nvSpPr>
          <p:cNvPr id="7" name="6 Rectángulo"/>
          <p:cNvSpPr/>
          <p:nvPr/>
        </p:nvSpPr>
        <p:spPr>
          <a:xfrm>
            <a:off x="5148064" y="2348880"/>
            <a:ext cx="2451890" cy="369332"/>
          </a:xfrm>
          <a:prstGeom prst="rect">
            <a:avLst/>
          </a:prstGeom>
        </p:spPr>
        <p:txBody>
          <a:bodyPr wrap="none">
            <a:spAutoFit/>
          </a:bodyPr>
          <a:lstStyle/>
          <a:p>
            <a:r>
              <a:rPr lang="es-ES" b="1" u="sng" dirty="0" smtClean="0"/>
              <a:t>Cuatro ejes estratégicos</a:t>
            </a:r>
            <a:endParaRPr lang="es-ES" dirty="0"/>
          </a:p>
        </p:txBody>
      </p:sp>
      <p:pic>
        <p:nvPicPr>
          <p:cNvPr id="8" name="7 Marcador de contenido" descr="http://t2.gstatic.com/images?q=tbn:ANd9GcT1jsd478z5R7VZl19Tbm5yywNBM0LRDze2TtlRawbrT7wIg4yeR4BoRbFV"/>
          <p:cNvPicPr>
            <a:picLocks noGrp="1"/>
          </p:cNvPicPr>
          <p:nvPr>
            <p:ph sz="half" idx="2"/>
          </p:nvPr>
        </p:nvPicPr>
        <p:blipFill>
          <a:blip r:embed="rId2" cstate="print"/>
          <a:srcRect/>
          <a:stretch>
            <a:fillRect/>
          </a:stretch>
        </p:blipFill>
        <p:spPr bwMode="auto">
          <a:xfrm>
            <a:off x="755576" y="2132856"/>
            <a:ext cx="3312368" cy="2376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amond(in)">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amond(in)">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amond(in)">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6" name="5 Marcador de contenido"/>
          <p:cNvSpPr>
            <a:spLocks noGrp="1"/>
          </p:cNvSpPr>
          <p:nvPr>
            <p:ph sz="quarter" idx="4"/>
          </p:nvPr>
        </p:nvSpPr>
        <p:spPr>
          <a:solidFill>
            <a:srgbClr val="FFFF00"/>
          </a:solidFill>
        </p:spPr>
        <p:txBody>
          <a:bodyPr>
            <a:normAutofit lnSpcReduction="10000"/>
          </a:bodyPr>
          <a:lstStyle/>
          <a:p>
            <a:pPr algn="ctr">
              <a:buNone/>
            </a:pPr>
            <a:r>
              <a:rPr lang="es-ES" b="1" u="sng" dirty="0"/>
              <a:t>Información económica y </a:t>
            </a:r>
            <a:r>
              <a:rPr lang="es-ES" b="1" u="sng" dirty="0" smtClean="0"/>
              <a:t>presupuestaria</a:t>
            </a:r>
            <a:endParaRPr lang="es-ES" b="1" u="sng" dirty="0"/>
          </a:p>
          <a:p>
            <a:pPr algn="ctr">
              <a:buNone/>
            </a:pPr>
            <a:r>
              <a:rPr lang="es-ES" dirty="0" smtClean="0"/>
              <a:t>El </a:t>
            </a:r>
            <a:r>
              <a:rPr lang="es-ES" dirty="0"/>
              <a:t>Patronato de la Alhambra gestiona el programa presupuestario “45F Tutela del Conjunto Monumental de la Alhambra y </a:t>
            </a:r>
            <a:r>
              <a:rPr lang="es-ES" dirty="0" err="1"/>
              <a:t>Generalife</a:t>
            </a:r>
            <a:r>
              <a:rPr lang="es-ES" dirty="0"/>
              <a:t>”, encuadrado dentro de los presupuestos Generales de la Comunidad Autónoma de Andalucía</a:t>
            </a:r>
          </a:p>
          <a:p>
            <a:endParaRPr lang="es-ES" dirty="0"/>
          </a:p>
        </p:txBody>
      </p:sp>
      <p:sp>
        <p:nvSpPr>
          <p:cNvPr id="7" name="4 Marcador de texto"/>
          <p:cNvSpPr>
            <a:spLocks noGrp="1"/>
          </p:cNvSpPr>
          <p:nvPr>
            <p:ph type="body" sz="quarter" idx="3"/>
          </p:nvPr>
        </p:nvSpPr>
        <p:spPr>
          <a:solidFill>
            <a:srgbClr val="23F319"/>
          </a:solidFill>
        </p:spPr>
        <p:txBody>
          <a:bodyPr>
            <a:normAutofit fontScale="62500" lnSpcReduction="20000"/>
          </a:bodyPr>
          <a:lstStyle/>
          <a:p>
            <a:r>
              <a:rPr lang="es-ES" u="sng" dirty="0" smtClean="0"/>
              <a:t>PLAN DIRECTOR DEL CONJUNTO MONUMENTAL DE LA ALHAMBRA Y GENERALIFE (2007-2015)</a:t>
            </a:r>
            <a:endParaRPr lang="es-ES" dirty="0"/>
          </a:p>
        </p:txBody>
      </p:sp>
      <p:pic>
        <p:nvPicPr>
          <p:cNvPr id="10" name="9 Marcador de contenido"/>
          <p:cNvPicPr>
            <a:picLocks noGrp="1"/>
          </p:cNvPicPr>
          <p:nvPr>
            <p:ph sz="half" idx="2"/>
          </p:nvPr>
        </p:nvPicPr>
        <p:blipFill>
          <a:blip r:embed="rId2" cstate="print"/>
          <a:srcRect/>
          <a:stretch>
            <a:fillRect/>
          </a:stretch>
        </p:blipFill>
        <p:spPr bwMode="auto">
          <a:xfrm>
            <a:off x="457200" y="2564904"/>
            <a:ext cx="4040188"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fontScale="62500" lnSpcReduction="20000"/>
          </a:bodyPr>
          <a:lstStyle/>
          <a:p>
            <a:r>
              <a:rPr lang="es-ES" u="sng" dirty="0"/>
              <a:t>PLAN DIRECTOR DEL CONJUNTO MONUMENTAL DE LA ALHAMBRA Y GENERALIFE (2007-2015)</a:t>
            </a:r>
          </a:p>
          <a:p>
            <a:endParaRPr lang="es-ES" dirty="0"/>
          </a:p>
        </p:txBody>
      </p:sp>
      <p:sp>
        <p:nvSpPr>
          <p:cNvPr id="6" name="5 Marcador de contenido"/>
          <p:cNvSpPr>
            <a:spLocks noGrp="1"/>
          </p:cNvSpPr>
          <p:nvPr>
            <p:ph sz="quarter" idx="4"/>
          </p:nvPr>
        </p:nvSpPr>
        <p:spPr>
          <a:xfrm>
            <a:off x="4645025" y="2174875"/>
            <a:ext cx="4041775" cy="1974205"/>
          </a:xfrm>
          <a:solidFill>
            <a:srgbClr val="FFFF00"/>
          </a:solidFill>
        </p:spPr>
        <p:txBody>
          <a:bodyPr/>
          <a:lstStyle/>
          <a:p>
            <a:pPr>
              <a:buNone/>
            </a:pPr>
            <a:r>
              <a:rPr lang="es-ES" dirty="0"/>
              <a:t>Detalle de Ingresos y gastos previsionales a 2015 del Patronato de la Alhambra y </a:t>
            </a:r>
            <a:r>
              <a:rPr lang="es-ES" dirty="0" err="1"/>
              <a:t>Generalife</a:t>
            </a:r>
            <a:endParaRPr lang="es-ES" dirty="0"/>
          </a:p>
          <a:p>
            <a:endParaRPr lang="es-ES" dirty="0"/>
          </a:p>
        </p:txBody>
      </p:sp>
      <p:pic>
        <p:nvPicPr>
          <p:cNvPr id="7" name="6 Marcador de contenido" descr="http://www.alarcontravel.es/wp-content/uploads/2012/05/alhambra.jpg"/>
          <p:cNvPicPr>
            <a:picLocks noGrp="1"/>
          </p:cNvPicPr>
          <p:nvPr>
            <p:ph sz="half" idx="2"/>
          </p:nvPr>
        </p:nvPicPr>
        <p:blipFill>
          <a:blip r:embed="rId2" cstate="print"/>
          <a:srcRect/>
          <a:stretch>
            <a:fillRect/>
          </a:stretch>
        </p:blipFill>
        <p:spPr bwMode="auto">
          <a:xfrm>
            <a:off x="611560" y="1628800"/>
            <a:ext cx="3816424"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Marcador de contenido"/>
          <p:cNvGraphicFramePr>
            <a:graphicFrameLocks noGrp="1"/>
          </p:cNvGraphicFramePr>
          <p:nvPr>
            <p:ph sz="quarter" idx="4"/>
          </p:nvPr>
        </p:nvGraphicFramePr>
        <p:xfrm>
          <a:off x="4644008" y="2060848"/>
          <a:ext cx="404177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11 Imagen" descr="http://www.visitargranada.com/wp-content/files_mf/entradasalhambragranadaalbaicin.jpg"/>
          <p:cNvPicPr/>
          <p:nvPr/>
        </p:nvPicPr>
        <p:blipFill>
          <a:blip r:embed="rId7" cstate="print"/>
          <a:srcRect/>
          <a:stretch>
            <a:fillRect/>
          </a:stretch>
        </p:blipFill>
        <p:spPr bwMode="auto">
          <a:xfrm>
            <a:off x="539552" y="2996952"/>
            <a:ext cx="3960440" cy="2304256"/>
          </a:xfrm>
          <a:prstGeom prst="rect">
            <a:avLst/>
          </a:prstGeom>
          <a:noFill/>
          <a:ln w="9525">
            <a:noFill/>
            <a:miter lim="800000"/>
            <a:headEnd/>
            <a:tailEnd/>
          </a:ln>
        </p:spPr>
      </p:pic>
      <p:sp>
        <p:nvSpPr>
          <p:cNvPr id="13" name="12 Marcador de contenido"/>
          <p:cNvSpPr>
            <a:spLocks noGrp="1"/>
          </p:cNvSpPr>
          <p:nvPr>
            <p:ph sz="half" idx="2"/>
          </p:nvPr>
        </p:nvSpPr>
        <p:spPr>
          <a:xfrm>
            <a:off x="467544" y="2348880"/>
            <a:ext cx="4040188" cy="3231208"/>
          </a:xfrm>
        </p:spPr>
        <p:txBody>
          <a:bodyPr/>
          <a:lstStyle/>
          <a:p>
            <a:endParaRPr lang="es-ES" dirty="0"/>
          </a:p>
        </p:txBody>
      </p:sp>
      <p:sp>
        <p:nvSpPr>
          <p:cNvPr id="15" name="14 Título"/>
          <p:cNvSpPr>
            <a:spLocks noGrp="1"/>
          </p:cNvSpPr>
          <p:nvPr>
            <p:ph type="title"/>
          </p:nvPr>
        </p:nvSpPr>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5601" name="Object 1"/>
          <p:cNvGraphicFramePr>
            <a:graphicFrameLocks noChangeAspect="1"/>
          </p:cNvGraphicFramePr>
          <p:nvPr/>
        </p:nvGraphicFramePr>
        <p:xfrm>
          <a:off x="814388" y="866775"/>
          <a:ext cx="7515225" cy="5124450"/>
        </p:xfrm>
        <a:graphic>
          <a:graphicData uri="http://schemas.openxmlformats.org/presentationml/2006/ole">
            <p:oleObj spid="_x0000_s25601" name="Hoja de cálculo" r:id="rId3" imgW="6991469" imgH="5295827" progId="Excel.Shee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790575" y="919162"/>
            <a:ext cx="75628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fontScale="62500" lnSpcReduction="20000"/>
          </a:bodyPr>
          <a:lstStyle/>
          <a:p>
            <a:r>
              <a:rPr lang="es-ES" u="sng" dirty="0" smtClean="0"/>
              <a:t>PLAN DIRECTOR DEL CONJUNTO MONUMENTAL DE LA ALHAMBRA Y GENERALIFE (2007-2015)</a:t>
            </a:r>
          </a:p>
          <a:p>
            <a:endParaRPr lang="es-ES" dirty="0"/>
          </a:p>
        </p:txBody>
      </p:sp>
      <p:sp>
        <p:nvSpPr>
          <p:cNvPr id="6" name="5 Marcador de contenido"/>
          <p:cNvSpPr>
            <a:spLocks noGrp="1"/>
          </p:cNvSpPr>
          <p:nvPr>
            <p:ph sz="quarter" idx="4"/>
          </p:nvPr>
        </p:nvSpPr>
        <p:spPr>
          <a:xfrm>
            <a:off x="4645025" y="2174875"/>
            <a:ext cx="4041775" cy="1902197"/>
          </a:xfrm>
          <a:solidFill>
            <a:srgbClr val="FFFF00"/>
          </a:solidFill>
        </p:spPr>
        <p:txBody>
          <a:bodyPr/>
          <a:lstStyle/>
          <a:p>
            <a:r>
              <a:rPr lang="es-ES" dirty="0"/>
              <a:t>Previsiones económicas del Plan Director de la Alhambra y </a:t>
            </a:r>
            <a:r>
              <a:rPr lang="es-ES" dirty="0" err="1"/>
              <a:t>Generalife</a:t>
            </a:r>
            <a:r>
              <a:rPr lang="es-ES" dirty="0"/>
              <a:t>.</a:t>
            </a:r>
          </a:p>
          <a:p>
            <a:endParaRPr lang="es-ES" dirty="0"/>
          </a:p>
        </p:txBody>
      </p:sp>
      <p:pic>
        <p:nvPicPr>
          <p:cNvPr id="7" name="6 Marcador de contenido" descr="http://t1.gstatic.com/images?q=tbn:ANd9GcTVkRxq938Wodruk43AUHOTm6ngyXWWWtPvITPzvOdyPldQTt-ZDg"/>
          <p:cNvPicPr>
            <a:picLocks noGrp="1"/>
          </p:cNvPicPr>
          <p:nvPr>
            <p:ph sz="half" idx="2"/>
          </p:nvPr>
        </p:nvPicPr>
        <p:blipFill>
          <a:blip r:embed="rId2" cstate="print"/>
          <a:srcRect/>
          <a:stretch>
            <a:fillRect/>
          </a:stretch>
        </p:blipFill>
        <p:spPr bwMode="auto">
          <a:xfrm>
            <a:off x="755576" y="2060848"/>
            <a:ext cx="345638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766887" y="971550"/>
            <a:ext cx="56102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252537" y="2309812"/>
            <a:ext cx="6638925"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252537" y="709612"/>
            <a:ext cx="6638925"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485900" y="1371600"/>
            <a:ext cx="6172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fontScale="62500" lnSpcReduction="20000"/>
          </a:bodyPr>
          <a:lstStyle/>
          <a:p>
            <a:r>
              <a:rPr lang="es-ES" u="sng" dirty="0" smtClean="0"/>
              <a:t>PLAN DIRECTOR DEL CONJUNTO MONUMENTAL DE LA ALHAMBRA Y GENERALIFE (2007-2015)</a:t>
            </a:r>
          </a:p>
          <a:p>
            <a:endParaRPr lang="es-ES" dirty="0"/>
          </a:p>
        </p:txBody>
      </p:sp>
      <p:sp>
        <p:nvSpPr>
          <p:cNvPr id="6" name="5 Marcador de contenido"/>
          <p:cNvSpPr>
            <a:spLocks noGrp="1"/>
          </p:cNvSpPr>
          <p:nvPr>
            <p:ph sz="quarter" idx="4"/>
          </p:nvPr>
        </p:nvSpPr>
        <p:spPr>
          <a:xfrm>
            <a:off x="4645025" y="2174875"/>
            <a:ext cx="4041775" cy="2478261"/>
          </a:xfrm>
          <a:solidFill>
            <a:srgbClr val="FFFF00"/>
          </a:solidFill>
        </p:spPr>
        <p:txBody>
          <a:bodyPr/>
          <a:lstStyle/>
          <a:p>
            <a:r>
              <a:rPr lang="es-ES" dirty="0"/>
              <a:t>Integración de las Previsiones económicas del Plan Director dentro del Presupuesto del Patronato de la Alhambra y </a:t>
            </a:r>
            <a:r>
              <a:rPr lang="es-ES" dirty="0" err="1"/>
              <a:t>Generalife</a:t>
            </a:r>
            <a:endParaRPr lang="es-ES" dirty="0"/>
          </a:p>
        </p:txBody>
      </p:sp>
      <p:pic>
        <p:nvPicPr>
          <p:cNvPr id="7" name="6 Marcador de contenido" descr="http://static.freepik.com/foto-gratis/la-alhambra--granada--espana-3_2516207.jpg"/>
          <p:cNvPicPr>
            <a:picLocks noGrp="1"/>
          </p:cNvPicPr>
          <p:nvPr>
            <p:ph sz="half" idx="2"/>
          </p:nvPr>
        </p:nvPicPr>
        <p:blipFill>
          <a:blip r:embed="rId2" cstate="print"/>
          <a:srcRect/>
          <a:stretch>
            <a:fillRect/>
          </a:stretch>
        </p:blipFill>
        <p:spPr bwMode="auto">
          <a:xfrm>
            <a:off x="971600" y="1412776"/>
            <a:ext cx="2960310" cy="32703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685800" y="1724025"/>
            <a:ext cx="7772400"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685800" y="1252537"/>
            <a:ext cx="777240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4"/>
          </p:nvPr>
        </p:nvGraphicFramePr>
        <p:xfrm>
          <a:off x="4427984" y="692696"/>
          <a:ext cx="3744416" cy="5962395"/>
        </p:xfrm>
        <a:graphic>
          <a:graphicData uri="http://schemas.openxmlformats.org/drawingml/2006/table">
            <a:tbl>
              <a:tblPr firstRow="1" bandRow="1">
                <a:tableStyleId>{5C22544A-7EE6-4342-B048-85BDC9FD1C3A}</a:tableStyleId>
              </a:tblPr>
              <a:tblGrid>
                <a:gridCol w="3744416"/>
              </a:tblGrid>
              <a:tr h="8614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4400" b="1" kern="1200" dirty="0" smtClean="0">
                          <a:solidFill>
                            <a:schemeClr val="lt1"/>
                          </a:solidFill>
                          <a:latin typeface="+mn-lt"/>
                          <a:ea typeface="+mn-ea"/>
                          <a:cs typeface="+mn-cs"/>
                        </a:rPr>
                        <a:t>Depende:</a:t>
                      </a:r>
                    </a:p>
                  </a:txBody>
                  <a:tcPr>
                    <a:solidFill>
                      <a:srgbClr val="23F319"/>
                    </a:solidFill>
                  </a:tcPr>
                </a:tc>
              </a:tr>
              <a:tr h="7236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La generación de actividades culturales.</a:t>
                      </a:r>
                    </a:p>
                    <a:p>
                      <a:pPr algn="just"/>
                      <a:endParaRPr lang="es-ES" dirty="0"/>
                    </a:p>
                  </a:txBody>
                  <a:tcPr anchor="b">
                    <a:solidFill>
                      <a:srgbClr val="FFFF00"/>
                    </a:solidFill>
                  </a:tcPr>
                </a:tc>
              </a:tr>
              <a:tr h="10337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El grado de participación sumado a la de los turistas de la población local.</a:t>
                      </a:r>
                    </a:p>
                    <a:p>
                      <a:pPr algn="just"/>
                      <a:endParaRPr lang="es-ES" dirty="0"/>
                    </a:p>
                  </a:txBody>
                  <a:tcPr anchor="b">
                    <a:solidFill>
                      <a:srgbClr val="23F319"/>
                    </a:solidFill>
                  </a:tcPr>
                </a:tc>
              </a:tr>
              <a:tr h="10337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La capacidad del territorio para producir todos los bienes y servicios demandados. </a:t>
                      </a:r>
                    </a:p>
                    <a:p>
                      <a:pPr algn="just"/>
                      <a:endParaRPr lang="es-ES" dirty="0"/>
                    </a:p>
                  </a:txBody>
                  <a:tcPr anchor="b"/>
                </a:tc>
              </a:tr>
              <a:tr h="19640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La demanda de cultura no se requiere un bien en concreto, por ejemplo un monasterio, un acueducto o una catedral, sino el conjunto de valores y servicios que a él están asociados. </a:t>
                      </a:r>
                    </a:p>
                    <a:p>
                      <a:pPr algn="just"/>
                      <a:endParaRPr lang="es-ES" dirty="0"/>
                    </a:p>
                  </a:txBody>
                  <a:tcPr anchor="b">
                    <a:solidFill>
                      <a:srgbClr val="23F319"/>
                    </a:solidFill>
                  </a:tcPr>
                </a:tc>
              </a:tr>
            </a:tbl>
          </a:graphicData>
        </a:graphic>
      </p:graphicFrame>
      <p:pic>
        <p:nvPicPr>
          <p:cNvPr id="7" name="6 Marcador de contenido" descr="https://encrypted-tbn0.gstatic.com/images?q=tbn:ANd9GcQ3VYOkX61rUjRIFySX3Xr4ALdWWMN7Y-xAyot1dVEEEOppzxNo"/>
          <p:cNvPicPr>
            <a:picLocks noGrp="1"/>
          </p:cNvPicPr>
          <p:nvPr>
            <p:ph sz="half" idx="2"/>
          </p:nvPr>
        </p:nvPicPr>
        <p:blipFill>
          <a:blip r:embed="rId2" cstate="print"/>
          <a:srcRect/>
          <a:stretch>
            <a:fillRect/>
          </a:stretch>
        </p:blipFill>
        <p:spPr bwMode="auto">
          <a:xfrm>
            <a:off x="323528" y="1916832"/>
            <a:ext cx="3816424" cy="2808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790575" y="1219200"/>
            <a:ext cx="75628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fontScale="62500" lnSpcReduction="20000"/>
          </a:bodyPr>
          <a:lstStyle/>
          <a:p>
            <a:r>
              <a:rPr lang="es-ES" u="sng" dirty="0" smtClean="0"/>
              <a:t>PLAN DIRECTOR DEL CONJUNTO MONUMENTAL DE LA ALHAMBRA Y GENERALIFE (2007-2015)</a:t>
            </a:r>
          </a:p>
          <a:p>
            <a:endParaRPr lang="es-ES" dirty="0"/>
          </a:p>
        </p:txBody>
      </p:sp>
      <p:sp>
        <p:nvSpPr>
          <p:cNvPr id="6" name="5 Marcador de contenido"/>
          <p:cNvSpPr>
            <a:spLocks noGrp="1"/>
          </p:cNvSpPr>
          <p:nvPr>
            <p:ph sz="quarter" idx="4"/>
          </p:nvPr>
        </p:nvSpPr>
        <p:spPr>
          <a:xfrm>
            <a:off x="4645025" y="2174875"/>
            <a:ext cx="4041775" cy="2550269"/>
          </a:xfrm>
          <a:solidFill>
            <a:srgbClr val="FFFF00"/>
          </a:solidFill>
        </p:spPr>
        <p:txBody>
          <a:bodyPr/>
          <a:lstStyle/>
          <a:p>
            <a:r>
              <a:rPr lang="es-ES" dirty="0"/>
              <a:t>Repercusión económica de la ejecución del Plan Director: Estudio del impacto económico del conjunto monumental de la Alhambra y </a:t>
            </a:r>
            <a:r>
              <a:rPr lang="es-ES" dirty="0" err="1"/>
              <a:t>Generalife</a:t>
            </a:r>
            <a:r>
              <a:rPr lang="es-ES" dirty="0"/>
              <a:t> .</a:t>
            </a:r>
          </a:p>
        </p:txBody>
      </p:sp>
      <p:pic>
        <p:nvPicPr>
          <p:cNvPr id="7" name="6 Marcador de contenido" descr="Google fotografía en 360º por primera vez un monumento español, la Alhambra  "/>
          <p:cNvPicPr>
            <a:picLocks noGrp="1"/>
          </p:cNvPicPr>
          <p:nvPr>
            <p:ph sz="half" idx="2"/>
          </p:nvPr>
        </p:nvPicPr>
        <p:blipFill>
          <a:blip r:embed="rId2" cstate="print"/>
          <a:srcRect/>
          <a:stretch>
            <a:fillRect/>
          </a:stretch>
        </p:blipFill>
        <p:spPr bwMode="auto">
          <a:xfrm>
            <a:off x="467544" y="1628800"/>
            <a:ext cx="4040188" cy="2271037"/>
          </a:xfrm>
          <a:prstGeom prst="rect">
            <a:avLst/>
          </a:prstGeom>
          <a:noFill/>
          <a:ln w="9525">
            <a:noFill/>
            <a:miter lim="800000"/>
            <a:headEnd/>
            <a:tailEnd/>
          </a:ln>
        </p:spPr>
      </p:pic>
      <p:pic>
        <p:nvPicPr>
          <p:cNvPr id="9" name="8 Imagen" descr="Google fotografía en 360º por primera vez un monumento español, la Alhambra  "/>
          <p:cNvPicPr/>
          <p:nvPr/>
        </p:nvPicPr>
        <p:blipFill>
          <a:blip r:embed="rId3" cstate="print"/>
          <a:srcRect/>
          <a:stretch>
            <a:fillRect/>
          </a:stretch>
        </p:blipFill>
        <p:spPr bwMode="auto">
          <a:xfrm>
            <a:off x="611560" y="4365104"/>
            <a:ext cx="3672408" cy="22322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a:solidFill>
            <a:srgbClr val="23F319"/>
          </a:solidFill>
        </p:spPr>
        <p:txBody>
          <a:bodyPr>
            <a:normAutofit/>
          </a:bodyPr>
          <a:lstStyle/>
          <a:p>
            <a:r>
              <a:rPr lang="es-ES" sz="1500" u="sng" dirty="0"/>
              <a:t>Estudio del impacto económico del conjunto monumental de la Alhambra y </a:t>
            </a:r>
            <a:r>
              <a:rPr lang="es-ES" sz="1500" u="sng" dirty="0" err="1"/>
              <a:t>Generalife</a:t>
            </a:r>
            <a:endParaRPr lang="es-ES" sz="1500" u="sng" dirty="0"/>
          </a:p>
        </p:txBody>
      </p:sp>
      <p:sp>
        <p:nvSpPr>
          <p:cNvPr id="6" name="5 Marcador de contenido"/>
          <p:cNvSpPr>
            <a:spLocks noGrp="1"/>
          </p:cNvSpPr>
          <p:nvPr>
            <p:ph sz="quarter" idx="4"/>
          </p:nvPr>
        </p:nvSpPr>
        <p:spPr>
          <a:solidFill>
            <a:srgbClr val="FFFF00"/>
          </a:solidFill>
        </p:spPr>
        <p:txBody>
          <a:bodyPr>
            <a:normAutofit fontScale="70000" lnSpcReduction="20000"/>
          </a:bodyPr>
          <a:lstStyle/>
          <a:p>
            <a:pPr algn="ctr">
              <a:buNone/>
            </a:pPr>
            <a:r>
              <a:rPr lang="es-ES" sz="2300" dirty="0"/>
              <a:t>(Informe realizado con el Patronato y la Obra social de “La </a:t>
            </a:r>
            <a:r>
              <a:rPr lang="es-ES" sz="2300" dirty="0" err="1"/>
              <a:t>Caixa</a:t>
            </a:r>
            <a:r>
              <a:rPr lang="es-ES" sz="2300" dirty="0"/>
              <a:t>”, presentado en abril de 2013)</a:t>
            </a:r>
          </a:p>
          <a:p>
            <a:endParaRPr lang="es-ES" dirty="0"/>
          </a:p>
          <a:p>
            <a:pPr algn="ctr" fontAlgn="base">
              <a:buNone/>
            </a:pPr>
            <a:r>
              <a:rPr lang="es-ES" b="1" u="sng" dirty="0"/>
              <a:t>Objetivo: </a:t>
            </a:r>
          </a:p>
          <a:p>
            <a:pPr algn="ctr" fontAlgn="base">
              <a:buNone/>
            </a:pPr>
            <a:r>
              <a:rPr lang="es-ES" dirty="0"/>
              <a:t>Conocer los impactos que el Conjunto Monumental de la Alhambra y </a:t>
            </a:r>
            <a:r>
              <a:rPr lang="es-ES" dirty="0" err="1"/>
              <a:t>Generalife</a:t>
            </a:r>
            <a:r>
              <a:rPr lang="es-ES" dirty="0"/>
              <a:t> (CMAG) genera sobre su entorno, principalmente, la ciudad de Granada, así como su cuantificación y sectorialización. </a:t>
            </a:r>
          </a:p>
          <a:p>
            <a:pPr fontAlgn="base">
              <a:buNone/>
            </a:pPr>
            <a:r>
              <a:rPr lang="es-ES" dirty="0"/>
              <a:t> </a:t>
            </a:r>
          </a:p>
          <a:p>
            <a:pPr algn="ctr" fontAlgn="base">
              <a:buNone/>
            </a:pPr>
            <a:r>
              <a:rPr lang="es-ES" dirty="0"/>
              <a:t>	</a:t>
            </a:r>
            <a:r>
              <a:rPr lang="es-ES" b="1" u="sng" dirty="0"/>
              <a:t>Metodología:</a:t>
            </a:r>
          </a:p>
          <a:p>
            <a:pPr algn="ctr" fontAlgn="base">
              <a:buNone/>
            </a:pPr>
            <a:r>
              <a:rPr lang="es-ES" dirty="0"/>
              <a:t>Análisis de tres tipos de efectos económicos: 	</a:t>
            </a:r>
          </a:p>
          <a:p>
            <a:pPr algn="ctr" fontAlgn="base">
              <a:buNone/>
            </a:pPr>
            <a:r>
              <a:rPr lang="es-ES" dirty="0"/>
              <a:t>directos, indirectos e inducidos. </a:t>
            </a:r>
          </a:p>
          <a:p>
            <a:endParaRPr lang="es-ES" dirty="0"/>
          </a:p>
        </p:txBody>
      </p:sp>
      <p:pic>
        <p:nvPicPr>
          <p:cNvPr id="7" name="6 Marcador de contenido"/>
          <p:cNvPicPr>
            <a:picLocks noGrp="1"/>
          </p:cNvPicPr>
          <p:nvPr>
            <p:ph sz="half" idx="2"/>
          </p:nvPr>
        </p:nvPicPr>
        <p:blipFill>
          <a:blip r:embed="rId2" cstate="print"/>
          <a:srcRect/>
          <a:stretch>
            <a:fillRect/>
          </a:stretch>
        </p:blipFill>
        <p:spPr bwMode="auto">
          <a:xfrm>
            <a:off x="611560" y="1556792"/>
            <a:ext cx="3960440" cy="3384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amond(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amond(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amond(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amond(in)">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amond(in)">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amond(in)">
                                      <p:cBhvr>
                                        <p:cTn id="4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35696" y="692696"/>
          <a:ext cx="6096000" cy="5212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u="sng" kern="1200" dirty="0" smtClean="0">
                          <a:solidFill>
                            <a:schemeClr val="tx1"/>
                          </a:solidFill>
                          <a:latin typeface="+mn-lt"/>
                          <a:ea typeface="+mn-ea"/>
                          <a:cs typeface="+mn-cs"/>
                        </a:rPr>
                        <a:t>Los efectos directos, </a:t>
                      </a:r>
                      <a:r>
                        <a:rPr lang="es-ES" sz="1800" b="0" kern="1200" dirty="0" smtClean="0">
                          <a:solidFill>
                            <a:schemeClr val="tx1"/>
                          </a:solidFill>
                          <a:latin typeface="+mn-lt"/>
                          <a:ea typeface="+mn-ea"/>
                          <a:cs typeface="+mn-cs"/>
                        </a:rPr>
                        <a:t>los constituyen las “compras” de bienes y servicios realizados por el PAG, más los efectos inmediatos del gasto realizado por los visitantes del CMAG en el territorio considerado. En este sentido, son la suma del gasto realizado en hoteles, restaurantes, comercios, transporte, etc. </a:t>
                      </a:r>
                    </a:p>
                    <a:p>
                      <a:endParaRPr lang="es-ES" dirty="0"/>
                    </a:p>
                  </a:txBody>
                  <a:tcPr>
                    <a:solidFill>
                      <a:srgbClr val="23F319"/>
                    </a:solidFill>
                  </a:tcPr>
                </a:tc>
              </a:tr>
              <a:tr h="370840">
                <a:tc>
                  <a:txBody>
                    <a:bodyPr/>
                    <a:lstStyle/>
                    <a:p>
                      <a:pPr fontAlgn="base"/>
                      <a:r>
                        <a:rPr lang="es-ES" sz="1800" b="1" i="1" u="sng" kern="1200" dirty="0" smtClean="0">
                          <a:solidFill>
                            <a:schemeClr val="tx1"/>
                          </a:solidFill>
                          <a:latin typeface="+mn-lt"/>
                          <a:ea typeface="+mn-ea"/>
                          <a:cs typeface="+mn-cs"/>
                        </a:rPr>
                        <a:t>Los efectos indirectos </a:t>
                      </a:r>
                      <a:r>
                        <a:rPr lang="es-ES" sz="1800" kern="1200" dirty="0" smtClean="0">
                          <a:solidFill>
                            <a:schemeClr val="tx1"/>
                          </a:solidFill>
                          <a:latin typeface="+mn-lt"/>
                          <a:ea typeface="+mn-ea"/>
                          <a:cs typeface="+mn-cs"/>
                        </a:rPr>
                        <a:t>son los que resultan del gasto generado: </a:t>
                      </a:r>
                    </a:p>
                    <a:p>
                      <a:pPr fontAlgn="base"/>
                      <a:r>
                        <a:rPr lang="es-ES" sz="1800" kern="1200" dirty="0" smtClean="0">
                          <a:solidFill>
                            <a:schemeClr val="tx1"/>
                          </a:solidFill>
                          <a:latin typeface="+mn-lt"/>
                          <a:ea typeface="+mn-ea"/>
                          <a:cs typeface="+mn-cs"/>
                        </a:rPr>
                        <a:t>• por las empresas proveedoras del PAG, quienes a su vez contratan otros bienes y servicios, </a:t>
                      </a:r>
                    </a:p>
                    <a:p>
                      <a:pPr fontAlgn="base"/>
                      <a:r>
                        <a:rPr lang="es-ES" sz="1800" kern="1200" dirty="0" smtClean="0">
                          <a:solidFill>
                            <a:schemeClr val="tx1"/>
                          </a:solidFill>
                          <a:latin typeface="+mn-lt"/>
                          <a:ea typeface="+mn-ea"/>
                          <a:cs typeface="+mn-cs"/>
                        </a:rPr>
                        <a:t>• por los hoteles, restaurantes, comercios, </a:t>
                      </a:r>
                      <a:r>
                        <a:rPr lang="es-ES" sz="1800" kern="1200" dirty="0" err="1" smtClean="0">
                          <a:solidFill>
                            <a:schemeClr val="tx1"/>
                          </a:solidFill>
                          <a:latin typeface="+mn-lt"/>
                          <a:ea typeface="+mn-ea"/>
                          <a:cs typeface="+mn-cs"/>
                        </a:rPr>
                        <a:t>etc</a:t>
                      </a:r>
                      <a:r>
                        <a:rPr lang="es-ES" sz="1800" kern="1200" dirty="0" smtClean="0">
                          <a:solidFill>
                            <a:schemeClr val="tx1"/>
                          </a:solidFill>
                          <a:latin typeface="+mn-lt"/>
                          <a:ea typeface="+mn-ea"/>
                          <a:cs typeface="+mn-cs"/>
                        </a:rPr>
                        <a:t>, para poder satisfacer la demanda de los visitantes de la ciudad de Granada </a:t>
                      </a:r>
                    </a:p>
                    <a:p>
                      <a:endParaRPr lang="es-ES" dirty="0"/>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i="1" u="sng" kern="1200" dirty="0" smtClean="0">
                          <a:solidFill>
                            <a:schemeClr val="tx1"/>
                          </a:solidFill>
                          <a:latin typeface="+mn-lt"/>
                          <a:ea typeface="+mn-ea"/>
                          <a:cs typeface="+mn-cs"/>
                        </a:rPr>
                        <a:t>Los efectos inducidos </a:t>
                      </a:r>
                      <a:r>
                        <a:rPr lang="es-ES" sz="1800" kern="1200" dirty="0" smtClean="0">
                          <a:solidFill>
                            <a:schemeClr val="tx1"/>
                          </a:solidFill>
                          <a:latin typeface="+mn-lt"/>
                          <a:ea typeface="+mn-ea"/>
                          <a:cs typeface="+mn-cs"/>
                        </a:rPr>
                        <a:t>son los resultantes del gasto realizado por los trabajadores de la ciudad de Granada que directa o indirectamente deben su lugar de trabajo a la existencia del CMAG. Por ejemplo, el consumo individual y/o familiar realizado por parte de los trabajadores de un hotel. </a:t>
                      </a:r>
                    </a:p>
                    <a:p>
                      <a:endParaRPr lang="es-ES" dirty="0"/>
                    </a:p>
                  </a:txBody>
                  <a:tcPr>
                    <a:solidFill>
                      <a:srgbClr val="23F319"/>
                    </a:solidFill>
                  </a:tcPr>
                </a:tc>
              </a:tr>
            </a:tbl>
          </a:graphicData>
        </a:graphic>
      </p:graphicFrame>
      <p:sp>
        <p:nvSpPr>
          <p:cNvPr id="5" name="4 Marcador de texto"/>
          <p:cNvSpPr txBox="1">
            <a:spLocks/>
          </p:cNvSpPr>
          <p:nvPr/>
        </p:nvSpPr>
        <p:spPr>
          <a:xfrm>
            <a:off x="395537" y="548680"/>
            <a:ext cx="1296144" cy="5400600"/>
          </a:xfrm>
          <a:prstGeom prst="rect">
            <a:avLst/>
          </a:prstGeom>
          <a:solidFill>
            <a:srgbClr val="23F319"/>
          </a:solidFill>
        </p:spPr>
        <p:txBody>
          <a:bodyPr vert="vert27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000" b="1" i="0" strike="noStrike" kern="1200" cap="none" spc="0" normalizeH="0" baseline="0" noProof="0" dirty="0" smtClean="0">
                <a:ln>
                  <a:noFill/>
                </a:ln>
                <a:solidFill>
                  <a:schemeClr val="tx1"/>
                </a:solidFill>
                <a:effectLst/>
                <a:uLnTx/>
                <a:uFillTx/>
                <a:latin typeface="+mn-lt"/>
                <a:ea typeface="+mn-ea"/>
                <a:cs typeface="+mn-cs"/>
              </a:rPr>
              <a:t>      </a:t>
            </a:r>
            <a:r>
              <a:rPr kumimoji="0" lang="es-ES" sz="2000" b="1" i="0" u="sng" strike="noStrike" kern="1200" cap="none" spc="0" normalizeH="0" baseline="0" noProof="0" dirty="0" smtClean="0">
                <a:ln>
                  <a:noFill/>
                </a:ln>
                <a:solidFill>
                  <a:schemeClr val="tx1"/>
                </a:solidFill>
                <a:effectLst/>
                <a:uLnTx/>
                <a:uFillTx/>
                <a:latin typeface="+mn-lt"/>
                <a:ea typeface="+mn-ea"/>
                <a:cs typeface="+mn-cs"/>
              </a:rPr>
              <a:t>Estudio del impacto económico del conjunto monumental de la Alhambra y </a:t>
            </a:r>
            <a:r>
              <a:rPr kumimoji="0" lang="es-ES" sz="2000" b="1" i="0" u="sng" strike="noStrike" kern="1200" cap="none" spc="0" normalizeH="0" baseline="0" noProof="0" dirty="0" err="1" smtClean="0">
                <a:ln>
                  <a:noFill/>
                </a:ln>
                <a:solidFill>
                  <a:schemeClr val="tx1"/>
                </a:solidFill>
                <a:effectLst/>
                <a:uLnTx/>
                <a:uFillTx/>
                <a:latin typeface="+mn-lt"/>
                <a:ea typeface="+mn-ea"/>
                <a:cs typeface="+mn-cs"/>
              </a:rPr>
              <a:t>Generalife</a:t>
            </a:r>
            <a:endParaRPr kumimoji="0" lang="es-ES" sz="2000" b="1"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texto"/>
          <p:cNvSpPr txBox="1">
            <a:spLocks/>
          </p:cNvSpPr>
          <p:nvPr/>
        </p:nvSpPr>
        <p:spPr>
          <a:xfrm>
            <a:off x="395537" y="548680"/>
            <a:ext cx="1296144" cy="5400600"/>
          </a:xfrm>
          <a:prstGeom prst="rect">
            <a:avLst/>
          </a:prstGeom>
          <a:solidFill>
            <a:srgbClr val="23F319"/>
          </a:solidFill>
        </p:spPr>
        <p:txBody>
          <a:bodyPr vert="vert27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000" b="1" i="0" strike="noStrike" kern="1200" cap="none" spc="0" normalizeH="0" baseline="0" noProof="0" dirty="0" smtClean="0">
                <a:ln>
                  <a:noFill/>
                </a:ln>
                <a:solidFill>
                  <a:schemeClr val="tx1"/>
                </a:solidFill>
                <a:effectLst/>
                <a:uLnTx/>
                <a:uFillTx/>
                <a:latin typeface="+mn-lt"/>
                <a:ea typeface="+mn-ea"/>
                <a:cs typeface="+mn-cs"/>
              </a:rPr>
              <a:t>      </a:t>
            </a:r>
            <a:r>
              <a:rPr kumimoji="0" lang="es-ES" sz="2000" b="1" i="0" u="sng" strike="noStrike" kern="1200" cap="none" spc="0" normalizeH="0" baseline="0" noProof="0" dirty="0" smtClean="0">
                <a:ln>
                  <a:noFill/>
                </a:ln>
                <a:solidFill>
                  <a:schemeClr val="tx1"/>
                </a:solidFill>
                <a:effectLst/>
                <a:uLnTx/>
                <a:uFillTx/>
                <a:latin typeface="+mn-lt"/>
                <a:ea typeface="+mn-ea"/>
                <a:cs typeface="+mn-cs"/>
              </a:rPr>
              <a:t>Estudio del impacto económico del conjunto monumental de la Alhambra y </a:t>
            </a:r>
            <a:r>
              <a:rPr kumimoji="0" lang="es-ES" sz="2000" b="1" i="0" u="sng" strike="noStrike" kern="1200" cap="none" spc="0" normalizeH="0" baseline="0" noProof="0" dirty="0" err="1" smtClean="0">
                <a:ln>
                  <a:noFill/>
                </a:ln>
                <a:solidFill>
                  <a:schemeClr val="tx1"/>
                </a:solidFill>
                <a:effectLst/>
                <a:uLnTx/>
                <a:uFillTx/>
                <a:latin typeface="+mn-lt"/>
                <a:ea typeface="+mn-ea"/>
                <a:cs typeface="+mn-cs"/>
              </a:rPr>
              <a:t>Generalife</a:t>
            </a:r>
            <a:endParaRPr kumimoji="0" lang="es-ES" sz="2000" b="1" i="0" u="sng"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4 Tabla"/>
          <p:cNvGraphicFramePr>
            <a:graphicFrameLocks noGrp="1"/>
          </p:cNvGraphicFramePr>
          <p:nvPr/>
        </p:nvGraphicFramePr>
        <p:xfrm>
          <a:off x="2195736" y="188640"/>
          <a:ext cx="6096000" cy="6588760"/>
        </p:xfrm>
        <a:graphic>
          <a:graphicData uri="http://schemas.openxmlformats.org/drawingml/2006/table">
            <a:tbl>
              <a:tblPr firstRow="1" bandRow="1">
                <a:tableStyleId>{5C22544A-7EE6-4342-B048-85BDC9FD1C3A}</a:tableStyleId>
              </a:tblPr>
              <a:tblGrid>
                <a:gridCol w="6096000"/>
              </a:tblGrid>
              <a:tr h="370840">
                <a:tc>
                  <a:txBody>
                    <a:bodyPr/>
                    <a:lstStyle/>
                    <a:p>
                      <a:pPr algn="ctr" fontAlgn="base"/>
                      <a:endParaRPr lang="es-ES" sz="1600" b="1" kern="1200" dirty="0" smtClean="0">
                        <a:solidFill>
                          <a:schemeClr val="tx1"/>
                        </a:solidFill>
                        <a:latin typeface="+mn-lt"/>
                        <a:ea typeface="+mn-ea"/>
                        <a:cs typeface="+mn-cs"/>
                      </a:endParaRPr>
                    </a:p>
                    <a:p>
                      <a:pPr algn="ctr" fontAlgn="base"/>
                      <a:r>
                        <a:rPr lang="es-ES" sz="1600" b="1" kern="1200" dirty="0" smtClean="0">
                          <a:solidFill>
                            <a:schemeClr val="tx1"/>
                          </a:solidFill>
                          <a:latin typeface="+mn-lt"/>
                          <a:ea typeface="+mn-ea"/>
                          <a:cs typeface="+mn-cs"/>
                        </a:rPr>
                        <a:t>El impacto total de la actividad turística sería</a:t>
                      </a:r>
                    </a:p>
                    <a:p>
                      <a:pPr algn="ctr" fontAlgn="base"/>
                      <a:r>
                        <a:rPr lang="es-ES" sz="1600" b="1" kern="1200" dirty="0" smtClean="0">
                          <a:solidFill>
                            <a:schemeClr val="tx1"/>
                          </a:solidFill>
                          <a:latin typeface="+mn-lt"/>
                          <a:ea typeface="+mn-ea"/>
                          <a:cs typeface="+mn-cs"/>
                        </a:rPr>
                        <a:t> la suma de los efectos directos, indirectos e inducidos que se dan en el territorio considerado, y éstos han sido medidos según el impacto en facturación, ocupación. </a:t>
                      </a:r>
                    </a:p>
                    <a:p>
                      <a:endParaRPr lang="es-ES" sz="1600" dirty="0"/>
                    </a:p>
                  </a:txBody>
                  <a:tcPr>
                    <a:solidFill>
                      <a:srgbClr val="23F319"/>
                    </a:solidFill>
                  </a:tcPr>
                </a:tc>
              </a:tr>
              <a:tr h="370840">
                <a:tc>
                  <a:txBody>
                    <a:bodyPr/>
                    <a:lstStyle/>
                    <a:p>
                      <a:pPr fontAlgn="base"/>
                      <a:endParaRPr lang="es-ES" sz="1600" b="1" kern="1200" dirty="0" smtClean="0">
                        <a:solidFill>
                          <a:schemeClr val="tx1"/>
                        </a:solidFill>
                        <a:latin typeface="+mn-lt"/>
                        <a:ea typeface="+mn-ea"/>
                        <a:cs typeface="+mn-cs"/>
                      </a:endParaRPr>
                    </a:p>
                    <a:p>
                      <a:pPr algn="ctr" fontAlgn="base"/>
                      <a:r>
                        <a:rPr lang="es-ES" sz="1600" b="1" kern="1200" dirty="0" smtClean="0">
                          <a:solidFill>
                            <a:schemeClr val="tx1"/>
                          </a:solidFill>
                          <a:latin typeface="+mn-lt"/>
                          <a:ea typeface="+mn-ea"/>
                          <a:cs typeface="+mn-cs"/>
                        </a:rPr>
                        <a:t>Impacto económico del CMAG = Impacto Directo + Impacto Indirecto + Impacto Inducido </a:t>
                      </a:r>
                    </a:p>
                    <a:p>
                      <a:endParaRPr lang="es-ES" sz="1600" dirty="0"/>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solidFill>
                          <a:latin typeface="+mn-lt"/>
                          <a:ea typeface="+mn-ea"/>
                          <a:cs typeface="+mn-cs"/>
                        </a:rPr>
                        <a:t>Impacto Directo (1) = Número de visitantes * Estancia Media * Gasto medio/ visitante/día </a:t>
                      </a:r>
                    </a:p>
                    <a:p>
                      <a:pPr fontAlgn="base"/>
                      <a:endParaRPr lang="es-ES" sz="1600" b="1" kern="1200" dirty="0" smtClean="0">
                        <a:solidFill>
                          <a:schemeClr val="tx1"/>
                        </a:solidFill>
                        <a:latin typeface="+mn-lt"/>
                        <a:ea typeface="+mn-ea"/>
                        <a:cs typeface="+mn-cs"/>
                      </a:endParaRPr>
                    </a:p>
                    <a:p>
                      <a:pPr fontAlgn="base"/>
                      <a:r>
                        <a:rPr lang="es-ES" sz="1600" b="1" kern="1200" dirty="0" smtClean="0">
                          <a:solidFill>
                            <a:schemeClr val="tx1"/>
                          </a:solidFill>
                          <a:latin typeface="+mn-lt"/>
                          <a:ea typeface="+mn-ea"/>
                          <a:cs typeface="+mn-cs"/>
                        </a:rPr>
                        <a:t>Impacto Directo (2) = Gasto por partidas efectuado por el PAG </a:t>
                      </a:r>
                    </a:p>
                    <a:p>
                      <a:pPr fontAlgn="base"/>
                      <a:r>
                        <a:rPr lang="es-ES" sz="1600" b="1" kern="1200" dirty="0" smtClean="0">
                          <a:solidFill>
                            <a:schemeClr val="tx1"/>
                          </a:solidFill>
                          <a:latin typeface="+mn-lt"/>
                          <a:ea typeface="+mn-ea"/>
                          <a:cs typeface="+mn-cs"/>
                        </a:rPr>
                        <a:t>Impacto Indirecto (1) = Impacto Directo * Multiplicador </a:t>
                      </a:r>
                    </a:p>
                    <a:p>
                      <a:pPr fontAlgn="base"/>
                      <a:r>
                        <a:rPr lang="es-ES" sz="1600" b="1" kern="1200" dirty="0" smtClean="0">
                          <a:solidFill>
                            <a:schemeClr val="tx1"/>
                          </a:solidFill>
                          <a:latin typeface="+mn-lt"/>
                          <a:ea typeface="+mn-ea"/>
                          <a:cs typeface="+mn-cs"/>
                        </a:rPr>
                        <a:t>Impacto Indirecto (2) = Impacto Directo (2) * Multiplicador </a:t>
                      </a:r>
                    </a:p>
                    <a:p>
                      <a:pPr fontAlgn="base"/>
                      <a:r>
                        <a:rPr lang="es-ES" sz="1600" b="1" kern="1200" dirty="0" smtClean="0">
                          <a:solidFill>
                            <a:schemeClr val="tx1"/>
                          </a:solidFill>
                          <a:latin typeface="+mn-lt"/>
                          <a:ea typeface="+mn-ea"/>
                          <a:cs typeface="+mn-cs"/>
                        </a:rPr>
                        <a:t>Impacto Inducido = Población ocupada imputable a existencia del CMAG * Salario bruto medio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kern="1200" dirty="0" smtClean="0">
                        <a:solidFill>
                          <a:schemeClr val="tx1"/>
                        </a:solidFill>
                        <a:latin typeface="+mn-lt"/>
                        <a:ea typeface="+mn-ea"/>
                        <a:cs typeface="+mn-cs"/>
                      </a:endParaRPr>
                    </a:p>
                    <a:p>
                      <a:endParaRPr lang="es-ES" sz="1600" dirty="0"/>
                    </a:p>
                  </a:txBody>
                  <a:tcPr>
                    <a:solidFill>
                      <a:srgbClr val="23F319"/>
                    </a:solidFill>
                  </a:tcPr>
                </a:tc>
              </a:tr>
              <a:tr h="370840">
                <a:tc>
                  <a:txBody>
                    <a:bodyPr/>
                    <a:lstStyle/>
                    <a:p>
                      <a:pPr fontAlgn="base"/>
                      <a:endParaRPr lang="es-ES" sz="1600" b="1" kern="1200" dirty="0" smtClean="0">
                        <a:solidFill>
                          <a:schemeClr val="tx1"/>
                        </a:solidFill>
                        <a:latin typeface="+mn-lt"/>
                        <a:ea typeface="+mn-ea"/>
                        <a:cs typeface="+mn-cs"/>
                      </a:endParaRPr>
                    </a:p>
                    <a:p>
                      <a:pPr fontAlgn="base"/>
                      <a:r>
                        <a:rPr lang="es-ES" sz="1600" b="1" kern="1200" dirty="0" smtClean="0">
                          <a:solidFill>
                            <a:schemeClr val="tx1"/>
                          </a:solidFill>
                          <a:latin typeface="+mn-lt"/>
                          <a:ea typeface="+mn-ea"/>
                          <a:cs typeface="+mn-cs"/>
                        </a:rPr>
                        <a:t>(1) Originado por los visitantes del CMAG </a:t>
                      </a:r>
                    </a:p>
                    <a:p>
                      <a:pPr fontAlgn="base"/>
                      <a:r>
                        <a:rPr lang="es-ES" sz="1600" b="1" kern="1200" dirty="0" smtClean="0">
                          <a:solidFill>
                            <a:schemeClr val="tx1"/>
                          </a:solidFill>
                          <a:latin typeface="+mn-lt"/>
                          <a:ea typeface="+mn-ea"/>
                          <a:cs typeface="+mn-cs"/>
                        </a:rPr>
                        <a:t>(2) Originado por las actividades propias del PAG</a:t>
                      </a:r>
                    </a:p>
                    <a:p>
                      <a:endParaRPr lang="es-ES" sz="1600" dirty="0"/>
                    </a:p>
                  </a:txBody>
                  <a:tcPr>
                    <a:solidFill>
                      <a:srgbClr val="FFFF00"/>
                    </a:solidFill>
                  </a:tcPr>
                </a:tc>
              </a:tr>
              <a:tr h="370840">
                <a:tc>
                  <a:txBody>
                    <a:bodyPr/>
                    <a:lstStyle/>
                    <a:p>
                      <a:endParaRPr lang="es-E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763688" y="2060848"/>
          <a:ext cx="6023992" cy="4754880"/>
        </p:xfrm>
        <a:graphic>
          <a:graphicData uri="http://schemas.openxmlformats.org/drawingml/2006/table">
            <a:tbl>
              <a:tblPr firstRow="1" bandRow="1">
                <a:tableStyleId>{5C22544A-7EE6-4342-B048-85BDC9FD1C3A}</a:tableStyleId>
              </a:tblPr>
              <a:tblGrid>
                <a:gridCol w="6023992"/>
              </a:tblGrid>
              <a:tr h="856711">
                <a:tc>
                  <a:txBody>
                    <a:bodyPr/>
                    <a:lstStyle/>
                    <a:p>
                      <a:pPr algn="ctr"/>
                      <a:r>
                        <a:rPr lang="es-ES" sz="2400" b="1" i="1" u="sng" kern="1200" dirty="0" smtClean="0">
                          <a:solidFill>
                            <a:schemeClr val="tx1"/>
                          </a:solidFill>
                          <a:latin typeface="+mn-lt"/>
                          <a:ea typeface="+mn-ea"/>
                          <a:cs typeface="+mn-cs"/>
                        </a:rPr>
                        <a:t>Principales resultados:</a:t>
                      </a:r>
                    </a:p>
                    <a:p>
                      <a:r>
                        <a:rPr lang="es-ES" sz="1400" b="1" kern="1200" dirty="0" smtClean="0">
                          <a:solidFill>
                            <a:schemeClr val="tx1"/>
                          </a:solidFill>
                          <a:latin typeface="+mn-lt"/>
                          <a:ea typeface="+mn-ea"/>
                          <a:cs typeface="+mn-cs"/>
                        </a:rPr>
                        <a:t> </a:t>
                      </a:r>
                    </a:p>
                    <a:p>
                      <a:endParaRPr lang="es-ES" sz="1400" dirty="0"/>
                    </a:p>
                  </a:txBody>
                  <a:tcPr>
                    <a:solidFill>
                      <a:srgbClr val="23F319"/>
                    </a:solidFill>
                  </a:tcPr>
                </a:tc>
              </a:tr>
              <a:tr h="70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El efecto económico directo de los visitantes de la Alhambra sobre la ciudad de Granada, generando una facturación de 385.721.094€ en el sector turístico.</a:t>
                      </a:r>
                    </a:p>
                    <a:p>
                      <a:endParaRPr lang="es-ES" sz="1400" dirty="0"/>
                    </a:p>
                  </a:txBody>
                  <a:tcPr>
                    <a:solidFill>
                      <a:srgbClr val="FFFF00"/>
                    </a:solidFill>
                  </a:tcPr>
                </a:tc>
              </a:tr>
              <a:tr h="709002">
                <a:tc>
                  <a:txBody>
                    <a:bodyPr/>
                    <a:lstStyle/>
                    <a:p>
                      <a:r>
                        <a:rPr lang="es-ES" sz="1400" b="1" kern="1200" dirty="0" smtClean="0">
                          <a:solidFill>
                            <a:schemeClr val="tx1"/>
                          </a:solidFill>
                          <a:latin typeface="+mn-lt"/>
                          <a:ea typeface="+mn-ea"/>
                          <a:cs typeface="+mn-cs"/>
                        </a:rPr>
                        <a:t>De esta cantidad, 157,5 millones llegan al sector de Hostelería; 83,5 millones al de restauración; 9 millones al de transportes; 62 millones al comercio y 73,5 millones al de ocio y cultura. </a:t>
                      </a:r>
                      <a:endParaRPr lang="es-ES" sz="1400" dirty="0"/>
                    </a:p>
                  </a:txBody>
                  <a:tcPr>
                    <a:solidFill>
                      <a:srgbClr val="23F319"/>
                    </a:solidFill>
                  </a:tcPr>
                </a:tc>
              </a:tr>
              <a:tr h="709002">
                <a:tc>
                  <a:txBody>
                    <a:bodyPr/>
                    <a:lstStyle/>
                    <a:p>
                      <a:r>
                        <a:rPr lang="es-ES" sz="1400" b="1" kern="1200" dirty="0" smtClean="0">
                          <a:solidFill>
                            <a:schemeClr val="tx1"/>
                          </a:solidFill>
                          <a:latin typeface="+mn-lt"/>
                          <a:ea typeface="+mn-ea"/>
                          <a:cs typeface="+mn-cs"/>
                        </a:rPr>
                        <a:t>el 83% de la facturación de los hoteles de la ciudad tiene su origen en el Conjunto Monumental; el 27% en la restauración, el 21% en transportes, el 19% en el de comercio y el 30% en el de ocio y cultura.</a:t>
                      </a:r>
                      <a:endParaRPr lang="es-ES" sz="1400" dirty="0"/>
                    </a:p>
                  </a:txBody>
                  <a:tcPr>
                    <a:solidFill>
                      <a:srgbClr val="FFFF00"/>
                    </a:solidFill>
                  </a:tcPr>
                </a:tc>
              </a:tr>
              <a:tr h="70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Empleo: 10.003 personas en la Comunidad Autónoma deben su puesto de trabajo al Monumento, de las que 6.808 </a:t>
                      </a:r>
                      <a:r>
                        <a:rPr lang="es-ES" sz="1400" b="1" kern="1200" dirty="0" err="1" smtClean="0">
                          <a:solidFill>
                            <a:schemeClr val="tx1"/>
                          </a:solidFill>
                          <a:latin typeface="+mn-lt"/>
                          <a:ea typeface="+mn-ea"/>
                          <a:cs typeface="+mn-cs"/>
                        </a:rPr>
                        <a:t>pertenencen</a:t>
                      </a:r>
                      <a:r>
                        <a:rPr lang="es-ES" sz="1400" b="1" kern="1200" dirty="0" smtClean="0">
                          <a:solidFill>
                            <a:schemeClr val="tx1"/>
                          </a:solidFill>
                          <a:latin typeface="+mn-lt"/>
                          <a:ea typeface="+mn-ea"/>
                          <a:cs typeface="+mn-cs"/>
                        </a:rPr>
                        <a:t> a la ciudad de Granada.</a:t>
                      </a:r>
                    </a:p>
                    <a:p>
                      <a:endParaRPr lang="es-ES" sz="1400" dirty="0"/>
                    </a:p>
                  </a:txBody>
                  <a:tcPr>
                    <a:solidFill>
                      <a:srgbClr val="23F319"/>
                    </a:solidFill>
                  </a:tcPr>
                </a:tc>
              </a:tr>
              <a:tr h="915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Los efectos económicos que genera la Alhambra repercuten en la mayoría de los sectores de la economía andaluza, no sólo a los turísticos sino también a los culturales y sociales.</a:t>
                      </a:r>
                    </a:p>
                    <a:p>
                      <a:endParaRPr lang="es-ES" sz="1400" dirty="0"/>
                    </a:p>
                  </a:txBody>
                  <a:tcPr>
                    <a:solidFill>
                      <a:srgbClr val="FFFF00"/>
                    </a:solidFill>
                  </a:tcPr>
                </a:tc>
              </a:tr>
            </a:tbl>
          </a:graphicData>
        </a:graphic>
      </p:graphicFrame>
      <p:pic>
        <p:nvPicPr>
          <p:cNvPr id="4" name="3 Imagen" descr="Los motores de Granada"/>
          <p:cNvPicPr/>
          <p:nvPr/>
        </p:nvPicPr>
        <p:blipFill>
          <a:blip r:embed="rId3" cstate="print"/>
          <a:srcRect/>
          <a:stretch>
            <a:fillRect/>
          </a:stretch>
        </p:blipFill>
        <p:spPr bwMode="auto">
          <a:xfrm>
            <a:off x="1907704" y="0"/>
            <a:ext cx="5400040" cy="192799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rgbClr val="23F319"/>
          </a:solidFill>
        </p:spPr>
        <p:txBody>
          <a:bodyPr/>
          <a:lstStyle/>
          <a:p>
            <a:r>
              <a:rPr lang="es-ES" dirty="0" smtClean="0"/>
              <a:t>CONCLUSIÓN	</a:t>
            </a:r>
            <a:endParaRPr lang="es-ES" dirty="0"/>
          </a:p>
        </p:txBody>
      </p:sp>
      <p:sp>
        <p:nvSpPr>
          <p:cNvPr id="3" name="2 Subtítulo"/>
          <p:cNvSpPr>
            <a:spLocks noGrp="1"/>
          </p:cNvSpPr>
          <p:nvPr>
            <p:ph type="subTitle" idx="1"/>
          </p:nvPr>
        </p:nvSpPr>
        <p:spPr>
          <a:solidFill>
            <a:srgbClr val="FFFF00"/>
          </a:solidFill>
        </p:spPr>
        <p:txBody>
          <a:bodyPr>
            <a:normAutofit fontScale="92500"/>
          </a:bodyPr>
          <a:lstStyle/>
          <a:p>
            <a:r>
              <a:rPr lang="es-ES" sz="4400" dirty="0">
                <a:solidFill>
                  <a:schemeClr val="tx1"/>
                </a:solidFill>
                <a:latin typeface="+mj-lt"/>
                <a:ea typeface="+mj-ea"/>
                <a:cs typeface="+mj-cs"/>
              </a:rPr>
              <a:t>CITY MARKETING, POR QUE SIM </a:t>
            </a:r>
            <a:r>
              <a:rPr lang="es-ES" sz="4400" dirty="0" err="1">
                <a:solidFill>
                  <a:schemeClr val="tx1"/>
                </a:solidFill>
                <a:latin typeface="+mj-lt"/>
                <a:ea typeface="+mj-ea"/>
                <a:cs typeface="+mj-cs"/>
              </a:rPr>
              <a:t>ou</a:t>
            </a:r>
            <a:r>
              <a:rPr lang="es-ES" sz="4400" dirty="0">
                <a:solidFill>
                  <a:schemeClr val="tx1"/>
                </a:solidFill>
                <a:latin typeface="+mj-lt"/>
                <a:ea typeface="+mj-ea"/>
                <a:cs typeface="+mj-cs"/>
              </a:rPr>
              <a:t> POR QUE NÁO?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decojardycasa.santu.shopfactory.com/contents/media/city-marketing1%20copia90.jpg"/>
          <p:cNvPicPr/>
          <p:nvPr/>
        </p:nvPicPr>
        <p:blipFill>
          <a:blip r:embed="rId2" cstate="print"/>
          <a:srcRect/>
          <a:stretch>
            <a:fillRect/>
          </a:stretch>
        </p:blipFill>
        <p:spPr bwMode="auto">
          <a:xfrm>
            <a:off x="611560" y="188640"/>
            <a:ext cx="8208912" cy="63367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http://image.slidesharecdn.com/gualeguaychu-citymarketing-100618203146-phpapp02/95/slide-1-728.jpg?1277422853"/>
          <p:cNvPicPr>
            <a:picLocks noGrp="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836712"/>
            <a:ext cx="4040188" cy="1338163"/>
          </a:xfrm>
          <a:solidFill>
            <a:srgbClr val="FFFF00"/>
          </a:solidFill>
        </p:spPr>
        <p:txBody>
          <a:bodyPr>
            <a:normAutofit fontScale="32500" lnSpcReduction="20000"/>
          </a:bodyPr>
          <a:lstStyle/>
          <a:p>
            <a:r>
              <a:rPr lang="es-ES" sz="5500" i="1" dirty="0" smtClean="0"/>
              <a:t>La creación de una atractiva y muy conocida imagen</a:t>
            </a:r>
            <a:r>
              <a:rPr lang="es-ES" sz="5500" dirty="0" smtClean="0"/>
              <a:t> </a:t>
            </a:r>
            <a:r>
              <a:rPr lang="es-ES" sz="5500" i="1" dirty="0" smtClean="0"/>
              <a:t>de marca es uno de los aciertos del </a:t>
            </a:r>
            <a:r>
              <a:rPr lang="es-ES" sz="5500" i="1" dirty="0" err="1" smtClean="0"/>
              <a:t>Museum</a:t>
            </a:r>
            <a:r>
              <a:rPr lang="es-ES" sz="5500" i="1" dirty="0" smtClean="0"/>
              <a:t> </a:t>
            </a:r>
            <a:r>
              <a:rPr lang="es-ES" sz="5500" i="1" dirty="0" err="1" smtClean="0"/>
              <a:t>Quartier</a:t>
            </a:r>
            <a:r>
              <a:rPr lang="es-ES" sz="5500" i="1" dirty="0" smtClean="0"/>
              <a:t> de Viena que permite dar coherencia y unidad a sus diversas iniciativas culturales.</a:t>
            </a:r>
            <a:endParaRPr lang="es-ES" sz="5500" dirty="0" smtClean="0"/>
          </a:p>
          <a:p>
            <a:endParaRPr lang="es-ES" dirty="0"/>
          </a:p>
        </p:txBody>
      </p:sp>
      <p:sp>
        <p:nvSpPr>
          <p:cNvPr id="5" name="4 Marcador de texto"/>
          <p:cNvSpPr>
            <a:spLocks noGrp="1"/>
          </p:cNvSpPr>
          <p:nvPr>
            <p:ph type="body" sz="quarter" idx="3"/>
          </p:nvPr>
        </p:nvSpPr>
        <p:spPr>
          <a:xfrm>
            <a:off x="4572000" y="2060848"/>
            <a:ext cx="4041775" cy="792088"/>
          </a:xfrm>
          <a:solidFill>
            <a:srgbClr val="FFFF00"/>
          </a:solidFill>
        </p:spPr>
        <p:txBody>
          <a:bodyPr anchor="ctr">
            <a:normAutofit fontScale="77500" lnSpcReduction="20000"/>
          </a:bodyPr>
          <a:lstStyle/>
          <a:p>
            <a:pPr algn="ctr"/>
            <a:r>
              <a:rPr lang="es-ES" sz="3600" dirty="0">
                <a:solidFill>
                  <a:schemeClr val="dk1"/>
                </a:solidFill>
                <a:latin typeface="Bodoni MT Black" pitchFamily="18" charset="0"/>
              </a:rPr>
              <a:t>CITY </a:t>
            </a:r>
            <a:r>
              <a:rPr lang="es-ES" sz="3600" dirty="0" smtClean="0">
                <a:solidFill>
                  <a:schemeClr val="dk1"/>
                </a:solidFill>
                <a:latin typeface="Bodoni MT Black" pitchFamily="18" charset="0"/>
              </a:rPr>
              <a:t>MARKETING</a:t>
            </a:r>
            <a:endParaRPr lang="es-ES" dirty="0"/>
          </a:p>
        </p:txBody>
      </p:sp>
      <p:graphicFrame>
        <p:nvGraphicFramePr>
          <p:cNvPr id="7" name="6 Marcador de contenido"/>
          <p:cNvGraphicFramePr>
            <a:graphicFrameLocks noGrp="1"/>
          </p:cNvGraphicFramePr>
          <p:nvPr>
            <p:ph sz="quarter" idx="4"/>
          </p:nvPr>
        </p:nvGraphicFramePr>
        <p:xfrm>
          <a:off x="4499992" y="3212976"/>
          <a:ext cx="4041775" cy="3383280"/>
        </p:xfrm>
        <a:graphic>
          <a:graphicData uri="http://schemas.openxmlformats.org/drawingml/2006/table">
            <a:tbl>
              <a:tblPr firstRow="1" bandRow="1">
                <a:tableStyleId>{5C22544A-7EE6-4342-B048-85BDC9FD1C3A}</a:tableStyleId>
              </a:tblPr>
              <a:tblGrid>
                <a:gridCol w="4041775"/>
              </a:tblGrid>
              <a:tr h="2561203">
                <a:tc>
                  <a:txBody>
                    <a:bodyPr/>
                    <a:lstStyle/>
                    <a:p>
                      <a:pPr algn="ctr" fontAlgn="base"/>
                      <a:r>
                        <a:rPr lang="es-ES" sz="1800" b="1" kern="1200" dirty="0" smtClean="0">
                          <a:solidFill>
                            <a:schemeClr val="dk1"/>
                          </a:solidFill>
                          <a:latin typeface="+mn-lt"/>
                          <a:ea typeface="+mn-ea"/>
                          <a:cs typeface="+mn-cs"/>
                        </a:rPr>
                        <a:t>En tiempos de globalización económica y mundialización cultural aumenta la competencia entre los territorios por atraer inversión y empresas, turismo etc., </a:t>
                      </a:r>
                    </a:p>
                    <a:p>
                      <a:pPr algn="ctr" fontAlgn="base"/>
                      <a:r>
                        <a:rPr lang="es-ES" sz="1800" b="1" kern="1200" dirty="0" smtClean="0">
                          <a:solidFill>
                            <a:schemeClr val="dk1"/>
                          </a:solidFill>
                          <a:latin typeface="+mn-lt"/>
                          <a:ea typeface="+mn-ea"/>
                          <a:cs typeface="+mn-cs"/>
                        </a:rPr>
                        <a:t>Las ciudades tienen que modificar sus estrategias para adaptarse a estos nuevos retos basándose en políticas</a:t>
                      </a:r>
                    </a:p>
                    <a:p>
                      <a:pPr algn="ctr" fontAlgn="base"/>
                      <a:r>
                        <a:rPr lang="es-ES" sz="1800" b="1" kern="1200" dirty="0" smtClean="0">
                          <a:solidFill>
                            <a:schemeClr val="dk1"/>
                          </a:solidFill>
                          <a:latin typeface="+mn-lt"/>
                          <a:ea typeface="+mn-ea"/>
                          <a:cs typeface="+mn-cs"/>
                        </a:rPr>
                        <a:t>exporten una imagen atractiva de las mismas y </a:t>
                      </a:r>
                    </a:p>
                    <a:p>
                      <a:pPr algn="ctr" fontAlgn="base"/>
                      <a:r>
                        <a:rPr lang="es-ES" sz="1800" b="1" kern="1200" dirty="0" smtClean="0">
                          <a:solidFill>
                            <a:schemeClr val="dk1"/>
                          </a:solidFill>
                          <a:latin typeface="+mn-lt"/>
                          <a:ea typeface="+mn-ea"/>
                          <a:cs typeface="+mn-cs"/>
                        </a:rPr>
                        <a:t>promocionen sus ventajas competitivas</a:t>
                      </a:r>
                    </a:p>
                    <a:p>
                      <a:endParaRPr lang="es-ES" b="1" dirty="0"/>
                    </a:p>
                  </a:txBody>
                  <a:tcPr>
                    <a:solidFill>
                      <a:srgbClr val="23F319"/>
                    </a:solidFill>
                  </a:tcPr>
                </a:tc>
              </a:tr>
            </a:tbl>
          </a:graphicData>
        </a:graphic>
      </p:graphicFrame>
      <p:pic>
        <p:nvPicPr>
          <p:cNvPr id="11" name="8 Marcador de contenido"/>
          <p:cNvPicPr>
            <a:picLocks/>
          </p:cNvPicPr>
          <p:nvPr/>
        </p:nvPicPr>
        <p:blipFill>
          <a:blip r:embed="rId2" cstate="print"/>
          <a:srcRect/>
          <a:stretch>
            <a:fillRect/>
          </a:stretch>
        </p:blipFill>
        <p:spPr bwMode="auto">
          <a:xfrm>
            <a:off x="755576" y="2636912"/>
            <a:ext cx="3193700" cy="3951288"/>
          </a:xfrm>
          <a:prstGeom prst="rect">
            <a:avLst/>
          </a:prstGeom>
          <a:noFill/>
          <a:ln w="9525">
            <a:noFill/>
            <a:miter lim="800000"/>
            <a:headEnd/>
            <a:tailEnd/>
          </a:ln>
        </p:spPr>
      </p:pic>
      <p:sp>
        <p:nvSpPr>
          <p:cNvPr id="12" name="11 Marcador de contenido"/>
          <p:cNvSpPr>
            <a:spLocks noGrp="1"/>
          </p:cNvSpPr>
          <p:nvPr>
            <p:ph sz="half" idx="2"/>
          </p:nvPr>
        </p:nvSpPr>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diamond(in)">
                                      <p:cBhvr>
                                        <p:cTn id="22" dur="20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amond(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2 Imagen"/>
          <p:cNvPicPr/>
          <p:nvPr/>
        </p:nvPicPr>
        <p:blipFill>
          <a:blip r:embed="rId2" cstate="print"/>
          <a:srcRect/>
          <a:stretch>
            <a:fillRect/>
          </a:stretch>
        </p:blipFill>
        <p:spPr bwMode="auto">
          <a:xfrm>
            <a:off x="683568" y="1910980"/>
            <a:ext cx="8136904" cy="382227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2 Imagen"/>
          <p:cNvPicPr/>
          <p:nvPr/>
        </p:nvPicPr>
        <p:blipFill>
          <a:blip r:embed="rId2" cstate="print"/>
          <a:srcRect/>
          <a:stretch>
            <a:fillRect/>
          </a:stretch>
        </p:blipFill>
        <p:spPr bwMode="auto">
          <a:xfrm>
            <a:off x="827584" y="1910980"/>
            <a:ext cx="7488832" cy="4182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p:txBody>
          <a:bodyPr/>
          <a:lstStyle/>
          <a:p>
            <a:endParaRPr lang="es-ES"/>
          </a:p>
        </p:txBody>
      </p:sp>
      <p:graphicFrame>
        <p:nvGraphicFramePr>
          <p:cNvPr id="7" name="6 Marcador de contenido"/>
          <p:cNvGraphicFramePr>
            <a:graphicFrameLocks noGrp="1"/>
          </p:cNvGraphicFramePr>
          <p:nvPr>
            <p:ph sz="quarter" idx="4"/>
          </p:nvPr>
        </p:nvGraphicFramePr>
        <p:xfrm>
          <a:off x="4645025" y="2174875"/>
          <a:ext cx="4041775" cy="4206240"/>
        </p:xfrm>
        <a:graphic>
          <a:graphicData uri="http://schemas.openxmlformats.org/drawingml/2006/table">
            <a:tbl>
              <a:tblPr firstRow="1" bandRow="1">
                <a:tableStyleId>{5C22544A-7EE6-4342-B048-85BDC9FD1C3A}</a:tableStyleId>
              </a:tblPr>
              <a:tblGrid>
                <a:gridCol w="404177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solidFill>
                            <a:schemeClr val="dk1"/>
                          </a:solidFill>
                          <a:latin typeface="Bodoni MT Black" pitchFamily="18" charset="0"/>
                        </a:rPr>
                        <a:t>CITY MARKETING</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solidFill>
                            <a:schemeClr val="dk1"/>
                          </a:solidFill>
                          <a:latin typeface="Bodoni MT Black" pitchFamily="18" charset="0"/>
                        </a:rPr>
                        <a:t>¿En qué consiste?</a:t>
                      </a:r>
                      <a:endParaRPr lang="es-ES" dirty="0" smtClean="0"/>
                    </a:p>
                    <a:p>
                      <a:endParaRPr lang="es-ES" dirty="0"/>
                    </a:p>
                  </a:txBody>
                  <a:tcPr>
                    <a:solidFill>
                      <a:srgbClr val="23F319"/>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kern="1200" dirty="0" smtClean="0">
                          <a:solidFill>
                            <a:schemeClr val="dk1"/>
                          </a:solidFill>
                          <a:latin typeface="Andalus" pitchFamily="18" charset="-78"/>
                          <a:ea typeface="+mn-ea"/>
                          <a:cs typeface="Andalus" pitchFamily="18" charset="-78"/>
                        </a:rPr>
                        <a:t>Consiste en el desarrollo de una </a:t>
                      </a:r>
                      <a:r>
                        <a:rPr lang="es-ES" sz="2400" b="1" kern="1200" dirty="0" smtClean="0">
                          <a:solidFill>
                            <a:schemeClr val="dk1"/>
                          </a:solidFill>
                          <a:latin typeface="Andalus" pitchFamily="18" charset="-78"/>
                          <a:ea typeface="+mn-ea"/>
                          <a:cs typeface="Andalus" pitchFamily="18" charset="-78"/>
                        </a:rPr>
                        <a:t>imagen</a:t>
                      </a:r>
                      <a:r>
                        <a:rPr lang="es-ES" sz="2400" kern="1200" dirty="0" smtClean="0">
                          <a:solidFill>
                            <a:schemeClr val="dk1"/>
                          </a:solidFill>
                          <a:latin typeface="Andalus" pitchFamily="18" charset="-78"/>
                          <a:ea typeface="+mn-ea"/>
                          <a:cs typeface="Andalus" pitchFamily="18" charset="-78"/>
                        </a:rPr>
                        <a:t> de pública aceptación que pueda expresarse a través del consumo de productos que </a:t>
                      </a:r>
                      <a:r>
                        <a:rPr lang="es-ES" sz="2400" b="1" kern="1200" dirty="0" smtClean="0">
                          <a:solidFill>
                            <a:schemeClr val="dk1"/>
                          </a:solidFill>
                          <a:latin typeface="Andalus" pitchFamily="18" charset="-78"/>
                          <a:ea typeface="+mn-ea"/>
                          <a:cs typeface="Andalus" pitchFamily="18" charset="-78"/>
                        </a:rPr>
                        <a:t>exportan</a:t>
                      </a:r>
                    </a:p>
                    <a:p>
                      <a:pPr marL="0" marR="0" indent="0" algn="ctr" defTabSz="914400" rtl="0" eaLnBrk="1" fontAlgn="auto" latinLnBrk="0" hangingPunct="1">
                        <a:lnSpc>
                          <a:spcPct val="100000"/>
                        </a:lnSpc>
                        <a:spcBef>
                          <a:spcPts val="0"/>
                        </a:spcBef>
                        <a:spcAft>
                          <a:spcPts val="0"/>
                        </a:spcAft>
                        <a:buClrTx/>
                        <a:buSzTx/>
                        <a:buFontTx/>
                        <a:buNone/>
                        <a:tabLst/>
                        <a:defRPr/>
                      </a:pPr>
                      <a:r>
                        <a:rPr lang="es-ES" sz="2400" kern="1200" dirty="0" smtClean="0">
                          <a:solidFill>
                            <a:schemeClr val="dk1"/>
                          </a:solidFill>
                          <a:latin typeface="Andalus" pitchFamily="18" charset="-78"/>
                          <a:ea typeface="+mn-ea"/>
                          <a:cs typeface="Andalus" pitchFamily="18" charset="-78"/>
                        </a:rPr>
                        <a:t>la identidad propia y diferencial de cada lugar</a:t>
                      </a:r>
                    </a:p>
                    <a:p>
                      <a:endParaRPr lang="es-ES" dirty="0"/>
                    </a:p>
                  </a:txBody>
                  <a:tcPr>
                    <a:solidFill>
                      <a:srgbClr val="FFFF00"/>
                    </a:solidFill>
                  </a:tcPr>
                </a:tc>
              </a:tr>
            </a:tbl>
          </a:graphicData>
        </a:graphic>
      </p:graphicFrame>
      <p:pic>
        <p:nvPicPr>
          <p:cNvPr id="14" name="13 Imagen" descr="http://static.es.groupon-content.net/88/79/1276264327988.jpg"/>
          <p:cNvPicPr/>
          <p:nvPr/>
        </p:nvPicPr>
        <p:blipFill>
          <a:blip r:embed="rId2" cstate="print"/>
          <a:srcRect/>
          <a:stretch>
            <a:fillRect/>
          </a:stretch>
        </p:blipFill>
        <p:spPr bwMode="auto">
          <a:xfrm>
            <a:off x="251520" y="2780928"/>
            <a:ext cx="4286250" cy="2857500"/>
          </a:xfrm>
          <a:prstGeom prst="rect">
            <a:avLst/>
          </a:prstGeom>
          <a:noFill/>
          <a:ln w="9525">
            <a:noFill/>
            <a:miter lim="800000"/>
            <a:headEnd/>
            <a:tailEnd/>
          </a:ln>
        </p:spPr>
      </p:pic>
      <p:sp>
        <p:nvSpPr>
          <p:cNvPr id="15" name="14 Marcador de contenido"/>
          <p:cNvSpPr>
            <a:spLocks noGrp="1"/>
          </p:cNvSpPr>
          <p:nvPr>
            <p:ph sz="half" idx="2"/>
          </p:nvPr>
        </p:nvSpPr>
        <p:spPr/>
        <p:txBody>
          <a:bodyPr/>
          <a:lstStyle/>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p:txBody>
          <a:bodyPr/>
          <a:lstStyle/>
          <a:p>
            <a:endParaRPr lang="es-ES" dirty="0"/>
          </a:p>
        </p:txBody>
      </p:sp>
      <p:graphicFrame>
        <p:nvGraphicFramePr>
          <p:cNvPr id="7" name="6 Marcador de contenido"/>
          <p:cNvGraphicFramePr>
            <a:graphicFrameLocks noGrp="1"/>
          </p:cNvGraphicFramePr>
          <p:nvPr>
            <p:ph sz="quarter" idx="4"/>
          </p:nvPr>
        </p:nvGraphicFramePr>
        <p:xfrm>
          <a:off x="4645025" y="2174875"/>
          <a:ext cx="4041775" cy="3505200"/>
        </p:xfrm>
        <a:graphic>
          <a:graphicData uri="http://schemas.openxmlformats.org/drawingml/2006/table">
            <a:tbl>
              <a:tblPr firstRow="1" bandRow="1">
                <a:tableStyleId>{5C22544A-7EE6-4342-B048-85BDC9FD1C3A}</a:tableStyleId>
              </a:tblPr>
              <a:tblGrid>
                <a:gridCol w="404177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solidFill>
                            <a:schemeClr val="dk1"/>
                          </a:solidFill>
                          <a:latin typeface="Bodoni MT Black" pitchFamily="18" charset="0"/>
                        </a:rPr>
                        <a:t>CITY MARKETING</a:t>
                      </a:r>
                      <a:endParaRPr lang="es-ES" dirty="0" smtClean="0"/>
                    </a:p>
                    <a:p>
                      <a:endParaRPr lang="es-ES" dirty="0"/>
                    </a:p>
                  </a:txBody>
                  <a:tcPr>
                    <a:solidFill>
                      <a:srgbClr val="23F319"/>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Introduce en el análisis de las ciudades </a:t>
                      </a:r>
                      <a:r>
                        <a:rPr lang="es-ES" sz="1800" b="1" kern="1200" dirty="0" smtClean="0">
                          <a:solidFill>
                            <a:schemeClr val="dk1"/>
                          </a:solidFill>
                          <a:latin typeface="+mn-lt"/>
                          <a:ea typeface="+mn-ea"/>
                          <a:cs typeface="+mn-cs"/>
                        </a:rPr>
                        <a:t>variables</a:t>
                      </a:r>
                      <a:r>
                        <a:rPr lang="es-ES" sz="1800" kern="1200" dirty="0" smtClean="0">
                          <a:solidFill>
                            <a:schemeClr val="dk1"/>
                          </a:solidFill>
                          <a:latin typeface="+mn-lt"/>
                          <a:ea typeface="+mn-ea"/>
                          <a:cs typeface="+mn-cs"/>
                        </a:rPr>
                        <a:t> hasta ahora ignoradas, como el </a:t>
                      </a:r>
                      <a:r>
                        <a:rPr lang="es-ES" sz="2000" b="1" u="sng" kern="1200" dirty="0" smtClean="0">
                          <a:solidFill>
                            <a:schemeClr val="dk1"/>
                          </a:solidFill>
                          <a:latin typeface="+mn-lt"/>
                          <a:ea typeface="+mn-ea"/>
                          <a:cs typeface="+mn-cs"/>
                        </a:rPr>
                        <a:t>estudio</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de los posibles </a:t>
                      </a:r>
                      <a:r>
                        <a:rPr lang="es-ES" sz="1800" b="1" kern="1200" dirty="0" smtClean="0">
                          <a:solidFill>
                            <a:schemeClr val="dk1"/>
                          </a:solidFill>
                          <a:latin typeface="+mn-lt"/>
                          <a:ea typeface="+mn-ea"/>
                          <a:cs typeface="+mn-cs"/>
                        </a:rPr>
                        <a:t>mercados internacionales </a:t>
                      </a:r>
                      <a:r>
                        <a:rPr lang="es-ES" sz="1800" kern="1200" dirty="0" smtClean="0">
                          <a:solidFill>
                            <a:schemeClr val="dk1"/>
                          </a:solidFill>
                          <a:latin typeface="+mn-lt"/>
                          <a:ea typeface="+mn-ea"/>
                          <a:cs typeface="+mn-cs"/>
                        </a:rPr>
                        <a:t>para estos productos, </a:t>
                      </a:r>
                      <a:r>
                        <a:rPr lang="es-ES" sz="1800" kern="1200" baseline="0" dirty="0" smtClean="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y de </a:t>
                      </a:r>
                      <a:r>
                        <a:rPr lang="es-ES" sz="1800" b="1" kern="1200" dirty="0" smtClean="0">
                          <a:solidFill>
                            <a:schemeClr val="dk1"/>
                          </a:solidFill>
                          <a:latin typeface="+mn-lt"/>
                          <a:ea typeface="+mn-ea"/>
                          <a:cs typeface="+mn-cs"/>
                        </a:rPr>
                        <a:t>las expectativas, demandas e imágenes de la ciudad </a:t>
                      </a:r>
                      <a:r>
                        <a:rPr lang="es-ES" sz="1800" kern="1200" dirty="0" smtClean="0">
                          <a:solidFill>
                            <a:schemeClr val="dk1"/>
                          </a:solidFill>
                          <a:latin typeface="+mn-lt"/>
                          <a:ea typeface="+mn-ea"/>
                          <a:cs typeface="+mn-cs"/>
                        </a:rPr>
                        <a:t>desde el punto de vista de sus habitantes, de las empresas, de los turistas, etc.</a:t>
                      </a:r>
                    </a:p>
                    <a:p>
                      <a:endParaRPr lang="es-ES" dirty="0"/>
                    </a:p>
                  </a:txBody>
                  <a:tcPr>
                    <a:solidFill>
                      <a:srgbClr val="FFFF00"/>
                    </a:solidFill>
                  </a:tcPr>
                </a:tc>
              </a:tr>
            </a:tbl>
          </a:graphicData>
        </a:graphic>
      </p:graphicFrame>
      <p:pic>
        <p:nvPicPr>
          <p:cNvPr id="8" name="7 Marcador de contenido" descr="headear-granada2"/>
          <p:cNvPicPr>
            <a:picLocks noGrp="1"/>
          </p:cNvPicPr>
          <p:nvPr>
            <p:ph sz="half" idx="2"/>
          </p:nvPr>
        </p:nvPicPr>
        <p:blipFill>
          <a:blip r:embed="rId2" cstate="print"/>
          <a:srcRect/>
          <a:stretch>
            <a:fillRect/>
          </a:stretch>
        </p:blipFill>
        <p:spPr bwMode="auto">
          <a:xfrm>
            <a:off x="457200" y="2852936"/>
            <a:ext cx="4040188" cy="25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dirty="0"/>
          </a:p>
        </p:txBody>
      </p:sp>
      <p:graphicFrame>
        <p:nvGraphicFramePr>
          <p:cNvPr id="8" name="7 Marcador de contenido"/>
          <p:cNvGraphicFramePr>
            <a:graphicFrameLocks noGrp="1"/>
          </p:cNvGraphicFramePr>
          <p:nvPr>
            <p:ph sz="half" idx="2"/>
          </p:nvPr>
        </p:nvGraphicFramePr>
        <p:xfrm>
          <a:off x="4644008" y="3573016"/>
          <a:ext cx="4320480" cy="2194560"/>
        </p:xfrm>
        <a:graphic>
          <a:graphicData uri="http://schemas.openxmlformats.org/drawingml/2006/table">
            <a:tbl>
              <a:tblPr firstRow="1" bandRow="1">
                <a:tableStyleId>{5C22544A-7EE6-4342-B048-85BDC9FD1C3A}</a:tableStyleId>
              </a:tblPr>
              <a:tblGrid>
                <a:gridCol w="4320480"/>
              </a:tblGrid>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la reinvención de las tradiciones, como la gastronomía,</a:t>
                      </a:r>
                    </a:p>
                    <a:p>
                      <a:endParaRPr lang="es-ES" dirty="0"/>
                    </a:p>
                  </a:txBody>
                  <a:tcPr>
                    <a:solidFill>
                      <a:srgbClr val="23F319"/>
                    </a:solidFill>
                  </a:tcPr>
                </a:tc>
              </a:tr>
              <a:tr h="370840">
                <a:tc>
                  <a:txBody>
                    <a:bodyPr/>
                    <a:lstStyle/>
                    <a:p>
                      <a:r>
                        <a:rPr lang="es-ES" sz="1800" kern="1200" dirty="0" smtClean="0">
                          <a:solidFill>
                            <a:schemeClr val="dk1"/>
                          </a:solidFill>
                          <a:latin typeface="+mn-lt"/>
                          <a:ea typeface="+mn-ea"/>
                          <a:cs typeface="+mn-cs"/>
                        </a:rPr>
                        <a:t>la creación de actos y festivales culturales y musicales, </a:t>
                      </a:r>
                      <a:endParaRPr lang="es-ES" dirty="0"/>
                    </a:p>
                  </a:txBody>
                  <a:tcPr>
                    <a:solidFill>
                      <a:srgbClr val="FFFF00"/>
                    </a:solidFill>
                  </a:tcPr>
                </a:tc>
              </a:tr>
              <a:tr h="60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mn-lt"/>
                          <a:ea typeface="+mn-ea"/>
                          <a:cs typeface="+mn-cs"/>
                        </a:rPr>
                        <a:t>la atracción de nuevas industrias culturales,</a:t>
                      </a:r>
                    </a:p>
                    <a:p>
                      <a:endParaRPr lang="es-ES" dirty="0"/>
                    </a:p>
                  </a:txBody>
                  <a:tcPr>
                    <a:solidFill>
                      <a:srgbClr val="23F319"/>
                    </a:solidFill>
                  </a:tcPr>
                </a:tc>
              </a:tr>
            </a:tbl>
          </a:graphicData>
        </a:graphic>
      </p:graphicFrame>
      <p:sp>
        <p:nvSpPr>
          <p:cNvPr id="5" name="4 Marcador de texto"/>
          <p:cNvSpPr>
            <a:spLocks noGrp="1"/>
          </p:cNvSpPr>
          <p:nvPr>
            <p:ph type="body" sz="quarter" idx="3"/>
          </p:nvPr>
        </p:nvSpPr>
        <p:spPr/>
        <p:txBody>
          <a:bodyPr/>
          <a:lstStyle/>
          <a:p>
            <a:endParaRPr lang="es-ES"/>
          </a:p>
        </p:txBody>
      </p:sp>
      <p:graphicFrame>
        <p:nvGraphicFramePr>
          <p:cNvPr id="7" name="6 Marcador de contenido"/>
          <p:cNvGraphicFramePr>
            <a:graphicFrameLocks noGrp="1"/>
          </p:cNvGraphicFramePr>
          <p:nvPr>
            <p:ph sz="quarter" idx="4"/>
          </p:nvPr>
        </p:nvGraphicFramePr>
        <p:xfrm>
          <a:off x="4645025" y="2174875"/>
          <a:ext cx="4303268" cy="1432560"/>
        </p:xfrm>
        <a:graphic>
          <a:graphicData uri="http://schemas.openxmlformats.org/drawingml/2006/table">
            <a:tbl>
              <a:tblPr firstRow="1" bandRow="1">
                <a:tableStyleId>{5C22544A-7EE6-4342-B048-85BDC9FD1C3A}</a:tableStyleId>
              </a:tblPr>
              <a:tblGrid>
                <a:gridCol w="430326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dirty="0" smtClean="0">
                          <a:solidFill>
                            <a:schemeClr val="dk1"/>
                          </a:solidFill>
                          <a:latin typeface="Bodoni MT Black" pitchFamily="18" charset="0"/>
                        </a:rPr>
                        <a:t>CITY MARKETING</a:t>
                      </a:r>
                      <a:endParaRPr lang="es-ES" sz="2800" dirty="0" smtClean="0"/>
                    </a:p>
                    <a:p>
                      <a:endParaRPr lang="es-ES" dirty="0"/>
                    </a:p>
                  </a:txBody>
                  <a:tcPr>
                    <a:solidFill>
                      <a:srgbClr val="23F319"/>
                    </a:solidFill>
                  </a:tcPr>
                </a:tc>
              </a:tr>
              <a:tr h="370840">
                <a:tc>
                  <a:txBody>
                    <a:bodyPr/>
                    <a:lstStyle/>
                    <a:p>
                      <a:r>
                        <a:rPr lang="es-ES" sz="1800" kern="1200" dirty="0" smtClean="0">
                          <a:solidFill>
                            <a:schemeClr val="dk1"/>
                          </a:solidFill>
                          <a:latin typeface="+mn-lt"/>
                          <a:ea typeface="+mn-ea"/>
                          <a:cs typeface="+mn-cs"/>
                        </a:rPr>
                        <a:t>Crea nuevas ideas e iniciativas de desarrollo:</a:t>
                      </a:r>
                      <a:endParaRPr lang="es-ES" dirty="0"/>
                    </a:p>
                  </a:txBody>
                  <a:tcPr>
                    <a:solidFill>
                      <a:srgbClr val="FFFF00"/>
                    </a:solidFill>
                  </a:tcPr>
                </a:tc>
              </a:tr>
            </a:tbl>
          </a:graphicData>
        </a:graphic>
      </p:graphicFrame>
      <p:pic>
        <p:nvPicPr>
          <p:cNvPr id="9" name="8 Imagen" descr="http://granadasabor.es/wp-content/uploads/2013/04/cropped-granada_granadasabor02.jpg"/>
          <p:cNvPicPr/>
          <p:nvPr/>
        </p:nvPicPr>
        <p:blipFill>
          <a:blip r:embed="rId2" cstate="print"/>
          <a:srcRect/>
          <a:stretch>
            <a:fillRect/>
          </a:stretch>
        </p:blipFill>
        <p:spPr bwMode="auto">
          <a:xfrm>
            <a:off x="251520" y="2348880"/>
            <a:ext cx="4139952" cy="1760638"/>
          </a:xfrm>
          <a:prstGeom prst="rect">
            <a:avLst/>
          </a:prstGeom>
          <a:noFill/>
          <a:ln w="9525">
            <a:noFill/>
            <a:miter lim="800000"/>
            <a:headEnd/>
            <a:tailEnd/>
          </a:ln>
        </p:spPr>
      </p:pic>
      <p:pic>
        <p:nvPicPr>
          <p:cNvPr id="10" name="9 Imagen" descr="https://encrypted-tbn1.gstatic.com/images?q=tbn:ANd9GcSr6lJOzycUq9TKjv3otYMk2ptIf-38I1ktNuNhlQyQ5HxOnoct"/>
          <p:cNvPicPr/>
          <p:nvPr/>
        </p:nvPicPr>
        <p:blipFill>
          <a:blip r:embed="rId3" cstate="print"/>
          <a:srcRect/>
          <a:stretch>
            <a:fillRect/>
          </a:stretch>
        </p:blipFill>
        <p:spPr bwMode="auto">
          <a:xfrm>
            <a:off x="1187624" y="4653136"/>
            <a:ext cx="2752725"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sp>
        <p:nvSpPr>
          <p:cNvPr id="5" name="4 Marcador de texto"/>
          <p:cNvSpPr>
            <a:spLocks noGrp="1"/>
          </p:cNvSpPr>
          <p:nvPr>
            <p:ph type="body" sz="quarter" idx="3"/>
          </p:nvPr>
        </p:nvSpPr>
        <p:spPr/>
        <p:txBody>
          <a:bodyPr/>
          <a:lstStyle/>
          <a:p>
            <a:endParaRPr lang="es-ES"/>
          </a:p>
        </p:txBody>
      </p:sp>
      <p:graphicFrame>
        <p:nvGraphicFramePr>
          <p:cNvPr id="7" name="6 Marcador de contenido"/>
          <p:cNvGraphicFramePr>
            <a:graphicFrameLocks noGrp="1"/>
          </p:cNvGraphicFramePr>
          <p:nvPr>
            <p:ph sz="quarter" idx="4"/>
          </p:nvPr>
        </p:nvGraphicFramePr>
        <p:xfrm>
          <a:off x="4645025" y="2174875"/>
          <a:ext cx="4041775" cy="3718560"/>
        </p:xfrm>
        <a:graphic>
          <a:graphicData uri="http://schemas.openxmlformats.org/drawingml/2006/table">
            <a:tbl>
              <a:tblPr firstRow="1" bandRow="1">
                <a:tableStyleId>{5C22544A-7EE6-4342-B048-85BDC9FD1C3A}</a:tableStyleId>
              </a:tblPr>
              <a:tblGrid>
                <a:gridCol w="404177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dirty="0" smtClean="0">
                          <a:solidFill>
                            <a:schemeClr val="dk1"/>
                          </a:solidFill>
                          <a:latin typeface="Bodoni MT Black" pitchFamily="18" charset="0"/>
                        </a:rPr>
                        <a:t>CITY MARKETING</a:t>
                      </a:r>
                      <a:endParaRPr lang="es-ES" sz="2800" dirty="0" smtClean="0"/>
                    </a:p>
                  </a:txBody>
                  <a:tcPr>
                    <a:solidFill>
                      <a:srgbClr val="23F319"/>
                    </a:solidFill>
                  </a:tcPr>
                </a:tc>
              </a:tr>
              <a:tr h="370840">
                <a:tc>
                  <a:txBody>
                    <a:bodyPr/>
                    <a:lstStyle/>
                    <a:p>
                      <a:r>
                        <a:rPr lang="es-ES" sz="1800" kern="1200" dirty="0" smtClean="0">
                          <a:solidFill>
                            <a:schemeClr val="dk1"/>
                          </a:solidFill>
                          <a:latin typeface="+mn-lt"/>
                          <a:ea typeface="+mn-ea"/>
                          <a:cs typeface="+mn-cs"/>
                        </a:rPr>
                        <a:t>Crea nuevas ideas e iniciativas de desarrollo:</a:t>
                      </a:r>
                      <a:endParaRPr lang="es-ES" dirty="0"/>
                    </a:p>
                  </a:txBody>
                  <a:tcPr>
                    <a:solidFill>
                      <a:srgbClr val="FFFF00"/>
                    </a:solidFill>
                  </a:tcPr>
                </a:tc>
              </a:tr>
              <a:tr h="370840">
                <a:tc>
                  <a:txBody>
                    <a:bodyPr/>
                    <a:lstStyle/>
                    <a:p>
                      <a:pPr fontAlgn="base"/>
                      <a:endParaRPr lang="es-ES" sz="1800" kern="1200" dirty="0" smtClean="0">
                        <a:solidFill>
                          <a:schemeClr val="dk1"/>
                        </a:solidFill>
                        <a:latin typeface="+mn-lt"/>
                        <a:ea typeface="+mn-ea"/>
                        <a:cs typeface="+mn-cs"/>
                      </a:endParaRPr>
                    </a:p>
                    <a:p>
                      <a:pPr fontAlgn="base"/>
                      <a:r>
                        <a:rPr lang="es-ES" sz="1800" kern="1200" dirty="0" smtClean="0">
                          <a:solidFill>
                            <a:schemeClr val="dk1"/>
                          </a:solidFill>
                          <a:latin typeface="+mn-lt"/>
                          <a:ea typeface="+mn-ea"/>
                          <a:cs typeface="+mn-cs"/>
                        </a:rPr>
                        <a:t>Fomento de sectores en alza como los de las telecomunicaciones y la moda.</a:t>
                      </a:r>
                    </a:p>
                    <a:p>
                      <a:pPr fontAlgn="base"/>
                      <a:endParaRPr lang="es-ES" sz="1800" kern="1200" dirty="0" smtClean="0">
                        <a:solidFill>
                          <a:schemeClr val="dk1"/>
                        </a:solidFill>
                        <a:latin typeface="+mn-lt"/>
                        <a:ea typeface="+mn-ea"/>
                        <a:cs typeface="+mn-cs"/>
                      </a:endParaRPr>
                    </a:p>
                    <a:p>
                      <a:pPr fontAlgn="base"/>
                      <a:r>
                        <a:rPr lang="es-ES" sz="1800" kern="1200" dirty="0" smtClean="0">
                          <a:solidFill>
                            <a:schemeClr val="dk1"/>
                          </a:solidFill>
                          <a:latin typeface="+mn-lt"/>
                          <a:ea typeface="+mn-ea"/>
                          <a:cs typeface="+mn-cs"/>
                        </a:rPr>
                        <a:t>El recurso a los medios de comunicación y el diseño, que son indispensables para reelaborar la imagen internacional de la ciudad y atraer a un turismo cada vez más especializado.</a:t>
                      </a:r>
                      <a:endParaRPr lang="es-ES" dirty="0"/>
                    </a:p>
                  </a:txBody>
                  <a:tcPr>
                    <a:solidFill>
                      <a:srgbClr val="23F319"/>
                    </a:solidFill>
                  </a:tcPr>
                </a:tc>
              </a:tr>
            </a:tbl>
          </a:graphicData>
        </a:graphic>
      </p:graphicFrame>
      <p:pic>
        <p:nvPicPr>
          <p:cNvPr id="8" name="7 Marcador de contenido" descr="https://fbcdn-sphotos-c-a.akamaihd.net/hphotos-ak-ash3/p480x480/936973_557754224247878_752248180_n.jpg"/>
          <p:cNvPicPr>
            <a:picLocks noGrp="1"/>
          </p:cNvPicPr>
          <p:nvPr>
            <p:ph sz="half" idx="2"/>
          </p:nvPr>
        </p:nvPicPr>
        <p:blipFill>
          <a:blip r:embed="rId2" cstate="print"/>
          <a:srcRect/>
          <a:stretch>
            <a:fillRect/>
          </a:stretch>
        </p:blipFill>
        <p:spPr bwMode="auto">
          <a:xfrm>
            <a:off x="1153612" y="2174875"/>
            <a:ext cx="2647363" cy="395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462</TotalTime>
  <Words>1929</Words>
  <Application>Microsoft Office PowerPoint</Application>
  <PresentationFormat>Presentación en pantalla (4:3)</PresentationFormat>
  <Paragraphs>194</Paragraphs>
  <Slides>51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Tema de Office</vt:lpstr>
      <vt:lpstr>Hoja de cálculo</vt:lpstr>
      <vt:lpstr>CITY MARKETING, por que sim? ou por que náo? criterios políticos ou criterios económicos?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CONCLUSIÓN </vt:lpstr>
      <vt:lpstr>Diapositiva 47</vt:lpstr>
      <vt:lpstr>Diapositiva 48</vt:lpstr>
      <vt:lpstr>Diapositiva 49</vt:lpstr>
      <vt:lpstr>Diapositiva 50</vt:lpstr>
      <vt:lpstr>Diapositiva 51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RO&amp;JESUS</dc:creator>
  <cp:lastModifiedBy>RO&amp;JESUS</cp:lastModifiedBy>
  <cp:revision>80</cp:revision>
  <dcterms:created xsi:type="dcterms:W3CDTF">2013-08-05T09:06:29Z</dcterms:created>
  <dcterms:modified xsi:type="dcterms:W3CDTF">2013-08-06T21:21:46Z</dcterms:modified>
</cp:coreProperties>
</file>