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3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02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0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5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91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48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09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65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340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02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35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D5418-6CE6-42C8-A909-791C6EA72FEB}" type="datetimeFigureOut">
              <a:rPr lang="pt-BR" smtClean="0"/>
              <a:t>09/09/2014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B263-8B8A-40DE-AB7D-11C3B54C89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5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27.emf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emf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2.png"/><Relationship Id="rId5" Type="http://schemas.openxmlformats.org/officeDocument/2006/relationships/image" Target="../media/image64.png"/><Relationship Id="rId4" Type="http://schemas.openxmlformats.org/officeDocument/2006/relationships/image" Target="../media/image7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9.png"/><Relationship Id="rId7" Type="http://schemas.openxmlformats.org/officeDocument/2006/relationships/image" Target="../media/image10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7.emf"/><Relationship Id="rId7" Type="http://schemas.openxmlformats.org/officeDocument/2006/relationships/image" Target="../media/image3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4.png"/><Relationship Id="rId7" Type="http://schemas.openxmlformats.org/officeDocument/2006/relationships/image" Target="../media/image4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AVALIAÇÃO DO CURSO DE LICENCIATURA EM GEOGRAFIA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27584" y="2852936"/>
            <a:ext cx="7920880" cy="3273227"/>
          </a:xfrm>
        </p:spPr>
        <p:txBody>
          <a:bodyPr/>
          <a:lstStyle/>
          <a:p>
            <a:r>
              <a:rPr lang="pt-BR" dirty="0" smtClean="0"/>
              <a:t>Questionário definido pelos </a:t>
            </a:r>
            <a:r>
              <a:rPr lang="pt-BR" dirty="0" err="1" smtClean="0"/>
              <a:t>NDEs</a:t>
            </a:r>
            <a:r>
              <a:rPr lang="pt-BR" dirty="0" smtClean="0"/>
              <a:t> </a:t>
            </a:r>
          </a:p>
          <a:p>
            <a:r>
              <a:rPr lang="pt-BR" dirty="0" smtClean="0"/>
              <a:t>Realizada na última semana de maio e primeira semana de junho de 2014.</a:t>
            </a:r>
          </a:p>
          <a:p>
            <a:r>
              <a:rPr lang="pt-BR" dirty="0" smtClean="0"/>
              <a:t>Número de acadêmicos que responderam: 135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6603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10726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10 QUESITO: TCC (só </a:t>
            </a:r>
            <a:r>
              <a:rPr lang="pt-BR" b="1" dirty="0"/>
              <a:t>respondem alunos </a:t>
            </a:r>
            <a:r>
              <a:rPr lang="pt-BR" b="1" dirty="0" smtClean="0"/>
              <a:t>a partir do </a:t>
            </a:r>
            <a:r>
              <a:rPr lang="pt-BR" b="1" dirty="0"/>
              <a:t>7°semestre </a:t>
            </a:r>
            <a:r>
              <a:rPr lang="pt-BR" b="1" dirty="0" smtClean="0"/>
              <a:t>)</a:t>
            </a:r>
            <a:endParaRPr lang="pt-BR" dirty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 exigência </a:t>
            </a:r>
            <a:r>
              <a:rPr lang="pt-BR" sz="1400" dirty="0"/>
              <a:t>para a realização do trabalho de conclusão de curso é: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76056" y="2547965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Trabalham conteúdos que contribuem para o alcance dos objetivos da formação? De forma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4 A participação do orientador no processo de trabalho de conclusão?</a:t>
            </a:r>
          </a:p>
          <a:p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7544" y="263691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Apresentam aos alunos e discutem o plano de ensino da disciplina?   De forma: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88921" y="4581128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Os professores expõem de forma clara os critérios de avaliação? De forma: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987824" y="4232151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relacionamento docente-discente, explicitamente na transparência do comprometimento da função de cada uma das partes, é: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219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212976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951" y="5560714"/>
            <a:ext cx="986063" cy="87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209" y="314096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287524" y="237582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11 QUESITO: </a:t>
            </a:r>
            <a:r>
              <a:rPr lang="pt-BR" b="1" dirty="0" smtClean="0"/>
              <a:t>AVALIAÇÃO DOS PROFESSORES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012160" y="4437112"/>
            <a:ext cx="29523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No que diz respeito à assiduidade e pontualidade, o comparecimento às aulas e respeito aos horários estabelecidos é:</a:t>
            </a:r>
          </a:p>
          <a:p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014" y="5359786"/>
            <a:ext cx="15906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44" y="5186258"/>
            <a:ext cx="1564591" cy="1483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255" y="5488189"/>
            <a:ext cx="986063" cy="87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97" y="5265092"/>
            <a:ext cx="15430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183" y="3028985"/>
            <a:ext cx="170656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99" y="3094172"/>
            <a:ext cx="171291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471" y="970090"/>
            <a:ext cx="155416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149" y="753593"/>
            <a:ext cx="14636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672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10726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QUESITO: </a:t>
            </a:r>
            <a:r>
              <a:rPr lang="pt-BR" b="1" dirty="0" err="1"/>
              <a:t>Autoavaliação</a:t>
            </a:r>
            <a:r>
              <a:rPr lang="pt-BR" b="1" dirty="0"/>
              <a:t> do Aluno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está satisfeito com o curso que escolheu?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76056" y="2186598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Qual a contribuição da sua participação nas atividades acadêmicas desenvolvidas no período do curso já frequentado para a sua formação?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avalia sua assiduidade e participação nas aulas?</a:t>
            </a:r>
          </a:p>
          <a:p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94792" y="2358706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avalia sua participação nas </a:t>
            </a:r>
            <a:r>
              <a:rPr lang="pt-BR" sz="1400" dirty="0" smtClean="0"/>
              <a:t> atividades </a:t>
            </a:r>
            <a:r>
              <a:rPr lang="pt-BR" sz="1400" dirty="0"/>
              <a:t>complementares, palestras, seminários, iniciação científica, extensão e outros eventos?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88920" y="4353529"/>
            <a:ext cx="4059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Você </a:t>
            </a:r>
            <a:r>
              <a:rPr lang="pt-BR" sz="1400" dirty="0"/>
              <a:t>utiliza outras referências além das anotações de sala de aula para estudar o conteúdo das disciplinas?  De forma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795013" y="4590256"/>
            <a:ext cx="4348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procura o professor ou monitor da disciplina fora do horário de aula para esclarecer dúvidas? 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212976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40" y="314096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898" y="5113476"/>
            <a:ext cx="15303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335" y="5288203"/>
            <a:ext cx="17621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95912"/>
            <a:ext cx="14811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70" y="2974430"/>
            <a:ext cx="15303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423" y="3078357"/>
            <a:ext cx="1297593" cy="1275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922982"/>
            <a:ext cx="1584176" cy="1285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63" y="846004"/>
            <a:ext cx="171291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75" y="1206002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59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10726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QUESITO: </a:t>
            </a:r>
            <a:r>
              <a:rPr lang="pt-BR" b="1" dirty="0" err="1"/>
              <a:t>Autoavaliação</a:t>
            </a:r>
            <a:r>
              <a:rPr lang="pt-BR" b="1" dirty="0"/>
              <a:t> do Aluno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 que frequência você utiliza a biblioteca da sua instituição?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76056" y="2343821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10 Você já sofreu algum tipo de constrangimento em seu curso? (</a:t>
            </a:r>
            <a:r>
              <a:rPr lang="pt-BR" sz="1400" dirty="0" err="1"/>
              <a:t>Bullying</a:t>
            </a:r>
            <a:r>
              <a:rPr lang="pt-BR" sz="1400" dirty="0"/>
              <a:t>)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clareza que você tem quanto aos objetivos do curso e ao perfil dos egressos é: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94792" y="235870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9 Como você considera o convívio acadêmico na sua turma?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88920" y="4353529"/>
            <a:ext cx="4059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conceitua o seu curso?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795013" y="4590256"/>
            <a:ext cx="4348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tem conhecimento da área de atuação como profissional, após a conclusão do curso? 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739" y="5718036"/>
            <a:ext cx="986063" cy="87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40" y="314096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747" y="5152651"/>
            <a:ext cx="15430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59" y="4799128"/>
            <a:ext cx="1785937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409" y="2821037"/>
            <a:ext cx="15303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70" y="1119938"/>
            <a:ext cx="17621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557" y="2982093"/>
            <a:ext cx="1498931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494" y="764704"/>
            <a:ext cx="15367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70" y="963014"/>
            <a:ext cx="15430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875" y="2730280"/>
            <a:ext cx="1785937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536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10726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QUESITO: </a:t>
            </a:r>
            <a:r>
              <a:rPr lang="pt-BR" b="1" dirty="0" err="1"/>
              <a:t>Autoavaliação</a:t>
            </a:r>
            <a:r>
              <a:rPr lang="pt-BR" b="1" dirty="0"/>
              <a:t> do Aluno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reconhece a importância que o profissional da área de sua formação tem para com a sociedade? De forma: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 relação às oportunidades acadêmicas, já desenvolveu atividade de bolsista ou estágio?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219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195" y="1172130"/>
            <a:ext cx="158432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51777"/>
            <a:ext cx="6381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42190"/>
            <a:ext cx="15430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636912"/>
            <a:ext cx="8966881" cy="410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53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 QUESITO: Condições Físicas e Instrumentais da UFPEL para o curso</a:t>
            </a:r>
            <a:endParaRPr lang="pt-BR" dirty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698939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As instalações prediais do curso </a:t>
            </a:r>
            <a:r>
              <a:rPr lang="pt-BR" sz="1400" dirty="0" smtClean="0"/>
              <a:t>são: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932040" y="2266799"/>
            <a:ext cx="3582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às salas de aula e ao seu mobiliário, você considera a condição dos mesmos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76056" y="69269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acesso à Instituição é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7544" y="234888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considera a localização do Curso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59100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Quanto </a:t>
            </a:r>
            <a:r>
              <a:rPr lang="pt-BR" sz="1400" dirty="0"/>
              <a:t>aos bebedouros, você considera sua distribuição e funcionamento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43711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Os recursos materiais e audiovisuais (multimídia, DVD, TV, etc.) para as necessidades das aulas </a:t>
            </a:r>
            <a:r>
              <a:rPr lang="pt-BR" sz="1400" dirty="0" smtClean="0"/>
              <a:t>são:</a:t>
            </a:r>
            <a:endParaRPr lang="pt-BR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219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187" y="941712"/>
            <a:ext cx="1412983" cy="140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424" y="920798"/>
            <a:ext cx="1330816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35" y="2790019"/>
            <a:ext cx="1603375" cy="154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931" y="3259125"/>
            <a:ext cx="781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424" y="2807481"/>
            <a:ext cx="1712913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3054337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55" y="5114220"/>
            <a:ext cx="1712913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938" y="4962474"/>
            <a:ext cx="145097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791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1 QUESITO: Condições Físicas e Instrumentais da UFPEL para o curso</a:t>
            </a:r>
            <a:endParaRPr lang="pt-BR" dirty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598770"/>
            <a:ext cx="3951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conhece os laboratórios de Ensino e Pesquisa do Curso?</a:t>
            </a:r>
          </a:p>
          <a:p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76056" y="692696"/>
            <a:ext cx="343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disponibilidade dos laboratórios para as aulas práticas é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24001" y="2798822"/>
            <a:ext cx="3807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9 As instalações de laboratórios, equipamentos e serviços de apoio ao curso são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956" y="364502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805" y="904294"/>
            <a:ext cx="1421979" cy="141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081" y="1143633"/>
            <a:ext cx="666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882" y="1120611"/>
            <a:ext cx="1232625" cy="114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0" y="3389436"/>
            <a:ext cx="1719263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56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2 QUESITO: Atendimento Acadêmico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Os serviços prestados pelos funcionários são: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932040" y="2266799"/>
            <a:ext cx="3582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presteza dos funcionários da biblioteca no atendimento é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94705" y="443531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considera o atendimento dos funcionários nos locais de curso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64679" y="2564904"/>
            <a:ext cx="45673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avalia o acervo da biblioteca, quanto à atualização, face às necessidades curriculares do seu curso? 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69414" y="4734859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ambiente é confortável e agradável?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43711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Conta com espaço físico adequado para estudo e consulta?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19923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3054337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364679" y="2240341"/>
            <a:ext cx="4630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3 QUESITO: Biblioteca e pesquisa na Internet 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09" y="730099"/>
            <a:ext cx="17256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708" y="966751"/>
            <a:ext cx="1466651" cy="126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952" y="3140624"/>
            <a:ext cx="1474404" cy="145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134" y="3320109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938" y="2790019"/>
            <a:ext cx="152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354" y="5015546"/>
            <a:ext cx="15906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033" y="4888747"/>
            <a:ext cx="171291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24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3 QUESITO: Biblioteca e pesquisa na Internet </a:t>
            </a:r>
            <a:endParaRPr lang="pt-BR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323529" y="448883"/>
            <a:ext cx="4518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horário de funcionamento atende às suas necessidades?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121822" y="26064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acesso à internet possibilita uma pesquisa satisfatória?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1890593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Qual </a:t>
            </a:r>
            <a:r>
              <a:rPr lang="pt-BR" sz="1400" dirty="0"/>
              <a:t>a principal dificuldade de acesso à biblioteca</a:t>
            </a:r>
            <a:r>
              <a:rPr lang="pt-BR" sz="1400" dirty="0" smtClean="0"/>
              <a:t>? Distância do curso 100%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591000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Quando solicitado, o ICH atende às necessidades do curso?  De forma:</a:t>
            </a:r>
          </a:p>
          <a:p>
            <a:endParaRPr lang="pt-BR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43711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Os serviços prestados pelo ICH são bem gerenciados de modo que o Curso funcione de forma adequada?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79213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97961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61259" y="2422835"/>
            <a:ext cx="3272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4 QUESITO: Direção do Instituto 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551" y="729558"/>
            <a:ext cx="1385617" cy="1182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939" y="783867"/>
            <a:ext cx="1382108" cy="143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804" y="3067000"/>
            <a:ext cx="154781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85341" y="280262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Você sabe onde fica a Direção do ICH? 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840926" y="2628322"/>
            <a:ext cx="38355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Direção do ICH é de fácil acesso e presta um bom atendimento aos alunos? </a:t>
            </a:r>
          </a:p>
          <a:p>
            <a:endParaRPr lang="pt-BR" sz="14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913" y="2875270"/>
            <a:ext cx="1485505" cy="141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312" y="3432175"/>
            <a:ext cx="666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341" y="3532187"/>
            <a:ext cx="3333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053" y="5199770"/>
            <a:ext cx="1495116" cy="1330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433" y="4965648"/>
            <a:ext cx="1725613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027" y="5422848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33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QUESITO: Comunicação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3807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divulgação dos comunicados feitos pela UFPEL satisfaz sua expectativa?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21323" y="3532830"/>
            <a:ext cx="3582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à condição de limpeza das salas de aula, você a considera?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250195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avalia os diversos canais de comunicação da UFPEL?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2348880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6 QUESITO: Limpeza 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591000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condição de uso dos banheiros é? 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903" y="432036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CaixaDeTexto 23"/>
          <p:cNvSpPr txBox="1"/>
          <p:nvPr/>
        </p:nvSpPr>
        <p:spPr>
          <a:xfrm>
            <a:off x="570992" y="2545871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Quando você chega à UFPEL, os ambientes de uso geral estão limpos? 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171" y="1340495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886650"/>
            <a:ext cx="1706563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245" y="4056050"/>
            <a:ext cx="16033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959" y="3069091"/>
            <a:ext cx="15240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728" y="3532830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63" y="883295"/>
            <a:ext cx="16097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67" y="999891"/>
            <a:ext cx="1593591" cy="140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916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7 QUESITO: Coordenação do Curso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Seu conhecimento sobre as atividades desenvolvidas pela Coordenação e Colegiado de seu Curso é?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932040" y="2266799"/>
            <a:ext cx="3888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 Coordenação do Curso promove atividades de iniciação à pesquisa/extensão e/ou eventos de apoio e complementação visando à melhoria do ensino?  De forma: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37330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a Coordenadoria do Curso lhe atende? De forma: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2348880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serviço de atendimento Coordenadoria do Curso atende às necessidades do ensino-aprendizagem?  De forma: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59100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Há </a:t>
            </a:r>
            <a:r>
              <a:rPr lang="pt-BR" sz="1400" dirty="0"/>
              <a:t>rapidez na solução dos problemas apresentados à Coordenadoria?  De forma: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43711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Os horários de atendimento na Coordenadoria do Curso correspondem às suas necessidades? De forma: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219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474" y="339546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40" y="330674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833" y="5005335"/>
            <a:ext cx="15430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136" y="5114220"/>
            <a:ext cx="171291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377" y="3212976"/>
            <a:ext cx="1515904" cy="1278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136" y="2952028"/>
            <a:ext cx="154781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808" y="836712"/>
            <a:ext cx="145732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1779587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17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39552" y="1886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7 QUESITO: Coordenação do Curso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relacionamento da coordenação com os alunos é?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777105" y="2629323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ao encadeamento entre as disciplinas do curso, você o considera: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As informações contidas no Blog da Geografia atendem às necessidades? De forma: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2689756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pode ser definida</a:t>
            </a:r>
            <a:r>
              <a:rPr lang="pt-BR" sz="1400" b="1" dirty="0"/>
              <a:t> a</a:t>
            </a:r>
            <a:r>
              <a:rPr lang="pt-BR" sz="1400" dirty="0"/>
              <a:t> relação ensino-aprendizagem no seu curso?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59100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à integração entre as disciplinas do curso, você a considera: 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437112"/>
            <a:ext cx="4176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à relação entre as atividades de ensino e as atividades de pesquisa ou extensão desenvolvidas pelos professores do Curso, você a considera: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952" y="90378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474" y="3395464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21806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806" y="3569819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179512" y="2401724"/>
            <a:ext cx="4090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8 QUESITO: Organização curricular</a:t>
            </a:r>
            <a:endParaRPr lang="pt-BR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551" y="5168370"/>
            <a:ext cx="16160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797" y="5114220"/>
            <a:ext cx="14636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56" y="3036737"/>
            <a:ext cx="1785937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33" y="3144369"/>
            <a:ext cx="171291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577" y="963153"/>
            <a:ext cx="1590675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98" y="784449"/>
            <a:ext cx="15240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06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87524" y="188640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9 QUESITO: Núcleo de Estágio / Núcleo de Práticas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47667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considera as práticas desenvolvidas para sua aprendizagem?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076056" y="278092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O estágio corresponde à sua expectativa profissional? </a:t>
            </a:r>
            <a:r>
              <a:rPr lang="pt-BR" sz="1400" dirty="0" smtClean="0"/>
              <a:t>: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076056" y="47667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tem conseguido realizar atividades complementares do curso? De forma: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67544" y="2708920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considera a carga horária do estágio? </a:t>
            </a:r>
            <a:r>
              <a:rPr lang="pt-BR" sz="1400" dirty="0" smtClean="0"/>
              <a:t>: 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39552" y="479715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Como você considera o período para realização do trabalho de conclusão de curso?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44008" y="479715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Quanto à preparação para a realização do trabalho de conclusão de curso, você considera que no curso ela é: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42190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620" y="113570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03" y="5578101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240" y="3140968"/>
            <a:ext cx="11430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CaixaDeTexto 20"/>
          <p:cNvSpPr txBox="1"/>
          <p:nvPr/>
        </p:nvSpPr>
        <p:spPr>
          <a:xfrm>
            <a:off x="287524" y="2375828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As duas próximas questões só respondem alunos </a:t>
            </a:r>
            <a:r>
              <a:rPr lang="pt-BR" sz="1400" b="1" dirty="0" smtClean="0"/>
              <a:t>a </a:t>
            </a:r>
            <a:r>
              <a:rPr lang="pt-BR" sz="1400" b="1" dirty="0"/>
              <a:t>partir do 5° Licenciatura</a:t>
            </a:r>
            <a:endParaRPr lang="pt-BR" sz="1400" dirty="0"/>
          </a:p>
        </p:txBody>
      </p:sp>
      <p:sp>
        <p:nvSpPr>
          <p:cNvPr id="2" name="Retângulo 1"/>
          <p:cNvSpPr/>
          <p:nvPr/>
        </p:nvSpPr>
        <p:spPr>
          <a:xfrm>
            <a:off x="413564" y="4530606"/>
            <a:ext cx="87304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/>
              <a:t>10 QUESITO: </a:t>
            </a:r>
            <a:r>
              <a:rPr lang="pt-BR" sz="1600" b="1" dirty="0" smtClean="0"/>
              <a:t>TCC ( </a:t>
            </a:r>
            <a:r>
              <a:rPr lang="pt-BR" sz="1600" b="1" dirty="0"/>
              <a:t>Metodologia de Pesquisa, Monografia e Seminário de Monografia)</a:t>
            </a:r>
            <a:endParaRPr lang="pt-BR" sz="1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51" y="5320372"/>
            <a:ext cx="178593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115" y="5315263"/>
            <a:ext cx="170656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431" y="3071283"/>
            <a:ext cx="1503913" cy="136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120" y="3304148"/>
            <a:ext cx="9810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271" y="2970928"/>
            <a:ext cx="15240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222" y="971260"/>
            <a:ext cx="15430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43291"/>
            <a:ext cx="1510675" cy="133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706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412</TotalTime>
  <Words>1072</Words>
  <Application>Microsoft Office PowerPoint</Application>
  <PresentationFormat>Apresentação na tela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AVALIAÇÃO DO CURSO DE LICENCIATURA EM GEOGRAFIA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Erika</dc:creator>
  <cp:lastModifiedBy>Erika</cp:lastModifiedBy>
  <cp:revision>18</cp:revision>
  <dcterms:created xsi:type="dcterms:W3CDTF">2014-07-01T10:59:12Z</dcterms:created>
  <dcterms:modified xsi:type="dcterms:W3CDTF">2014-09-09T13:09:41Z</dcterms:modified>
</cp:coreProperties>
</file>