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ka\Documents\colegiado\NDE\Planilha%20qualitatica%20NDE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Geral - Bacharelado</a:t>
            </a:r>
          </a:p>
        </c:rich>
      </c:tx>
      <c:layout>
        <c:manualLayout>
          <c:xMode val="edge"/>
          <c:yMode val="edge"/>
          <c:x val="0.48188095238095235"/>
          <c:y val="1.50943396226415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'Geral Bac'!$B$5</c:f>
              <c:strCache>
                <c:ptCount val="1"/>
                <c:pt idx="0">
                  <c:v>Quantidade</c:v>
                </c:pt>
              </c:strCache>
            </c:strRef>
          </c:tx>
          <c:invertIfNegative val="0"/>
          <c:cat>
            <c:strRef>
              <c:f>'Geral Bac'!$A$6:$A$27</c:f>
              <c:strCache>
                <c:ptCount val="22"/>
                <c:pt idx="0">
                  <c:v>Falta de ar condicionado e ventiladores</c:v>
                </c:pt>
                <c:pt idx="1">
                  <c:v>Dificuldade ao acesso à biblioteca </c:v>
                </c:pt>
                <c:pt idx="2">
                  <c:v>Falta espaço para estudo</c:v>
                </c:pt>
                <c:pt idx="3">
                  <c:v>Manutenção e higienização dos banheiros</c:v>
                </c:pt>
                <c:pt idx="4">
                  <c:v>Barulho na rua</c:v>
                </c:pt>
                <c:pt idx="5">
                  <c:v>Salas pequenas</c:v>
                </c:pt>
                <c:pt idx="6">
                  <c:v>Banheiros e salas sujos </c:v>
                </c:pt>
                <c:pt idx="7">
                  <c:v>Cadeiras e mesas danificadas</c:v>
                </c:pt>
                <c:pt idx="8">
                  <c:v>Falta de forro nas salas</c:v>
                </c:pt>
                <c:pt idx="9">
                  <c:v>Falta de água e copos descartavéis</c:v>
                </c:pt>
                <c:pt idx="10">
                  <c:v>Número maior de eventos e maior disponibilidade de horários</c:v>
                </c:pt>
                <c:pt idx="11">
                  <c:v>Falta de aulas práticas</c:v>
                </c:pt>
                <c:pt idx="12">
                  <c:v>Distância dos outros cursos</c:v>
                </c:pt>
                <c:pt idx="13">
                  <c:v>Falta de livros da geografia</c:v>
                </c:pt>
                <c:pt idx="14">
                  <c:v>Novos equipamentos (estensões, datashows, DVD e CDs, caixas de som e computadores)</c:v>
                </c:pt>
                <c:pt idx="15">
                  <c:v>Falta de computadores para estudo </c:v>
                </c:pt>
                <c:pt idx="16">
                  <c:v>Falta de acesso à internet</c:v>
                </c:pt>
                <c:pt idx="17">
                  <c:v>Má divulgação das notícias</c:v>
                </c:pt>
                <c:pt idx="18">
                  <c:v>Falta de vagas de emprego</c:v>
                </c:pt>
                <c:pt idx="19">
                  <c:v>Má divulgação das notícias</c:v>
                </c:pt>
                <c:pt idx="20">
                  <c:v>Manutenção de computadores </c:v>
                </c:pt>
                <c:pt idx="21">
                  <c:v>Questionários aplicados</c:v>
                </c:pt>
              </c:strCache>
            </c:strRef>
          </c:cat>
          <c:val>
            <c:numRef>
              <c:f>'Geral Bac'!$B$6:$B$27</c:f>
              <c:numCache>
                <c:formatCode>General</c:formatCode>
                <c:ptCount val="22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16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1</c:v>
                </c:pt>
                <c:pt idx="9">
                  <c:v>13</c:v>
                </c:pt>
                <c:pt idx="10">
                  <c:v>13</c:v>
                </c:pt>
                <c:pt idx="11">
                  <c:v>8</c:v>
                </c:pt>
                <c:pt idx="12">
                  <c:v>4</c:v>
                </c:pt>
                <c:pt idx="13">
                  <c:v>9</c:v>
                </c:pt>
                <c:pt idx="14">
                  <c:v>12</c:v>
                </c:pt>
                <c:pt idx="15">
                  <c:v>19</c:v>
                </c:pt>
                <c:pt idx="16">
                  <c:v>9</c:v>
                </c:pt>
                <c:pt idx="17">
                  <c:v>9</c:v>
                </c:pt>
                <c:pt idx="18">
                  <c:v>2</c:v>
                </c:pt>
                <c:pt idx="19">
                  <c:v>1</c:v>
                </c:pt>
                <c:pt idx="20">
                  <c:v>8</c:v>
                </c:pt>
                <c:pt idx="21">
                  <c:v>45</c:v>
                </c:pt>
              </c:numCache>
            </c:numRef>
          </c:val>
        </c:ser>
        <c:ser>
          <c:idx val="1"/>
          <c:order val="1"/>
          <c:tx>
            <c:strRef>
              <c:f>'Geral Bac'!$C$5</c:f>
              <c:strCache>
                <c:ptCount val="1"/>
              </c:strCache>
            </c:strRef>
          </c:tx>
          <c:invertIfNegative val="0"/>
          <c:cat>
            <c:strRef>
              <c:f>'Geral Bac'!$A$6:$A$27</c:f>
              <c:strCache>
                <c:ptCount val="22"/>
                <c:pt idx="0">
                  <c:v>Falta de ar condicionado e ventiladores</c:v>
                </c:pt>
                <c:pt idx="1">
                  <c:v>Dificuldade ao acesso à biblioteca </c:v>
                </c:pt>
                <c:pt idx="2">
                  <c:v>Falta espaço para estudo</c:v>
                </c:pt>
                <c:pt idx="3">
                  <c:v>Manutenção e higienização dos banheiros</c:v>
                </c:pt>
                <c:pt idx="4">
                  <c:v>Barulho na rua</c:v>
                </c:pt>
                <c:pt idx="5">
                  <c:v>Salas pequenas</c:v>
                </c:pt>
                <c:pt idx="6">
                  <c:v>Banheiros e salas sujos </c:v>
                </c:pt>
                <c:pt idx="7">
                  <c:v>Cadeiras e mesas danificadas</c:v>
                </c:pt>
                <c:pt idx="8">
                  <c:v>Falta de forro nas salas</c:v>
                </c:pt>
                <c:pt idx="9">
                  <c:v>Falta de água e copos descartavéis</c:v>
                </c:pt>
                <c:pt idx="10">
                  <c:v>Número maior de eventos e maior disponibilidade de horários</c:v>
                </c:pt>
                <c:pt idx="11">
                  <c:v>Falta de aulas práticas</c:v>
                </c:pt>
                <c:pt idx="12">
                  <c:v>Distância dos outros cursos</c:v>
                </c:pt>
                <c:pt idx="13">
                  <c:v>Falta de livros da geografia</c:v>
                </c:pt>
                <c:pt idx="14">
                  <c:v>Novos equipamentos (estensões, datashows, DVD e CDs, caixas de som e computadores)</c:v>
                </c:pt>
                <c:pt idx="15">
                  <c:v>Falta de computadores para estudo </c:v>
                </c:pt>
                <c:pt idx="16">
                  <c:v>Falta de acesso à internet</c:v>
                </c:pt>
                <c:pt idx="17">
                  <c:v>Má divulgação das notícias</c:v>
                </c:pt>
                <c:pt idx="18">
                  <c:v>Falta de vagas de emprego</c:v>
                </c:pt>
                <c:pt idx="19">
                  <c:v>Má divulgação das notícias</c:v>
                </c:pt>
                <c:pt idx="20">
                  <c:v>Manutenção de computadores </c:v>
                </c:pt>
                <c:pt idx="21">
                  <c:v>Questionários aplicados</c:v>
                </c:pt>
              </c:strCache>
            </c:strRef>
          </c:cat>
          <c:val>
            <c:numRef>
              <c:f>'Geral Bac'!$C$6:$C$27</c:f>
              <c:numCache>
                <c:formatCode>General</c:formatCode>
                <c:ptCount val="2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65024"/>
        <c:axId val="85275008"/>
      </c:barChart>
      <c:catAx>
        <c:axId val="85265024"/>
        <c:scaling>
          <c:orientation val="minMax"/>
        </c:scaling>
        <c:delete val="0"/>
        <c:axPos val="l"/>
        <c:majorTickMark val="out"/>
        <c:minorTickMark val="none"/>
        <c:tickLblPos val="nextTo"/>
        <c:crossAx val="85275008"/>
        <c:crosses val="autoZero"/>
        <c:auto val="1"/>
        <c:lblAlgn val="ctr"/>
        <c:lblOffset val="100"/>
        <c:noMultiLvlLbl val="0"/>
      </c:catAx>
      <c:valAx>
        <c:axId val="852750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5265024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02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0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91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4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0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65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4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0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35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8.png"/><Relationship Id="rId7" Type="http://schemas.openxmlformats.org/officeDocument/2006/relationships/image" Target="../media/image6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27.emf"/><Relationship Id="rId9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emf"/><Relationship Id="rId7" Type="http://schemas.openxmlformats.org/officeDocument/2006/relationships/image" Target="../media/image6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emf"/><Relationship Id="rId7" Type="http://schemas.openxmlformats.org/officeDocument/2006/relationships/image" Target="../media/image2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emf"/><Relationship Id="rId7" Type="http://schemas.openxmlformats.org/officeDocument/2006/relationships/image" Target="../media/image3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20.png"/><Relationship Id="rId7" Type="http://schemas.openxmlformats.org/officeDocument/2006/relationships/image" Target="../media/image4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DO CURSO DE BACHARELADDO  EM GEOGRAFIA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584" y="2852936"/>
            <a:ext cx="7920880" cy="3273227"/>
          </a:xfrm>
        </p:spPr>
        <p:txBody>
          <a:bodyPr/>
          <a:lstStyle/>
          <a:p>
            <a:r>
              <a:rPr lang="pt-BR" dirty="0" smtClean="0"/>
              <a:t>Questionário definido pelos </a:t>
            </a:r>
            <a:r>
              <a:rPr lang="pt-BR" dirty="0" err="1" smtClean="0"/>
              <a:t>NDEs</a:t>
            </a:r>
            <a:r>
              <a:rPr lang="pt-BR" dirty="0" smtClean="0"/>
              <a:t> </a:t>
            </a:r>
          </a:p>
          <a:p>
            <a:r>
              <a:rPr lang="pt-BR" dirty="0" smtClean="0"/>
              <a:t>Realizada na última semana de maio e primeira semana de junho de 2014.</a:t>
            </a:r>
          </a:p>
          <a:p>
            <a:r>
              <a:rPr lang="pt-BR" dirty="0" smtClean="0"/>
              <a:t>Número de acadêmicos que responderam: 51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60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10 QUESITO: TCC (só </a:t>
            </a:r>
            <a:r>
              <a:rPr lang="pt-BR" b="1" dirty="0"/>
              <a:t>respondem alunos </a:t>
            </a:r>
            <a:r>
              <a:rPr lang="pt-BR" b="1" dirty="0" smtClean="0"/>
              <a:t>a partir do </a:t>
            </a:r>
            <a:r>
              <a:rPr lang="pt-BR" b="1" dirty="0"/>
              <a:t>7°semestre </a:t>
            </a:r>
            <a:r>
              <a:rPr lang="pt-BR" b="1" dirty="0" smtClean="0"/>
              <a:t>)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 exigência </a:t>
            </a:r>
            <a:r>
              <a:rPr lang="pt-BR" sz="1400" dirty="0"/>
              <a:t>para a realização do trabalho de conclusão de curso é: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547965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Trabalham conteúdos que contribuem para o alcance dos objetivos da formação? De forma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4 A participação do orientador no processo de trabalho de conclusão?</a:t>
            </a:r>
          </a:p>
          <a:p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263691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Apresentam aos alunos e discutem o plano de ensino da disciplina?   De forma: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1" y="4581128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professores expõem de forma clara os critérios de avaliação? De forma: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987824" y="4232151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relacionamento docente-discente, explicitamente na transparência do comprometimento da função de cada uma das partes, 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212976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51" y="5560714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209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287524" y="237582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11 QUESITO: </a:t>
            </a:r>
            <a:r>
              <a:rPr lang="pt-BR" b="1" dirty="0" smtClean="0"/>
              <a:t>AVALIAÇÃO DOS PROFESSORES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12160" y="4437112"/>
            <a:ext cx="2952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No que diz respeito à assiduidade e pontualidade, o comparecimento às aulas e respeito aos horários estabelecidos é:</a:t>
            </a:r>
          </a:p>
          <a:p>
            <a:endParaRPr lang="pt-BR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55" y="5488189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49" y="829464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688" y="981043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15" y="3071185"/>
            <a:ext cx="15113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498" y="3071184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55" y="5296743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89" y="5186258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67" y="5210978"/>
            <a:ext cx="14319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67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está satisfeito com o curso que escolheu?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18659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Qual a contribuição da sua participação nas atividades acadêmicas desenvolvidas no período do curso já frequentado para a sua formação?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avalia sua assiduidade e participação nas aulas?</a:t>
            </a:r>
          </a:p>
          <a:p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94792" y="2358706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avalia sua participação nas </a:t>
            </a:r>
            <a:r>
              <a:rPr lang="pt-BR" sz="1400" dirty="0" smtClean="0"/>
              <a:t> atividades </a:t>
            </a:r>
            <a:r>
              <a:rPr lang="pt-BR" sz="1400" dirty="0"/>
              <a:t>complementares, palestras, seminários, iniciação científica, extensão e outros eventos?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0" y="4353529"/>
            <a:ext cx="405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Você </a:t>
            </a:r>
            <a:r>
              <a:rPr lang="pt-BR" sz="1400" dirty="0"/>
              <a:t>utiliza outras referências além das anotações de sala de aula para estudar o conteúdo das disciplinas?  De forma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95013" y="4590256"/>
            <a:ext cx="4348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procura o professor ou monitor da disciplina fora do horário de aula para esclarecer dúvidas?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212976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504" y="5445224"/>
            <a:ext cx="1762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1206002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23" y="710258"/>
            <a:ext cx="14446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7" b="11913"/>
          <a:stretch/>
        </p:blipFill>
        <p:spPr bwMode="auto">
          <a:xfrm>
            <a:off x="5544457" y="914081"/>
            <a:ext cx="1310309" cy="127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54" y="3025442"/>
            <a:ext cx="1339762" cy="132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35" y="2967172"/>
            <a:ext cx="142716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353" y="5089765"/>
            <a:ext cx="14573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395" y="5075499"/>
            <a:ext cx="1438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59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 que frequência você utiliza a biblioteca da sua instituição?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343821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10 Você já sofreu algum tipo de constrangimento em seu curso? (</a:t>
            </a:r>
            <a:r>
              <a:rPr lang="pt-BR" sz="1400" dirty="0" err="1"/>
              <a:t>Bullying</a:t>
            </a:r>
            <a:r>
              <a:rPr lang="pt-BR" sz="1400" dirty="0"/>
              <a:t>)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clareza que você tem quanto aos objetivos do curso e ao perfil dos egressos é: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792" y="235870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9 Como você considera o convívio acadêmico na sua turma?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0" y="4353529"/>
            <a:ext cx="405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conceitua o seu curso?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795013" y="4590256"/>
            <a:ext cx="4348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tem conhecimento da área de atuação como profissional, após a conclusão do curso?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945" y="5384274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70" y="1119938"/>
            <a:ext cx="1762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557" y="2982093"/>
            <a:ext cx="149893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09" y="5113476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9" y="4850058"/>
            <a:ext cx="2004835" cy="199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390" y="2709862"/>
            <a:ext cx="15176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40" y="2867041"/>
            <a:ext cx="1444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032" y="921930"/>
            <a:ext cx="14446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199" y="756830"/>
            <a:ext cx="1444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53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reconhece a importância que o profissional da área de sua formação tem para com a sociedade? De forma: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 relação às oportunidades acadêmicas, já desenvolveu atividade de bolsista ou estágio?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1777"/>
            <a:ext cx="638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756" y="2852935"/>
            <a:ext cx="3439462" cy="393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62587"/>
            <a:ext cx="14319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99892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329796" y="2545158"/>
            <a:ext cx="4100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Qual </a:t>
            </a:r>
            <a:r>
              <a:rPr lang="pt-BR" sz="1400" dirty="0"/>
              <a:t>a principal dificuldade de acesso à biblioteca?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395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566516"/>
              </p:ext>
            </p:extLst>
          </p:nvPr>
        </p:nvGraphicFramePr>
        <p:xfrm>
          <a:off x="0" y="1268760"/>
          <a:ext cx="9654480" cy="440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 QUESITO: Condições Físicas e Instrumentais da UFPEL para o curso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98939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As instalações prediais do curso </a:t>
            </a:r>
            <a:r>
              <a:rPr lang="pt-BR" sz="1400" dirty="0" smtClean="0"/>
              <a:t>são: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às salas de aula e ao seu mobiliário, você considera a condição dos mesmos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6926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acesso à Instituição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considera a localização do Curso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Quanto </a:t>
            </a:r>
            <a:r>
              <a:rPr lang="pt-BR" sz="1400" dirty="0"/>
              <a:t>aos bebedouros, você considera sua distribuição e funcionamento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recursos materiais e audiovisuais (multimídia, DVD, TV, etc.) para as necessidades das aulas </a:t>
            </a:r>
            <a:r>
              <a:rPr lang="pt-BR" sz="1400" dirty="0" smtClean="0"/>
              <a:t>são:</a:t>
            </a:r>
            <a:endParaRPr lang="pt-B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31" y="3259125"/>
            <a:ext cx="781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3054337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34" y="975956"/>
            <a:ext cx="1415917" cy="142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079" y="915908"/>
            <a:ext cx="1343320" cy="143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34" y="2659063"/>
            <a:ext cx="1444625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45" y="2793579"/>
            <a:ext cx="1454388" cy="154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74" y="5093116"/>
            <a:ext cx="14382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21" y="4968257"/>
            <a:ext cx="14446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91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 QUESITO: Condições Físicas e Instrumentais da UFPEL para o curso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598770"/>
            <a:ext cx="3951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conhece os laboratórios de Ensino e Pesquisa do Curso?</a:t>
            </a:r>
          </a:p>
          <a:p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692696"/>
            <a:ext cx="343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disponibilidade dos laboratórios para as aulas práticas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4001" y="2798822"/>
            <a:ext cx="380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9 As instalações de laboratórios, equipamentos e serviços de apoio ao curso são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56" y="364502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31" y="968102"/>
            <a:ext cx="14446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881" y="1340495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85" y="1262122"/>
            <a:ext cx="14509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1" y="3322042"/>
            <a:ext cx="14509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56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2 QUESITO: Atendimento Acadêmico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serviços prestados pelos funcionários são: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presteza dos funcionários da biblioteca no atendimento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94705" y="443531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considera o atendimento dos funcionários nos locais de curso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679" y="2564904"/>
            <a:ext cx="4567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avalia o acervo da biblioteca, quanto à atualização, face às necessidades curriculares do seu curso? 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69414" y="4734859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ambiente é confortável e agradável?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Conta com espaço físico adequado para estudo e consulta?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19923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3054337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364679" y="2240341"/>
            <a:ext cx="463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 QUESITO: Biblioteca e pesquisa na Internet </a:t>
            </a:r>
            <a:endParaRPr lang="pt-BR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34" y="3320109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45" y="750152"/>
            <a:ext cx="14446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38" y="888307"/>
            <a:ext cx="1255407" cy="13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14" y="3057128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603" y="2769666"/>
            <a:ext cx="1450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59" y="4965648"/>
            <a:ext cx="14382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57" y="4734859"/>
            <a:ext cx="1450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2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3 QUESITO: Biblioteca e pesquisa na Internet </a:t>
            </a:r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323529" y="448883"/>
            <a:ext cx="451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horário de funcionamento atende às suas necessidades?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121822" y="2606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acesso à internet possibilita uma pesquisa satisfatória?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1890593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Qual </a:t>
            </a:r>
            <a:r>
              <a:rPr lang="pt-BR" sz="1400" dirty="0"/>
              <a:t>a principal dificuldade de acesso à biblioteca</a:t>
            </a:r>
            <a:r>
              <a:rPr lang="pt-BR" sz="1400" dirty="0" smtClean="0"/>
              <a:t>? Distância do curso 100%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Quando solicitado, o ICH atende às necessidades do curso?  De forma:</a:t>
            </a:r>
          </a:p>
          <a:p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serviços prestados pelo ICH são bem gerenciados de modo que o Curso funcione de forma adequada?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9213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97961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61259" y="2422835"/>
            <a:ext cx="32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4 QUESITO: Direção do Instituto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5341" y="28026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sabe onde fica a Direção do ICH?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840926" y="2628322"/>
            <a:ext cx="38355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Direção do ICH é de fácil acesso e presta um bom atendimento aos alunos? </a:t>
            </a:r>
          </a:p>
          <a:p>
            <a:endParaRPr lang="pt-BR" sz="14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341" y="3532187"/>
            <a:ext cx="3333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027" y="5422848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852" y="3432174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5"/>
          <a:stretch/>
        </p:blipFill>
        <p:spPr bwMode="auto">
          <a:xfrm>
            <a:off x="1341053" y="692696"/>
            <a:ext cx="1214723" cy="111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65" y="889813"/>
            <a:ext cx="1450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089" y="3110396"/>
            <a:ext cx="1298751" cy="137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645" y="2913112"/>
            <a:ext cx="1450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276" y="5153071"/>
            <a:ext cx="14382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995" y="5153071"/>
            <a:ext cx="14446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33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Comunicação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380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divulgação dos comunicados feitos pela UFPEL satisfaz sua expectativa?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21323" y="3532830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condição de limpeza das salas de aula, você a considera?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250195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avalia os diversos canais de comunicação da UFPEL?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6 QUESITO: Limpeza 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condição de uso dos banheiros é?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903" y="43203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71" y="5112535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570992" y="2545871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Quando você chega à UFPEL, os ambientes de uso geral estão limpos? 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71" y="1340495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728" y="3532830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01" y="980728"/>
            <a:ext cx="1354551" cy="142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90" y="715577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43" y="3072127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91" y="4022575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580" y="4896636"/>
            <a:ext cx="14382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16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7 QUESITO: Coordenação do Curso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Seu conhecimento sobre as atividades desenvolvidas pela Coordenação e Colegiado de seu Curso é?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Coordenação do Curso promove atividades de iniciação à pesquisa/extensão e/ou eventos de apoio e complementação visando à melhoria do ensino?  De forma: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37330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 Coordenadoria do Curso lhe atende?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serviço de atendimento Coordenadoria do Curso atende às necessidades do ensino-aprendizagem?  De forma: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Há </a:t>
            </a:r>
            <a:r>
              <a:rPr lang="pt-BR" sz="1400" dirty="0"/>
              <a:t>rapidez na solução dos problemas apresentados à Coordenadoria?  De forma: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horários de atendimento na Coordenadoria do Curso correspondem às suas necessidades? De forma: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39546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30674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96" y="922982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76" y="826289"/>
            <a:ext cx="14446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81290"/>
            <a:ext cx="14446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" b="7268"/>
          <a:stretch/>
        </p:blipFill>
        <p:spPr bwMode="auto">
          <a:xfrm>
            <a:off x="5976590" y="3131478"/>
            <a:ext cx="1511300" cy="130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158" y="5052937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05335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17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7 QUESITO: Coordenação do Curso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relacionamento da coordenação com os alunos é?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777105" y="2629323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ao encadeamento entre as disciplinas do curso, você o considera: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As informações contidas no Blog da Geografia atendem às necessidades?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68975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pode ser definida</a:t>
            </a:r>
            <a:r>
              <a:rPr lang="pt-BR" sz="1400" b="1" dirty="0"/>
              <a:t> a</a:t>
            </a:r>
            <a:r>
              <a:rPr lang="pt-BR" sz="1400" dirty="0"/>
              <a:t> relação ensino-aprendizagem no seu curso?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integração entre as disciplinas </a:t>
            </a:r>
            <a:r>
              <a:rPr lang="pt-BR" sz="1400" dirty="0" smtClean="0"/>
              <a:t> do </a:t>
            </a:r>
            <a:r>
              <a:rPr lang="pt-BR" sz="1400" dirty="0"/>
              <a:t>curso, você a considera: 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relação entre as atividades de ensino e as atividades de pesquisa ou extensão desenvolvidas pelos professores do Curso, você a considera: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90378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39546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06" y="3569819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179512" y="2401724"/>
            <a:ext cx="4090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8 QUESITO: Organização curricular</a:t>
            </a:r>
            <a:endParaRPr lang="pt-BR" dirty="0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010" y="738282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046" y="999892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4369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5" b="5197"/>
          <a:stretch/>
        </p:blipFill>
        <p:spPr bwMode="auto">
          <a:xfrm>
            <a:off x="5626551" y="3130137"/>
            <a:ext cx="1450975" cy="1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280" y="5095789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117024"/>
            <a:ext cx="15113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06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9 QUESITO: Núcleo de Estágio / Núcleo de Práticas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as práticas desenvolvidas para sua aprendizagem?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78092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estágio corresponde à sua expectativa profissional? 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tem conseguido realizar atividades complementares do curso?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70892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a carga horária do estágio? </a:t>
            </a:r>
            <a:r>
              <a:rPr lang="pt-BR" sz="1400" dirty="0" smtClean="0"/>
              <a:t>: 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79715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o período para realização do trabalho de conclusão de curso?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79715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preparação para a realização do trabalho de conclusão de curso, você considera que no curso ela 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57810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287524" y="237582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As duas próximas questões só respondem alunos </a:t>
            </a:r>
            <a:r>
              <a:rPr lang="pt-BR" sz="1400" b="1" dirty="0" smtClean="0"/>
              <a:t>a </a:t>
            </a:r>
            <a:r>
              <a:rPr lang="pt-BR" sz="1400" b="1" dirty="0"/>
              <a:t>partir do 5° Licenciatura</a:t>
            </a:r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413564" y="4530606"/>
            <a:ext cx="87304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10 QUESITO: </a:t>
            </a:r>
            <a:r>
              <a:rPr lang="pt-BR" sz="1600" b="1" dirty="0" smtClean="0"/>
              <a:t>TCC ( </a:t>
            </a:r>
            <a:r>
              <a:rPr lang="pt-BR" sz="1600" b="1" dirty="0"/>
              <a:t>Metodologia de Pesquisa, Monografia e Seminário de Monografia)</a:t>
            </a:r>
            <a:endParaRPr lang="pt-BR" sz="1600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3304148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33" y="931203"/>
            <a:ext cx="14382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52" y="922982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264" y="3085981"/>
            <a:ext cx="14509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2" b="14725"/>
          <a:stretch/>
        </p:blipFill>
        <p:spPr bwMode="auto">
          <a:xfrm>
            <a:off x="6124289" y="3042538"/>
            <a:ext cx="1431925" cy="111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264" y="5365375"/>
            <a:ext cx="14319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672" y="5315263"/>
            <a:ext cx="14446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706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667</TotalTime>
  <Words>1084</Words>
  <Application>Microsoft Office PowerPoint</Application>
  <PresentationFormat>Apresentação na tela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AVALIAÇÃO DO CURSO DE BACHARELADDO  EM GEOGRAFIA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Erika</dc:creator>
  <cp:lastModifiedBy>Erika</cp:lastModifiedBy>
  <cp:revision>26</cp:revision>
  <dcterms:created xsi:type="dcterms:W3CDTF">2014-07-01T10:59:12Z</dcterms:created>
  <dcterms:modified xsi:type="dcterms:W3CDTF">2014-09-09T16:35:58Z</dcterms:modified>
</cp:coreProperties>
</file>