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handoutMasterIdLst>
    <p:handoutMasterId r:id="rId10"/>
  </p:handoutMasterIdLst>
  <p:sldIdLst>
    <p:sldId id="256" r:id="rId2"/>
    <p:sldId id="274" r:id="rId3"/>
    <p:sldId id="288" r:id="rId4"/>
    <p:sldId id="268" r:id="rId5"/>
    <p:sldId id="269" r:id="rId6"/>
    <p:sldId id="287" r:id="rId7"/>
    <p:sldId id="267" r:id="rId8"/>
    <p:sldId id="289" r:id="rId9"/>
  </p:sldIdLst>
  <p:sldSz cx="9144000" cy="6858000" type="screen4x3"/>
  <p:notesSz cx="10001250" cy="6877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8F07EA9-5692-455C-A15A-F3B70B54B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387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18780A-A559-45C1-9CB6-3D78EE57B5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65788" y="0"/>
            <a:ext cx="433387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5D79B2A-C81A-4186-A921-BAA6BC4EC79B}" type="datetimeFigureOut">
              <a:rPr lang="pt-BR"/>
              <a:pPr>
                <a:defRPr/>
              </a:pPr>
              <a:t>19/09/2019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E1FB382-6B78-4E69-A48E-E557EC4396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32563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88B770A-BBAA-4C62-B518-8885BD22E8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65788" y="6532563"/>
            <a:ext cx="4333875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3DA034-4BBB-4171-BB2C-664EEBC55BA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708112A-12F6-4275-85D4-C3CD2EB37B0E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4803E08-D20B-4290-BF59-09237A4A74EF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0E3D4C9-8C99-437F-BD51-EC1A6A3AD039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FF8CC58-F7F5-4F51-B6C5-02A55D5E8BD5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>
            <a:extLst>
              <a:ext uri="{FF2B5EF4-FFF2-40B4-BE49-F238E27FC236}">
                <a16:creationId xmlns:a16="http://schemas.microsoft.com/office/drawing/2014/main" id="{706A1D3F-1CA7-48E3-9DE1-16303B67B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Conector reto 10">
            <a:extLst>
              <a:ext uri="{FF2B5EF4-FFF2-40B4-BE49-F238E27FC236}">
                <a16:creationId xmlns:a16="http://schemas.microsoft.com/office/drawing/2014/main" id="{D9BC0B3E-9DCD-48AE-A519-13ADDD23B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Conector reto 11">
            <a:extLst>
              <a:ext uri="{FF2B5EF4-FFF2-40B4-BE49-F238E27FC236}">
                <a16:creationId xmlns:a16="http://schemas.microsoft.com/office/drawing/2014/main" id="{E8ACD6C1-5274-47BB-A2C9-FC9DB2441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" name="Conector reto 12">
            <a:extLst>
              <a:ext uri="{FF2B5EF4-FFF2-40B4-BE49-F238E27FC236}">
                <a16:creationId xmlns:a16="http://schemas.microsoft.com/office/drawing/2014/main" id="{4A3D7FC8-0895-4F6B-9AD6-A8D801126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4" name="Conector reto 13">
            <a:extLst>
              <a:ext uri="{FF2B5EF4-FFF2-40B4-BE49-F238E27FC236}">
                <a16:creationId xmlns:a16="http://schemas.microsoft.com/office/drawing/2014/main" id="{8677E2D8-8C28-477A-ADD4-09EEE287D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5" name="Conector reto 14">
            <a:extLst>
              <a:ext uri="{FF2B5EF4-FFF2-40B4-BE49-F238E27FC236}">
                <a16:creationId xmlns:a16="http://schemas.microsoft.com/office/drawing/2014/main" id="{14A7E799-B46E-4325-80C2-9534A8222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B217CC5-8345-4844-92C7-83F0BBD7546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5CF0B463-872A-4A25-8FAA-2B4A077711AA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6DF20BBC-C0BC-4B79-9826-1A12BA7AF0A5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9FB3D6E7-C78F-45CF-A817-7EB959E64FEC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D944C4E0-0F9B-4E5D-9F54-75F71926974C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7C868070-58F5-4E3C-80C8-0706F0861C1E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>
            <a:extLst>
              <a:ext uri="{FF2B5EF4-FFF2-40B4-BE49-F238E27FC236}">
                <a16:creationId xmlns:a16="http://schemas.microsoft.com/office/drawing/2014/main" id="{36450AAB-3237-4929-82A0-4CFF81BD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Rodapé 16">
            <a:extLst>
              <a:ext uri="{FF2B5EF4-FFF2-40B4-BE49-F238E27FC236}">
                <a16:creationId xmlns:a16="http://schemas.microsoft.com/office/drawing/2014/main" id="{78C83E21-F3E9-4BEE-B232-C2F56CE6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>
            <a:extLst>
              <a:ext uri="{FF2B5EF4-FFF2-40B4-BE49-F238E27FC236}">
                <a16:creationId xmlns:a16="http://schemas.microsoft.com/office/drawing/2014/main" id="{531E30D3-C030-40C6-8620-DEA10DE1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8549ED3E-E0BD-4F58-AD75-6353A89181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3953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D03D0F79-1CF1-41AE-9018-44D1CE97E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5DCADFE3-1FBA-4612-ABF9-E0B5D74C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B8293811-A7EA-4C83-B408-766D9014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4F072-BBFD-4049-8F54-C4595D108A1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9294219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E679A05C-08B5-410D-9A0D-EB01DFF0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CC338407-39FB-4E73-92EE-B6BCA12C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C2FCC733-2C59-41E4-B06B-0EC1C62F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1FDA0-9897-4DC9-AD35-BB5A24D6B0D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2480552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6">
            <a:extLst>
              <a:ext uri="{FF2B5EF4-FFF2-40B4-BE49-F238E27FC236}">
                <a16:creationId xmlns:a16="http://schemas.microsoft.com/office/drawing/2014/main" id="{6E6E3C28-64C4-44C1-9A26-1CAD93A4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8">
            <a:extLst>
              <a:ext uri="{FF2B5EF4-FFF2-40B4-BE49-F238E27FC236}">
                <a16:creationId xmlns:a16="http://schemas.microsoft.com/office/drawing/2014/main" id="{080419F8-D42D-420A-97CF-FB68049F1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994329-8E6C-4F86-B383-140F6E4B0BA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9">
            <a:extLst>
              <a:ext uri="{FF2B5EF4-FFF2-40B4-BE49-F238E27FC236}">
                <a16:creationId xmlns:a16="http://schemas.microsoft.com/office/drawing/2014/main" id="{DE102F5E-5B44-439A-B6F7-E310DC43F9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294193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36A92047-8260-49FD-AF47-340C55B569C7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7C008B3-73FF-4EAA-9221-249433BA11E0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077C93-44DA-4570-AB44-B95502024A0C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8E3AA78-F20F-4BEE-B2B1-F3C7D0850371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>
            <a:extLst>
              <a:ext uri="{FF2B5EF4-FFF2-40B4-BE49-F238E27FC236}">
                <a16:creationId xmlns:a16="http://schemas.microsoft.com/office/drawing/2014/main" id="{7381A033-C920-4101-A724-7BEB44A739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Conector reto 8">
            <a:extLst>
              <a:ext uri="{FF2B5EF4-FFF2-40B4-BE49-F238E27FC236}">
                <a16:creationId xmlns:a16="http://schemas.microsoft.com/office/drawing/2014/main" id="{41D564A3-0964-4AA9-8F85-B55AE0662C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Conector reto 9">
            <a:extLst>
              <a:ext uri="{FF2B5EF4-FFF2-40B4-BE49-F238E27FC236}">
                <a16:creationId xmlns:a16="http://schemas.microsoft.com/office/drawing/2014/main" id="{CB38FEEE-CC09-4482-82CE-3785CADFA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Conector reto 10">
            <a:extLst>
              <a:ext uri="{FF2B5EF4-FFF2-40B4-BE49-F238E27FC236}">
                <a16:creationId xmlns:a16="http://schemas.microsoft.com/office/drawing/2014/main" id="{0F5A0084-B512-422E-B0F1-F3D8FA58E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Conector reto 11">
            <a:extLst>
              <a:ext uri="{FF2B5EF4-FFF2-40B4-BE49-F238E27FC236}">
                <a16:creationId xmlns:a16="http://schemas.microsoft.com/office/drawing/2014/main" id="{C0CAEEAB-7E67-4FD7-B3A2-6FBBDB0BC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6AB42EC-59C2-479B-8978-41945E8B602D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7A8DF60-3472-4B81-B455-E79327C1F3F5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83C98FAA-229C-4BC7-A5CB-715A640707B1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44B94C5C-D627-4E18-8E96-4C26E2AE8E32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1D5D5F7-11E9-4148-AB3B-47978B90C4AB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FA3A589D-D70C-4253-89EA-432C86CEC2AE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>
            <a:extLst>
              <a:ext uri="{FF2B5EF4-FFF2-40B4-BE49-F238E27FC236}">
                <a16:creationId xmlns:a16="http://schemas.microsoft.com/office/drawing/2014/main" id="{994B98D5-89B5-42AA-AA78-06A246B5D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0" name="Espaço Reservado para Data 3">
            <a:extLst>
              <a:ext uri="{FF2B5EF4-FFF2-40B4-BE49-F238E27FC236}">
                <a16:creationId xmlns:a16="http://schemas.microsoft.com/office/drawing/2014/main" id="{5FB7D565-810D-449C-AD11-AE49BEEE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Espaço Reservado para Rodapé 4">
            <a:extLst>
              <a:ext uri="{FF2B5EF4-FFF2-40B4-BE49-F238E27FC236}">
                <a16:creationId xmlns:a16="http://schemas.microsoft.com/office/drawing/2014/main" id="{F9234E18-9AF1-4096-A1CA-F8A9FDE49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>
            <a:extLst>
              <a:ext uri="{FF2B5EF4-FFF2-40B4-BE49-F238E27FC236}">
                <a16:creationId xmlns:a16="http://schemas.microsoft.com/office/drawing/2014/main" id="{6D041928-82CB-44CF-B66E-C11D2106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43BDC920-E063-4879-A695-B991614CA5D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6147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AAA9F2DA-A768-45CA-A117-9B7A5FF4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CF19745A-EA39-4152-8254-1F0B78A7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646CD086-0967-4231-ADD4-944C901F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0E1A1-28B9-4963-A196-E083B44086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6218425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7" name="Espaço Reservado para Data 13">
            <a:extLst>
              <a:ext uri="{FF2B5EF4-FFF2-40B4-BE49-F238E27FC236}">
                <a16:creationId xmlns:a16="http://schemas.microsoft.com/office/drawing/2014/main" id="{02D2E657-736E-40FF-8804-21936312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>
            <a:extLst>
              <a:ext uri="{FF2B5EF4-FFF2-40B4-BE49-F238E27FC236}">
                <a16:creationId xmlns:a16="http://schemas.microsoft.com/office/drawing/2014/main" id="{529C9824-DE8D-4E77-A123-6140E60D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>
            <a:extLst>
              <a:ext uri="{FF2B5EF4-FFF2-40B4-BE49-F238E27FC236}">
                <a16:creationId xmlns:a16="http://schemas.microsoft.com/office/drawing/2014/main" id="{4AC6123D-32F1-44C3-8E54-EC3A67D4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67B8E-C1EE-42DF-8604-5263C5F1B20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2615335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>
            <a:extLst>
              <a:ext uri="{FF2B5EF4-FFF2-40B4-BE49-F238E27FC236}">
                <a16:creationId xmlns:a16="http://schemas.microsoft.com/office/drawing/2014/main" id="{CD6C5012-1F1C-4FD9-82F1-84E009B8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>
            <a:extLst>
              <a:ext uri="{FF2B5EF4-FFF2-40B4-BE49-F238E27FC236}">
                <a16:creationId xmlns:a16="http://schemas.microsoft.com/office/drawing/2014/main" id="{20BA4998-E9EC-4D05-8213-94FB2945F1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AABEC2-169C-42D0-B6CD-6F2915ABB86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7">
            <a:extLst>
              <a:ext uri="{FF2B5EF4-FFF2-40B4-BE49-F238E27FC236}">
                <a16:creationId xmlns:a16="http://schemas.microsoft.com/office/drawing/2014/main" id="{7982C09B-9DCE-47EE-9CC5-F4B15A9FBF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35666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>
            <a:extLst>
              <a:ext uri="{FF2B5EF4-FFF2-40B4-BE49-F238E27FC236}">
                <a16:creationId xmlns:a16="http://schemas.microsoft.com/office/drawing/2014/main" id="{D4232807-F3E2-4327-BA64-F2316A4A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06FEC3-2CAA-4BF5-BCB3-CAE96FDB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>
            <a:extLst>
              <a:ext uri="{FF2B5EF4-FFF2-40B4-BE49-F238E27FC236}">
                <a16:creationId xmlns:a16="http://schemas.microsoft.com/office/drawing/2014/main" id="{256ECB81-F2BD-45BF-95E0-B43645C9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9BE6A-56F8-4534-827D-E444E3D2517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5544232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>
            <a:extLst>
              <a:ext uri="{FF2B5EF4-FFF2-40B4-BE49-F238E27FC236}">
                <a16:creationId xmlns:a16="http://schemas.microsoft.com/office/drawing/2014/main" id="{8E96F8CA-4DBD-4D0F-BE6F-3AEEF5DB613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Conector reto 5">
            <a:extLst>
              <a:ext uri="{FF2B5EF4-FFF2-40B4-BE49-F238E27FC236}">
                <a16:creationId xmlns:a16="http://schemas.microsoft.com/office/drawing/2014/main" id="{BCDE0E6C-27D8-4917-B86F-DBE630F707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7" name="Conector reto 16">
            <a:extLst>
              <a:ext uri="{FF2B5EF4-FFF2-40B4-BE49-F238E27FC236}">
                <a16:creationId xmlns:a16="http://schemas.microsoft.com/office/drawing/2014/main" id="{97961A84-A47D-467F-B25B-5C26873FD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Conector reto 17">
            <a:extLst>
              <a:ext uri="{FF2B5EF4-FFF2-40B4-BE49-F238E27FC236}">
                <a16:creationId xmlns:a16="http://schemas.microsoft.com/office/drawing/2014/main" id="{A03E098B-D8B9-4910-9C78-E13426AE9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BBDA1C0-4E5A-4F7A-929D-E7CB2551CDFE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19">
            <a:extLst>
              <a:ext uri="{FF2B5EF4-FFF2-40B4-BE49-F238E27FC236}">
                <a16:creationId xmlns:a16="http://schemas.microsoft.com/office/drawing/2014/main" id="{34DE7D9F-6F21-46CF-9EDA-F077EC8B9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88200B6-DA1B-497D-806F-52F8D6001E2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2" name="Espaço Reservado para Data 20">
            <a:extLst>
              <a:ext uri="{FF2B5EF4-FFF2-40B4-BE49-F238E27FC236}">
                <a16:creationId xmlns:a16="http://schemas.microsoft.com/office/drawing/2014/main" id="{B9BFB006-CC77-4C7B-AB19-EB7F6950A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1">
            <a:extLst>
              <a:ext uri="{FF2B5EF4-FFF2-40B4-BE49-F238E27FC236}">
                <a16:creationId xmlns:a16="http://schemas.microsoft.com/office/drawing/2014/main" id="{87753735-A349-4DB0-AC5F-1CBB549C98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1563F-92EA-44DC-BD55-FB35B290B744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4" name="Espaço Reservado para Rodapé 22">
            <a:extLst>
              <a:ext uri="{FF2B5EF4-FFF2-40B4-BE49-F238E27FC236}">
                <a16:creationId xmlns:a16="http://schemas.microsoft.com/office/drawing/2014/main" id="{016B4FC7-EF19-4B3B-A82A-DF615274710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164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>
            <a:extLst>
              <a:ext uri="{FF2B5EF4-FFF2-40B4-BE49-F238E27FC236}">
                <a16:creationId xmlns:a16="http://schemas.microsoft.com/office/drawing/2014/main" id="{93DC65FC-A3A1-463D-9328-CDFDB9789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BFCE218F-B835-4567-BEE1-BAF92AA6E81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16">
            <a:extLst>
              <a:ext uri="{FF2B5EF4-FFF2-40B4-BE49-F238E27FC236}">
                <a16:creationId xmlns:a16="http://schemas.microsoft.com/office/drawing/2014/main" id="{67AF6A18-1E2C-439D-B2F0-1F4D9DB89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09E1DA7-06A3-4F24-8A3C-195E234CE558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18">
            <a:extLst>
              <a:ext uri="{FF2B5EF4-FFF2-40B4-BE49-F238E27FC236}">
                <a16:creationId xmlns:a16="http://schemas.microsoft.com/office/drawing/2014/main" id="{3CF484ED-1B7F-4DFA-9EDF-41A5C39CE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Conector reto 9">
            <a:extLst>
              <a:ext uri="{FF2B5EF4-FFF2-40B4-BE49-F238E27FC236}">
                <a16:creationId xmlns:a16="http://schemas.microsoft.com/office/drawing/2014/main" id="{FFE17167-B81B-4EED-A700-F96E6181D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1" name="Conector reto 20">
            <a:extLst>
              <a:ext uri="{FF2B5EF4-FFF2-40B4-BE49-F238E27FC236}">
                <a16:creationId xmlns:a16="http://schemas.microsoft.com/office/drawing/2014/main" id="{24B5C6A6-A991-457B-BBF6-729F9645A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2" name="Espaço Reservado para Data 16">
            <a:extLst>
              <a:ext uri="{FF2B5EF4-FFF2-40B4-BE49-F238E27FC236}">
                <a16:creationId xmlns:a16="http://schemas.microsoft.com/office/drawing/2014/main" id="{EEA5CC56-BAE5-4CA2-9613-8A8803A39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17">
            <a:extLst>
              <a:ext uri="{FF2B5EF4-FFF2-40B4-BE49-F238E27FC236}">
                <a16:creationId xmlns:a16="http://schemas.microsoft.com/office/drawing/2014/main" id="{981BE5DB-FB68-41CB-9E48-3BE0CE2FEE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4E1EC-1CFC-4DD8-9F2E-8A9FFDC59F9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4" name="Espaço Reservado para Rodapé 20">
            <a:extLst>
              <a:ext uri="{FF2B5EF4-FFF2-40B4-BE49-F238E27FC236}">
                <a16:creationId xmlns:a16="http://schemas.microsoft.com/office/drawing/2014/main" id="{22C0925E-2BB6-4450-B04E-BC524C103B9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029806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>
            <a:extLst>
              <a:ext uri="{FF2B5EF4-FFF2-40B4-BE49-F238E27FC236}">
                <a16:creationId xmlns:a16="http://schemas.microsoft.com/office/drawing/2014/main" id="{3BB5A33A-3829-4628-85EB-8E40329ED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22" name="Espaço Reservado para Título 21">
            <a:extLst>
              <a:ext uri="{FF2B5EF4-FFF2-40B4-BE49-F238E27FC236}">
                <a16:creationId xmlns:a16="http://schemas.microsoft.com/office/drawing/2014/main" id="{865F3C4F-F6CF-464E-8061-7FB0C9219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>
            <a:extLst>
              <a:ext uri="{FF2B5EF4-FFF2-40B4-BE49-F238E27FC236}">
                <a16:creationId xmlns:a16="http://schemas.microsoft.com/office/drawing/2014/main" id="{603830B7-AEEE-4E97-B87E-EE97867F2F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id="{164BF591-0B3B-44F0-850B-210BE026D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269F208-691E-48E5-A851-6E23B8D1E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>
            <a:extLst>
              <a:ext uri="{FF2B5EF4-FFF2-40B4-BE49-F238E27FC236}">
                <a16:creationId xmlns:a16="http://schemas.microsoft.com/office/drawing/2014/main" id="{A3ECFF2C-3FB3-44AC-82B5-1F07694D1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32" name="Conector reto 8">
            <a:extLst>
              <a:ext uri="{FF2B5EF4-FFF2-40B4-BE49-F238E27FC236}">
                <a16:creationId xmlns:a16="http://schemas.microsoft.com/office/drawing/2014/main" id="{FE16D5F3-AFE2-4405-BC69-53E6AF034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110FAA7-2582-42B4-8056-B6B16E81948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Conector reto 10">
            <a:extLst>
              <a:ext uri="{FF2B5EF4-FFF2-40B4-BE49-F238E27FC236}">
                <a16:creationId xmlns:a16="http://schemas.microsoft.com/office/drawing/2014/main" id="{C88ADE13-6451-45EE-B203-69940C21A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18447B1F-7209-490C-AC42-DC637646E661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id="{0FF1A392-444B-4A54-BDEF-973CDBC77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B67C29F-6889-41EC-A6E4-8EEE630C4E6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0" r:id="rId4"/>
    <p:sldLayoutId id="2147484031" r:id="rId5"/>
    <p:sldLayoutId id="2147484038" r:id="rId6"/>
    <p:sldLayoutId id="2147484032" r:id="rId7"/>
    <p:sldLayoutId id="2147484039" r:id="rId8"/>
    <p:sldLayoutId id="2147484040" r:id="rId9"/>
    <p:sldLayoutId id="2147484033" r:id="rId10"/>
    <p:sldLayoutId id="2147484034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isbi.ufpel.edu.br/?p=manu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8AE0BA7-E253-46E4-9384-A8FFDA3EA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8077200" cy="61483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1800" b="1" dirty="0">
                <a:solidFill>
                  <a:schemeClr val="tx1"/>
                </a:solidFill>
              </a:rPr>
              <a:t>Universidade Federal de Pelotas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b="1" dirty="0">
                <a:solidFill>
                  <a:schemeClr val="tx1"/>
                </a:solidFill>
              </a:rPr>
              <a:t>Instituto de Filosofia, Sociologia e Política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b="1" dirty="0">
                <a:solidFill>
                  <a:schemeClr val="tx1"/>
                </a:solidFill>
              </a:rPr>
              <a:t>Curso de Ciências Sociais</a:t>
            </a:r>
            <a:br>
              <a:rPr lang="pt-BR" sz="24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3100" b="1" dirty="0">
                <a:solidFill>
                  <a:schemeClr val="tx1"/>
                </a:solidFill>
              </a:rPr>
              <a:t>{FOLHA DE ROSTO}</a:t>
            </a:r>
            <a:br>
              <a:rPr lang="pt-BR" sz="31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Projeto de Pesquisa Social:</a:t>
            </a:r>
            <a:br>
              <a:rPr lang="pt-BR" sz="2000" b="1" dirty="0">
                <a:solidFill>
                  <a:schemeClr val="tx1"/>
                </a:solidFill>
              </a:rPr>
            </a:b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3200" b="1" dirty="0">
                <a:solidFill>
                  <a:schemeClr val="tx1"/>
                </a:solidFill>
              </a:rPr>
              <a:t>[Título do projeto]</a:t>
            </a:r>
            <a:br>
              <a:rPr lang="pt-BR" sz="3200" b="1" dirty="0">
                <a:solidFill>
                  <a:schemeClr val="tx1"/>
                </a:solidFill>
              </a:rPr>
            </a:br>
            <a:br>
              <a:rPr lang="pt-BR" b="1" dirty="0">
                <a:solidFill>
                  <a:schemeClr val="tx1"/>
                </a:solidFill>
              </a:rPr>
            </a:br>
            <a:br>
              <a:rPr lang="pt-BR" b="1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[nome do aluno]</a:t>
            </a:r>
            <a:br>
              <a:rPr lang="pt-BR" sz="2200" b="1" dirty="0">
                <a:solidFill>
                  <a:schemeClr val="tx1"/>
                </a:solidFill>
              </a:rPr>
            </a:br>
            <a:br>
              <a:rPr lang="pt-BR" sz="2000" b="1" dirty="0">
                <a:solidFill>
                  <a:schemeClr val="tx1"/>
                </a:solidFill>
              </a:rPr>
            </a:b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Professor: Francisco E. B. Vargas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Disciplina: Metodologia IV</a:t>
            </a:r>
            <a:br>
              <a:rPr lang="pt-BR" sz="2000" b="1" dirty="0">
                <a:solidFill>
                  <a:schemeClr val="tx1"/>
                </a:solidFill>
              </a:rPr>
            </a:br>
            <a:br>
              <a:rPr lang="pt-BR" sz="2000" b="1" dirty="0">
                <a:solidFill>
                  <a:schemeClr val="tx1"/>
                </a:solidFill>
              </a:rPr>
            </a:b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Pelotas,  [Outubro] de 2019.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37ED7C46-7AE6-41CD-9742-E7C2EEB59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20" y="274638"/>
            <a:ext cx="7773880" cy="1084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1. TÍTULO DO PROJETO:</a:t>
            </a:r>
            <a:br>
              <a:rPr lang="pt-BR" sz="3200" b="1" dirty="0">
                <a:solidFill>
                  <a:schemeClr val="tx1"/>
                </a:solidFill>
              </a:rPr>
            </a:br>
            <a:r>
              <a:rPr lang="pt-BR" sz="3200" b="1" dirty="0">
                <a:solidFill>
                  <a:schemeClr val="tx1"/>
                </a:solidFill>
              </a:rPr>
              <a:t>     </a:t>
            </a:r>
            <a:r>
              <a:rPr lang="pt-BR" sz="2400" b="1" dirty="0">
                <a:solidFill>
                  <a:schemeClr val="tx1"/>
                </a:solidFill>
              </a:rPr>
              <a:t>[Título]</a:t>
            </a: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409212A3-CA20-4EDE-90E2-A851F563920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0920" y="1492250"/>
            <a:ext cx="8427930" cy="5221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sz="3200" b="1" dirty="0"/>
              <a:t>2. APRESENTAÇÃO DO TEMA DE INVESTIGAÇÃO: caracterização, contextualização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[</a:t>
            </a:r>
            <a:r>
              <a:rPr lang="pt-BR" altLang="pt-BR" sz="2800" dirty="0"/>
              <a:t>Enunciar o objetivo geral do projeto, caracterizar o tema de investigação, definir o objeto a ser investigado (definição inicial de principais conceitos), situar o contexto histórico e científico da investigação do fenômeno (campo temático em que se insere a pesquisa)]</a:t>
            </a: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37ED7C46-7AE6-41CD-9742-E7C2EEB59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274638"/>
            <a:ext cx="8238478" cy="1084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3. PROBLEMA DE INVESTIGAÇÃO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409212A3-CA20-4EDE-90E2-A851F563920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9697" y="1492250"/>
            <a:ext cx="8339153" cy="5221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sz="2800" dirty="0"/>
              <a:t>   [Apresentar problema de investigação: questão principal e </a:t>
            </a:r>
            <a:r>
              <a:rPr lang="pt-BR" altLang="pt-BR" sz="2800" dirty="0" err="1"/>
              <a:t>subquestões</a:t>
            </a:r>
            <a:r>
              <a:rPr lang="pt-BR" altLang="pt-BR" sz="2800" dirty="0"/>
              <a:t>]</a:t>
            </a:r>
          </a:p>
          <a:p>
            <a:pPr eaLnBrk="1" hangingPunct="1">
              <a:buFontTx/>
              <a:buNone/>
            </a:pPr>
            <a:endParaRPr lang="pt-BR" altLang="pt-BR" sz="2800" dirty="0"/>
          </a:p>
          <a:p>
            <a:pPr eaLnBrk="1" hangingPunct="1">
              <a:buFontTx/>
              <a:buNone/>
            </a:pPr>
            <a:r>
              <a:rPr lang="pt-BR" sz="3200" b="1" dirty="0"/>
              <a:t>4. JUSTIFICATIVA:</a:t>
            </a:r>
          </a:p>
          <a:p>
            <a:pPr eaLnBrk="1" hangingPunct="1">
              <a:buNone/>
            </a:pPr>
            <a:r>
              <a:rPr lang="pt-BR" altLang="pt-BR" sz="2800" dirty="0"/>
              <a:t>   [Apresentar, na forma de texto, os principais argumentos que mostram a relevância social e científica do projeto de pesquisa]</a:t>
            </a:r>
          </a:p>
        </p:txBody>
      </p:sp>
    </p:spTree>
    <p:extLst>
      <p:ext uri="{BB962C8B-B14F-4D97-AF65-F5344CB8AC3E}">
        <p14:creationId xmlns:p14="http://schemas.microsoft.com/office/powerpoint/2010/main" val="3299774502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CD9EE80-5776-4F74-8430-E04639DCB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652" y="325438"/>
            <a:ext cx="8264524" cy="73988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z="3600" b="1" dirty="0">
                <a:solidFill>
                  <a:schemeClr val="tx1"/>
                </a:solidFill>
              </a:rPr>
              <a:t>5. OBJETIVOS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842719-308F-4610-B7C5-CD6DE242941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25438" y="1491449"/>
            <a:ext cx="8264525" cy="5161764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800" b="1" dirty="0"/>
              <a:t>5.1. Objetivo Geral: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800" dirty="0"/>
              <a:t>	[Objetivo geral: iniciar com verbo no infinitivo </a:t>
            </a:r>
            <a:r>
              <a:rPr lang="pt-BR" altLang="pt-BR" dirty="0"/>
              <a:t>=&gt; Analisar, investigar, identificar, conhecer, etc.</a:t>
            </a:r>
            <a:r>
              <a:rPr lang="pt-BR" altLang="pt-BR" sz="2800" dirty="0"/>
              <a:t>]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800" b="1" dirty="0"/>
          </a:p>
          <a:p>
            <a:pPr>
              <a:buFont typeface="Wingdings" panose="05000000000000000000" pitchFamily="2" charset="2"/>
              <a:buNone/>
            </a:pPr>
            <a:r>
              <a:rPr lang="pt-BR" altLang="pt-BR" sz="2800" b="1" dirty="0"/>
              <a:t>5.2. Objetivos Específicos: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dirty="0"/>
              <a:t>	[Objetivo 1: iniciar com verbo no infinitivo]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dirty="0"/>
              <a:t>	[Objetivo 2]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dirty="0"/>
              <a:t>	[Objetivo 3]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dirty="0"/>
              <a:t>	[Objetivo 4]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dirty="0"/>
              <a:t>	Etc. ............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28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pt-BR" sz="2800" b="1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pt-BR" sz="28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pt-BR" sz="28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pt-BR" altLang="pt-BR" sz="2800" dirty="0"/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772255-F6EF-45B1-86C3-73FDB6640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043" y="228600"/>
            <a:ext cx="8316157" cy="8064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6. REFERENCIAL TEÓRICO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3B96AA6-6F96-4FE5-A7B4-DDDBCCB98BF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42043" y="1154096"/>
            <a:ext cx="8412995" cy="491015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pt-BR" altLang="pt-BR" dirty="0"/>
              <a:t>	</a:t>
            </a:r>
            <a:r>
              <a:rPr lang="pt-BR" altLang="pt-BR" sz="2800" dirty="0"/>
              <a:t>[Desenvolver o debate teórico e conceitual sobre o tema de investigação; Diálogo com autores e correntes teóricas. Balanço da literatura sobre o tema/objeto estudado]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dirty="0"/>
          </a:p>
          <a:p>
            <a:pPr algn="just">
              <a:buFont typeface="Wingdings" panose="05000000000000000000" pitchFamily="2" charset="2"/>
              <a:buNone/>
            </a:pPr>
            <a:r>
              <a:rPr lang="pt-BR" altLang="pt-BR" sz="3200" b="1" dirty="0"/>
              <a:t>7. HIPÓTESE DE INVESTIGAÇÃO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pt-BR" altLang="pt-BR" sz="2800" dirty="0"/>
              <a:t>	[Resposta provisória do problema formulado, mobilizando os conceitos e referenciais teóricos discutidos. Formulação de um pequeno texto de dois ou três parágrafos]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b="1" dirty="0"/>
          </a:p>
          <a:p>
            <a:pPr algn="just"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51D5CEF-D8AC-4CF7-8BA4-139B9B13B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6431" y="157162"/>
            <a:ext cx="8522563" cy="95254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8. METODOLOGIA DE INVESTIGAÇÃO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52A5517-684E-49A1-835F-F79F5C2D1C8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86431" y="1367161"/>
            <a:ext cx="8284469" cy="522007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pt-BR" dirty="0"/>
              <a:t>	</a:t>
            </a:r>
            <a:r>
              <a:rPr lang="pt-BR" altLang="pt-BR" sz="3200" dirty="0"/>
              <a:t>[Apresentação e detalhamento da delimitação empírica do objeto de investigação no tempo e no espaço.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Apresentação e detalhamento dos principais procedimentos metodológicos a serem utilizados na investigação: fontes, métodos e técnicas de coleta e análise de dados]</a:t>
            </a:r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8D0B3B8-92F7-428C-BAB1-028741B13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1" y="325438"/>
            <a:ext cx="8229600" cy="7810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9. REFERÊNCIAS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914A225-6F75-4204-88DD-1FCB2E3407E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28601" y="1464815"/>
            <a:ext cx="8343899" cy="486454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1800" dirty="0"/>
              <a:t>[Exemplos]: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1400" dirty="0"/>
              <a:t>BECKER, H. </a:t>
            </a:r>
            <a:r>
              <a:rPr lang="pt-BR" altLang="pt-BR" sz="1400" i="1" dirty="0"/>
              <a:t>Métodos de Pesquisa em Ciências Sociais</a:t>
            </a:r>
            <a:r>
              <a:rPr lang="pt-BR" altLang="pt-BR" sz="1400" dirty="0"/>
              <a:t>. São Paulo, </a:t>
            </a:r>
            <a:r>
              <a:rPr lang="pt-BR" altLang="pt-BR" sz="1400" dirty="0" err="1"/>
              <a:t>Hucitec</a:t>
            </a:r>
            <a:r>
              <a:rPr lang="pt-BR" altLang="pt-BR" sz="1400" dirty="0"/>
              <a:t>, 1997.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1400" dirty="0"/>
              <a:t>BOURDIEU, P; CHAMBORDERON, J.; PASSERON, J. </a:t>
            </a:r>
            <a:r>
              <a:rPr lang="pt-BR" altLang="pt-BR" sz="1400" i="1" dirty="0"/>
              <a:t>A Profissão de Sociólogo</a:t>
            </a:r>
            <a:r>
              <a:rPr lang="pt-BR" altLang="pt-BR" sz="1400" dirty="0"/>
              <a:t> – </a:t>
            </a:r>
            <a:r>
              <a:rPr lang="pt-BR" altLang="pt-BR" sz="1400" i="1" dirty="0"/>
              <a:t>Preliminares epistemológicas</a:t>
            </a:r>
            <a:r>
              <a:rPr lang="pt-BR" altLang="pt-BR" sz="1400" dirty="0"/>
              <a:t>. Petrópolis, Vozes, 1999.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1400" dirty="0"/>
              <a:t>HAGUETTE, T.M.F. </a:t>
            </a:r>
            <a:r>
              <a:rPr lang="pt-BR" altLang="pt-BR" sz="1400" i="1" dirty="0"/>
              <a:t>Metodologias Qualitativas na Sociologia</a:t>
            </a:r>
            <a:r>
              <a:rPr lang="pt-BR" altLang="pt-BR" sz="1400" dirty="0"/>
              <a:t>. Petrópolis, Vozes, 1992.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1400" dirty="0"/>
              <a:t>MINAYO, Maria Cecília de S. Ciência, técnica e arte: o desafio da pesquisa social. In: MINAYO, Maria Cecília de S. (Org.) </a:t>
            </a:r>
            <a:r>
              <a:rPr lang="pt-BR" altLang="pt-BR" sz="1400" i="1" dirty="0"/>
              <a:t>Pesquisa Social. Teoria, método e criatividade</a:t>
            </a:r>
            <a:r>
              <a:rPr lang="pt-BR" altLang="pt-BR" sz="1400" dirty="0"/>
              <a:t>. Petrópolis, Vozes, 2002. p.9-29.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1400" dirty="0"/>
              <a:t>MINAYO, Maria Cecília de S. (Org.) </a:t>
            </a:r>
            <a:r>
              <a:rPr lang="pt-BR" altLang="pt-BR" sz="1400" i="1" dirty="0"/>
              <a:t>Pesquisa Social. Teoria, método e criatividade</a:t>
            </a:r>
            <a:r>
              <a:rPr lang="pt-BR" altLang="pt-BR" sz="1400" dirty="0"/>
              <a:t>. Petrópolis, Vozes, 2002.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1400" dirty="0"/>
              <a:t>ROJAS SORIANO, </a:t>
            </a:r>
            <a:r>
              <a:rPr lang="pt-BR" altLang="pt-BR" sz="1400" dirty="0" err="1"/>
              <a:t>Raúl</a:t>
            </a:r>
            <a:r>
              <a:rPr lang="pt-BR" altLang="pt-BR" sz="1400" dirty="0"/>
              <a:t>. </a:t>
            </a:r>
            <a:r>
              <a:rPr lang="pt-BR" altLang="pt-BR" sz="1400" i="1" dirty="0"/>
              <a:t>Manual de Pesquisa social</a:t>
            </a:r>
            <a:r>
              <a:rPr lang="pt-BR" altLang="pt-BR" sz="1400" dirty="0"/>
              <a:t>. Petrópolis, Vozes, 2004.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1400" dirty="0"/>
              <a:t>TESES, DISSERTAÇÕES E TRABALHOS ACADÊMICOS: MANUAL DE NORMAS DA UNIVERSIDADE FEDERAL DE PELOTAS. </a:t>
            </a:r>
            <a:r>
              <a:rPr lang="fr-FR" altLang="pt-BR" sz="1400" dirty="0"/>
              <a:t>Aline Herbstrith Batista, Carmen Lúcia Lobo Giusti e Elionara Giovana Rech. </a:t>
            </a:r>
            <a:r>
              <a:rPr lang="pt-BR" altLang="pt-BR" sz="1400" dirty="0"/>
              <a:t>79p. Disponível em: </a:t>
            </a:r>
            <a:r>
              <a:rPr lang="pt-BR" altLang="pt-BR" sz="1400" u="sng" dirty="0">
                <a:hlinkClick r:id="rId2"/>
              </a:rPr>
              <a:t>http://sisbi.ufpel.edu.br/?p=manual</a:t>
            </a:r>
            <a:r>
              <a:rPr lang="pt-BR" altLang="pt-BR" sz="14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pt-BR" altLang="pt-BR" sz="1400" dirty="0"/>
              <a:t>THIOLLENT, M. </a:t>
            </a:r>
            <a:r>
              <a:rPr lang="pt-BR" altLang="pt-BR" sz="1400" i="1" dirty="0"/>
              <a:t>Crítica Metodológica, Investigação Social e </a:t>
            </a:r>
            <a:r>
              <a:rPr lang="pt-BR" altLang="pt-BR" sz="1400" i="1" dirty="0" err="1"/>
              <a:t>Enquête</a:t>
            </a:r>
            <a:r>
              <a:rPr lang="pt-BR" altLang="pt-BR" sz="1400" i="1" dirty="0"/>
              <a:t> Operária. </a:t>
            </a:r>
            <a:r>
              <a:rPr lang="pt-BR" altLang="pt-BR" sz="1400" dirty="0"/>
              <a:t>São Paulo, Ed. Polis, 1980.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1200" dirty="0"/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8D0B3B8-92F7-428C-BAB1-028741B13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1" y="325438"/>
            <a:ext cx="8229600" cy="7810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10. ANEXOS/APÊNDICES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914A225-6F75-4204-88DD-1FCB2E3407E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28601" y="1464815"/>
            <a:ext cx="8343899" cy="486454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pt-BR" altLang="pt-BR" sz="3200" dirty="0"/>
              <a:t>  [Dados, documentos, materiais produzidos pelo autor (Anexo) ou outros dados, documentos ou materiais (Apêndice)]</a:t>
            </a:r>
          </a:p>
          <a:p>
            <a:pPr>
              <a:buFont typeface="Wingdings" panose="05000000000000000000" pitchFamily="2" charset="2"/>
              <a:buNone/>
            </a:pPr>
            <a:endParaRPr lang="pt-BR" altLang="pt-BR" sz="1200" dirty="0"/>
          </a:p>
        </p:txBody>
      </p:sp>
    </p:spTree>
    <p:extLst>
      <p:ext uri="{BB962C8B-B14F-4D97-AF65-F5344CB8AC3E}">
        <p14:creationId xmlns:p14="http://schemas.microsoft.com/office/powerpoint/2010/main" val="2685796879"/>
      </p:ext>
    </p:extLst>
  </p:cSld>
  <p:clrMapOvr>
    <a:masterClrMapping/>
  </p:clrMapOvr>
  <p:transition spd="med"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1181</TotalTime>
  <Words>340</Words>
  <Application>Microsoft Office PowerPoint</Application>
  <PresentationFormat>Apresentação na tela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Book Antiqua</vt:lpstr>
      <vt:lpstr>Century Schoolbook</vt:lpstr>
      <vt:lpstr>Wingdings</vt:lpstr>
      <vt:lpstr>Wingdings 2</vt:lpstr>
      <vt:lpstr>Balcão Envidraçado</vt:lpstr>
      <vt:lpstr>Universidade Federal de Pelotas Instituto de Filosofia, Sociologia e Política Curso de Ciências Sociais  {FOLHA DE ROSTO}  Projeto de Pesquisa Social:  [Título do projeto]   [nome do aluno]   Professor: Francisco E. B. Vargas Disciplina: Metodologia IV   Pelotas,  [Outubro] de 2019.</vt:lpstr>
      <vt:lpstr>1. TÍTULO DO PROJETO:      [Título]</vt:lpstr>
      <vt:lpstr>3. PROBLEMA DE INVESTIGAÇÃO</vt:lpstr>
      <vt:lpstr>5. OBJETIVOS</vt:lpstr>
      <vt:lpstr>6. REFERENCIAL TEÓRICO</vt:lpstr>
      <vt:lpstr>8. METODOLOGIA DE INVESTIGAÇÃO </vt:lpstr>
      <vt:lpstr>9. REFERÊNCIAS</vt:lpstr>
      <vt:lpstr>10. ANEXOS/APÊNDICES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ÉMILE DÜRKHEIM (1858 – 1917)</dc:title>
  <dc:creator>FRANCISCO VARGAS</dc:creator>
  <cp:lastModifiedBy>Francisco Vargas</cp:lastModifiedBy>
  <cp:revision>106</cp:revision>
  <dcterms:created xsi:type="dcterms:W3CDTF">2005-05-30T20:30:36Z</dcterms:created>
  <dcterms:modified xsi:type="dcterms:W3CDTF">2019-09-19T13:28:44Z</dcterms:modified>
</cp:coreProperties>
</file>