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A46B0-93CE-425E-B4DF-D86510962F3E}" type="datetimeFigureOut">
              <a:rPr lang="pt-BR" smtClean="0"/>
              <a:t>15/09/2019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66CF-9DB8-421F-911B-541EBF43D2A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Cap</a:t>
            </a:r>
            <a:r>
              <a:rPr lang="pt-BR" dirty="0" smtClean="0"/>
              <a:t> 5 – Diferenças Finitas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8652" y="285728"/>
            <a:ext cx="90788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exemplo</a:t>
            </a:r>
            <a:r>
              <a:rPr lang="en-US" sz="2400" dirty="0" smtClean="0"/>
              <a:t>:</a:t>
            </a:r>
          </a:p>
          <a:p>
            <a:endParaRPr lang="pt-BR" sz="2400" dirty="0" smtClean="0"/>
          </a:p>
          <a:p>
            <a:r>
              <a:rPr lang="en-US" sz="2400" dirty="0" err="1" smtClean="0"/>
              <a:t>Analise</a:t>
            </a:r>
            <a:r>
              <a:rPr lang="en-US" sz="2400" dirty="0" smtClean="0"/>
              <a:t> a </a:t>
            </a:r>
            <a:r>
              <a:rPr lang="en-US" sz="2400" dirty="0" err="1" smtClean="0"/>
              <a:t>estabilidade</a:t>
            </a:r>
            <a:r>
              <a:rPr lang="en-US" sz="2400" dirty="0" smtClean="0"/>
              <a:t>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método</a:t>
            </a:r>
            <a:r>
              <a:rPr lang="en-US" sz="2400" dirty="0" smtClean="0"/>
              <a:t> de Von Neumann, </a:t>
            </a:r>
            <a:r>
              <a:rPr lang="en-US" sz="2400" dirty="0" err="1" smtClean="0"/>
              <a:t>da</a:t>
            </a:r>
            <a:r>
              <a:rPr lang="en-US" sz="2400" dirty="0" smtClean="0"/>
              <a:t> eq.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difusão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aproximada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pelo</a:t>
            </a:r>
            <a:r>
              <a:rPr lang="en-US" sz="2400" dirty="0" smtClean="0"/>
              <a:t> FTCS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66411" y="2357430"/>
          <a:ext cx="5119969" cy="785818"/>
        </p:xfrm>
        <a:graphic>
          <a:graphicData uri="http://schemas.openxmlformats.org/presentationml/2006/ole">
            <p:oleObj spid="_x0000_s7170" name="Equação" r:id="rId3" imgW="2565360" imgH="393480" progId="Equation.3">
              <p:embed/>
            </p:oleObj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85720" y="3732235"/>
          <a:ext cx="7402513" cy="2982913"/>
        </p:xfrm>
        <a:graphic>
          <a:graphicData uri="http://schemas.openxmlformats.org/presentationml/2006/ole">
            <p:oleObj spid="_x0000_s7171" name="Equação" r:id="rId4" imgW="3848040" imgH="1549080" progId="Equation.3">
              <p:embed/>
            </p:oleObj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42844" y="3181649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Componentes</a:t>
            </a:r>
            <a:r>
              <a:rPr lang="en-US" sz="2400" dirty="0" smtClean="0"/>
              <a:t> de </a:t>
            </a:r>
            <a:r>
              <a:rPr lang="en-US" sz="2400" dirty="0" err="1" smtClean="0"/>
              <a:t>Fourrier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função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endParaRPr lang="pt-BR" sz="2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357157" y="1071546"/>
          <a:ext cx="8469411" cy="4429156"/>
        </p:xfrm>
        <a:graphic>
          <a:graphicData uri="http://schemas.openxmlformats.org/presentationml/2006/ole">
            <p:oleObj spid="_x0000_s8194" name="Equação" r:id="rId3" imgW="4127400" imgH="2158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796925" y="633432"/>
          <a:ext cx="3908425" cy="5510212"/>
        </p:xfrm>
        <a:graphic>
          <a:graphicData uri="http://schemas.openxmlformats.org/presentationml/2006/ole">
            <p:oleObj spid="_x0000_s9218" name="Equação" r:id="rId3" imgW="2197080" imgH="309852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Caracterísiticas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r>
              <a:rPr lang="en-US" dirty="0" smtClean="0"/>
              <a:t> das EDP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000100" y="1714488"/>
          <a:ext cx="6156152" cy="2000264"/>
        </p:xfrm>
        <a:graphic>
          <a:graphicData uri="http://schemas.openxmlformats.org/presentationml/2006/ole">
            <p:oleObj spid="_x0000_s1026" name="Equação" r:id="rId3" imgW="4025880" imgH="13078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32013" y="4292600"/>
          <a:ext cx="5024437" cy="1627188"/>
        </p:xfrm>
        <a:graphic>
          <a:graphicData uri="http://schemas.openxmlformats.org/presentationml/2006/ole">
            <p:oleObj spid="_x0000_s1028" name="Equação" r:id="rId4" imgW="3213000" imgH="104112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71563" y="474663"/>
          <a:ext cx="7286625" cy="2263775"/>
        </p:xfrm>
        <a:graphic>
          <a:graphicData uri="http://schemas.openxmlformats.org/presentationml/2006/ole">
            <p:oleObj spid="_x0000_s2050" name="Equação" r:id="rId3" imgW="466056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2910" y="857232"/>
          <a:ext cx="3108325" cy="641350"/>
        </p:xfrm>
        <a:graphic>
          <a:graphicData uri="http://schemas.openxmlformats.org/presentationml/2006/ole">
            <p:oleObj spid="_x0000_s3074" name="Equação" r:id="rId3" imgW="2031840" imgH="419040" progId="Equation.3">
              <p:embed/>
            </p:oleObj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71472" y="1785926"/>
            <a:ext cx="7841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Escrevendo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série</a:t>
            </a:r>
            <a:r>
              <a:rPr lang="en-US" sz="2000" dirty="0" smtClean="0"/>
              <a:t> de Taylor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i</a:t>
            </a:r>
            <a:r>
              <a:rPr lang="en-US" sz="2000" i="1" baseline="30000" dirty="0" smtClean="0"/>
              <a:t> n+1</a:t>
            </a:r>
            <a:r>
              <a:rPr lang="en-US" sz="2000" i="1" dirty="0" smtClean="0"/>
              <a:t> </a:t>
            </a:r>
            <a:r>
              <a:rPr lang="en-US" sz="2000" dirty="0" err="1" smtClean="0"/>
              <a:t>usando</a:t>
            </a:r>
            <a:r>
              <a:rPr lang="en-US" sz="2000" dirty="0" smtClean="0"/>
              <a:t> o </a:t>
            </a:r>
            <a:r>
              <a:rPr lang="en-US" sz="2000" dirty="0" err="1" smtClean="0"/>
              <a:t>ponto</a:t>
            </a:r>
            <a:r>
              <a:rPr lang="en-US" sz="2000" dirty="0" smtClean="0"/>
              <a:t>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i,n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ponto</a:t>
            </a:r>
            <a:r>
              <a:rPr lang="en-US" sz="2000" dirty="0" smtClean="0"/>
              <a:t> base</a:t>
            </a:r>
            <a:endParaRPr lang="pt-BR" sz="20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42910" y="2643182"/>
          <a:ext cx="3357562" cy="615950"/>
        </p:xfrm>
        <a:graphic>
          <a:graphicData uri="http://schemas.openxmlformats.org/presentationml/2006/ole">
            <p:oleObj spid="_x0000_s3075" name="Equação" r:id="rId4" imgW="2145960" imgH="393480" progId="Equation.3">
              <p:embed/>
            </p:oleObj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42910" y="3429000"/>
            <a:ext cx="7841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Resolvendo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t</a:t>
            </a:r>
            <a:endParaRPr lang="pt-BR" sz="2000" i="1" baseline="-250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785786" y="4071942"/>
          <a:ext cx="1285884" cy="581290"/>
        </p:xfrm>
        <a:graphic>
          <a:graphicData uri="http://schemas.openxmlformats.org/presentationml/2006/ole">
            <p:oleObj spid="_x0000_s3076" name="Equação" r:id="rId5" imgW="927000" imgH="41904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730733" y="4857760"/>
            <a:ext cx="7841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Agora, </a:t>
            </a:r>
            <a:r>
              <a:rPr lang="en-US" sz="2000" dirty="0" err="1" smtClean="0"/>
              <a:t>expandindo</a:t>
            </a:r>
            <a:r>
              <a:rPr lang="en-US" sz="2000" dirty="0" smtClean="0"/>
              <a:t>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xx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série</a:t>
            </a:r>
            <a:r>
              <a:rPr lang="en-US" sz="2000" dirty="0" smtClean="0"/>
              <a:t> de </a:t>
            </a:r>
            <a:r>
              <a:rPr lang="en-US" sz="2000" dirty="0" err="1" smtClean="0"/>
              <a:t>Taylorem</a:t>
            </a:r>
            <a:r>
              <a:rPr lang="en-US" sz="2000" dirty="0" smtClean="0"/>
              <a:t> </a:t>
            </a:r>
            <a:r>
              <a:rPr lang="en-US" sz="2000" dirty="0" err="1" smtClean="0"/>
              <a:t>torno</a:t>
            </a:r>
            <a:r>
              <a:rPr lang="en-US" sz="2000" dirty="0" smtClean="0"/>
              <a:t> do </a:t>
            </a:r>
            <a:r>
              <a:rPr lang="en-US" sz="2000" dirty="0" err="1" smtClean="0"/>
              <a:t>ponto</a:t>
            </a:r>
            <a:r>
              <a:rPr lang="en-US" sz="2000" dirty="0" smtClean="0"/>
              <a:t>  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i+1</a:t>
            </a:r>
            <a:r>
              <a:rPr lang="en-US" sz="2000" i="1" baseline="30000" dirty="0" smtClean="0"/>
              <a:t> n</a:t>
            </a:r>
            <a:r>
              <a:rPr lang="en-US" sz="2000" i="1" dirty="0" smtClean="0"/>
              <a:t> e </a:t>
            </a:r>
            <a:r>
              <a:rPr lang="en-US" sz="2000" dirty="0" err="1" smtClean="0"/>
              <a:t>ponto</a:t>
            </a:r>
            <a:r>
              <a:rPr lang="en-US" sz="2000" dirty="0" smtClean="0"/>
              <a:t>  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i-1</a:t>
            </a:r>
            <a:r>
              <a:rPr lang="en-US" sz="2000" i="1" baseline="30000" dirty="0" smtClean="0"/>
              <a:t> n</a:t>
            </a:r>
            <a:r>
              <a:rPr lang="en-US" sz="2000" i="1" dirty="0" smtClean="0"/>
              <a:t> ,  </a:t>
            </a:r>
            <a:r>
              <a:rPr lang="en-US" sz="2000" dirty="0" err="1" smtClean="0"/>
              <a:t>usando</a:t>
            </a:r>
            <a:r>
              <a:rPr lang="en-US" sz="2000" dirty="0" smtClean="0"/>
              <a:t> o </a:t>
            </a:r>
            <a:r>
              <a:rPr lang="en-US" sz="2000" dirty="0" err="1" smtClean="0"/>
              <a:t>ponto</a:t>
            </a:r>
            <a:r>
              <a:rPr lang="en-US" sz="2000" i="1" dirty="0" smtClean="0"/>
              <a:t> (</a:t>
            </a:r>
            <a:r>
              <a:rPr lang="en-US" sz="2000" i="1" dirty="0" err="1"/>
              <a:t>i</a:t>
            </a:r>
            <a:r>
              <a:rPr lang="en-US" sz="2000" i="1" dirty="0" err="1" smtClean="0"/>
              <a:t>,n</a:t>
            </a:r>
            <a:r>
              <a:rPr lang="en-US" sz="2000" i="1" dirty="0" smtClean="0"/>
              <a:t>)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ponto</a:t>
            </a:r>
            <a:r>
              <a:rPr lang="en-US" sz="2000" dirty="0" smtClean="0"/>
              <a:t> base</a:t>
            </a:r>
            <a:endParaRPr lang="pt-BR" sz="2000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85786" y="500042"/>
          <a:ext cx="6278562" cy="1271587"/>
        </p:xfrm>
        <a:graphic>
          <a:graphicData uri="http://schemas.openxmlformats.org/presentationml/2006/ole">
            <p:oleObj spid="_x0000_s4098" name="Equação" r:id="rId3" imgW="4012920" imgH="812520" progId="Equation.3">
              <p:embed/>
            </p:oleObj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42910" y="2000240"/>
            <a:ext cx="7841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Somando</a:t>
            </a:r>
            <a:r>
              <a:rPr lang="en-US" sz="2000" dirty="0" smtClean="0"/>
              <a:t> e </a:t>
            </a:r>
            <a:r>
              <a:rPr lang="en-US" sz="2000" dirty="0" err="1" smtClean="0"/>
              <a:t>resolvendo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xx</a:t>
            </a:r>
            <a:endParaRPr lang="pt-BR" sz="2000" i="1" baseline="-250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85786" y="2571744"/>
          <a:ext cx="4311650" cy="2066925"/>
        </p:xfrm>
        <a:graphic>
          <a:graphicData uri="http://schemas.openxmlformats.org/presentationml/2006/ole">
            <p:oleObj spid="_x0000_s4099" name="Equação" r:id="rId4" imgW="2755800" imgH="1320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178041" y="4714884"/>
          <a:ext cx="1108075" cy="349250"/>
        </p:xfrm>
        <a:graphic>
          <a:graphicData uri="http://schemas.openxmlformats.org/presentationml/2006/ole">
            <p:oleObj spid="_x0000_s4100" name="Equação" r:id="rId5" imgW="723600" imgH="228600" progId="Equation.3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14348" y="4714884"/>
            <a:ext cx="1562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Então</a:t>
            </a:r>
            <a:r>
              <a:rPr lang="en-US" sz="2000" dirty="0" smtClean="0"/>
              <a:t>  a EDP </a:t>
            </a:r>
            <a:endParaRPr lang="pt-BR" sz="2000" i="1" baseline="-25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071802" y="4714884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é</a:t>
            </a:r>
            <a:r>
              <a:rPr lang="en-US" sz="2000" dirty="0" smtClean="0"/>
              <a:t> </a:t>
            </a:r>
            <a:r>
              <a:rPr lang="en-US" sz="2000" dirty="0" err="1" smtClean="0"/>
              <a:t>aproximada</a:t>
            </a:r>
            <a:r>
              <a:rPr lang="en-US" sz="2000" dirty="0" smtClean="0"/>
              <a:t> </a:t>
            </a:r>
            <a:r>
              <a:rPr lang="en-US" sz="2000" dirty="0" err="1" smtClean="0"/>
              <a:t>pela</a:t>
            </a:r>
            <a:r>
              <a:rPr lang="en-US" sz="2000" dirty="0" smtClean="0"/>
              <a:t>  </a:t>
            </a:r>
            <a:r>
              <a:rPr lang="en-US" sz="2000" dirty="0" err="1" smtClean="0"/>
              <a:t>seguinte</a:t>
            </a:r>
            <a:r>
              <a:rPr lang="en-US" sz="2000" dirty="0" smtClean="0"/>
              <a:t> EDF </a:t>
            </a:r>
            <a:endParaRPr lang="pt-BR" sz="2000" i="1" baseline="-25000" dirty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857224" y="5214950"/>
          <a:ext cx="3238500" cy="1390650"/>
        </p:xfrm>
        <a:graphic>
          <a:graphicData uri="http://schemas.openxmlformats.org/presentationml/2006/ole">
            <p:oleObj spid="_x0000_s4101" name="Equação" r:id="rId6" imgW="207000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314" y="357167"/>
            <a:ext cx="8643966" cy="22145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b="1" dirty="0" err="1" smtClean="0">
                <a:solidFill>
                  <a:srgbClr val="00B0F0"/>
                </a:solidFill>
              </a:rPr>
              <a:t>Consistência</a:t>
            </a:r>
            <a:r>
              <a:rPr lang="en-US" sz="2400" b="1" dirty="0" smtClean="0"/>
              <a:t>, </a:t>
            </a:r>
            <a:r>
              <a:rPr lang="en-US" sz="2400" b="1" dirty="0" err="1" smtClean="0">
                <a:solidFill>
                  <a:srgbClr val="00B050"/>
                </a:solidFill>
              </a:rPr>
              <a:t>Ordem</a:t>
            </a:r>
            <a:r>
              <a:rPr lang="en-US" sz="2400" b="1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Estabilidade</a:t>
            </a:r>
            <a:r>
              <a:rPr lang="en-US" sz="2400" b="1" dirty="0" smtClean="0"/>
              <a:t> e </a:t>
            </a:r>
            <a:r>
              <a:rPr lang="en-US" sz="2400" b="1" dirty="0" err="1" smtClean="0">
                <a:solidFill>
                  <a:srgbClr val="7030A0"/>
                </a:solidFill>
              </a:rPr>
              <a:t>Convergência</a:t>
            </a:r>
            <a:endParaRPr lang="en-US" sz="24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err="1" smtClean="0">
                <a:solidFill>
                  <a:srgbClr val="00B050"/>
                </a:solidFill>
              </a:rPr>
              <a:t>Ordem</a:t>
            </a:r>
            <a:r>
              <a:rPr lang="en-US" sz="2400" dirty="0" smtClean="0"/>
              <a:t>: </a:t>
            </a:r>
            <a:r>
              <a:rPr lang="en-US" sz="2400" dirty="0" err="1"/>
              <a:t>e</a:t>
            </a:r>
            <a:r>
              <a:rPr lang="en-US" sz="2400" dirty="0" err="1" smtClean="0"/>
              <a:t>rro</a:t>
            </a:r>
            <a:r>
              <a:rPr lang="en-US" sz="2400" dirty="0" smtClean="0"/>
              <a:t> de </a:t>
            </a:r>
            <a:r>
              <a:rPr lang="en-US" sz="2400" dirty="0" err="1" smtClean="0"/>
              <a:t>truncamento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Consistência</a:t>
            </a:r>
            <a:r>
              <a:rPr lang="en-US" sz="2400" dirty="0" smtClean="0"/>
              <a:t>: com </a:t>
            </a:r>
            <a:r>
              <a:rPr lang="el-GR" sz="2400" dirty="0" smtClean="0"/>
              <a:t>Δ</a:t>
            </a:r>
            <a:r>
              <a:rPr lang="en-US" sz="2400" dirty="0" smtClean="0"/>
              <a:t>t e </a:t>
            </a:r>
            <a:r>
              <a:rPr lang="el-GR" sz="2400" dirty="0" smtClean="0"/>
              <a:t>Δ</a:t>
            </a:r>
            <a:r>
              <a:rPr lang="en-US" sz="2400" dirty="0"/>
              <a:t>x</a:t>
            </a:r>
            <a:r>
              <a:rPr lang="en-US" sz="2400" dirty="0" smtClean="0"/>
              <a:t> -&gt; 0, A EDM -&gt; EDP, </a:t>
            </a:r>
            <a:r>
              <a:rPr lang="en-US" sz="2400" dirty="0" err="1" smtClean="0"/>
              <a:t>significa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o </a:t>
            </a:r>
            <a:r>
              <a:rPr lang="en-US" sz="2400" dirty="0" err="1" smtClean="0"/>
              <a:t>método</a:t>
            </a:r>
            <a:r>
              <a:rPr lang="en-US" sz="2400" dirty="0" smtClean="0"/>
              <a:t> FTCS é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aproximação</a:t>
            </a:r>
            <a:r>
              <a:rPr lang="en-US" sz="2400" dirty="0" smtClean="0"/>
              <a:t> </a:t>
            </a:r>
            <a:r>
              <a:rPr lang="en-US" sz="2400" dirty="0" err="1" smtClean="0"/>
              <a:t>consistente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equação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difusão</a:t>
            </a:r>
            <a:endParaRPr lang="pt-BR" sz="24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42910" y="2786058"/>
          <a:ext cx="1108075" cy="349250"/>
        </p:xfrm>
        <a:graphic>
          <a:graphicData uri="http://schemas.openxmlformats.org/presentationml/2006/ole">
            <p:oleObj spid="_x0000_s5122" name="Equação" r:id="rId3" imgW="72360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42910" y="3357562"/>
          <a:ext cx="4013200" cy="615950"/>
        </p:xfrm>
        <a:graphic>
          <a:graphicData uri="http://schemas.openxmlformats.org/presentationml/2006/ole">
            <p:oleObj spid="_x0000_s5123" name="Equação" r:id="rId4" imgW="2565360" imgH="393480" progId="Equation.3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71472" y="4143380"/>
            <a:ext cx="628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 </a:t>
            </a:r>
            <a:r>
              <a:rPr lang="en-US" dirty="0" err="1" smtClean="0"/>
              <a:t>ponto</a:t>
            </a:r>
            <a:r>
              <a:rPr lang="en-US" dirty="0" smtClean="0"/>
              <a:t> base </a:t>
            </a:r>
            <a:r>
              <a:rPr lang="en-US" i="1" dirty="0" smtClean="0"/>
              <a:t>(</a:t>
            </a:r>
            <a:r>
              <a:rPr lang="en-US" i="1" dirty="0" err="1"/>
              <a:t>i</a:t>
            </a:r>
            <a:r>
              <a:rPr lang="en-US" i="1" dirty="0" err="1" smtClean="0"/>
              <a:t>,n</a:t>
            </a:r>
            <a:r>
              <a:rPr lang="en-US" i="1" dirty="0" smtClean="0"/>
              <a:t>)</a:t>
            </a:r>
            <a:r>
              <a:rPr lang="en-US" dirty="0" smtClean="0"/>
              <a:t>, tem a </a:t>
            </a:r>
            <a:r>
              <a:rPr lang="en-US" dirty="0" err="1" smtClean="0"/>
              <a:t>série</a:t>
            </a:r>
            <a:r>
              <a:rPr lang="en-US" dirty="0" smtClean="0"/>
              <a:t> de </a:t>
            </a:r>
            <a:r>
              <a:rPr lang="en-US" dirty="0" err="1" smtClean="0"/>
              <a:t>Taylot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: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642938" y="4643446"/>
          <a:ext cx="4530725" cy="615950"/>
        </p:xfrm>
        <a:graphic>
          <a:graphicData uri="http://schemas.openxmlformats.org/presentationml/2006/ole">
            <p:oleObj spid="_x0000_s5124" name="Equação" r:id="rId5" imgW="2895480" imgH="3934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42910" y="5286375"/>
          <a:ext cx="5802312" cy="1271588"/>
        </p:xfrm>
        <a:graphic>
          <a:graphicData uri="http://schemas.openxmlformats.org/presentationml/2006/ole">
            <p:oleObj spid="_x0000_s5126" name="Equação" r:id="rId6" imgW="3708360" imgH="81252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58" y="1714488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Aliviando</a:t>
            </a:r>
            <a:r>
              <a:rPr lang="en-US" dirty="0" smtClean="0"/>
              <a:t> a </a:t>
            </a:r>
            <a:r>
              <a:rPr lang="en-US" dirty="0" err="1" smtClean="0"/>
              <a:t>notação</a:t>
            </a:r>
            <a:r>
              <a:rPr lang="en-US" dirty="0" smtClean="0"/>
              <a:t> e </a:t>
            </a:r>
            <a:r>
              <a:rPr lang="en-US" dirty="0" err="1" smtClean="0"/>
              <a:t>substituindo</a:t>
            </a:r>
            <a:r>
              <a:rPr lang="en-US" dirty="0" smtClean="0"/>
              <a:t> as </a:t>
            </a:r>
            <a:r>
              <a:rPr lang="en-US" dirty="0" err="1" smtClean="0"/>
              <a:t>expressões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EDP, </a:t>
            </a:r>
            <a:r>
              <a:rPr lang="en-US" dirty="0" err="1" smtClean="0"/>
              <a:t>temos</a:t>
            </a:r>
            <a:endParaRPr lang="pt-BR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68338" y="5383231"/>
          <a:ext cx="5861050" cy="617537"/>
        </p:xfrm>
        <a:graphic>
          <a:graphicData uri="http://schemas.openxmlformats.org/presentationml/2006/ole">
            <p:oleObj spid="_x0000_s6146" name="Equação" r:id="rId3" imgW="3746160" imgH="39348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00034" y="4324361"/>
          <a:ext cx="6138863" cy="676275"/>
        </p:xfrm>
        <a:graphic>
          <a:graphicData uri="http://schemas.openxmlformats.org/presentationml/2006/ole">
            <p:oleObj spid="_x0000_s6147" name="Equação" r:id="rId4" imgW="3924000" imgH="431640" progId="Equation.3">
              <p:embed/>
            </p:oleObj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09558" y="370261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Cancelando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</a:t>
            </a:r>
            <a:r>
              <a:rPr lang="en-US" dirty="0" err="1" smtClean="0"/>
              <a:t>ordem</a:t>
            </a:r>
            <a:r>
              <a:rPr lang="en-US" dirty="0" smtClean="0"/>
              <a:t> zero, </a:t>
            </a:r>
            <a:r>
              <a:rPr lang="en-US" dirty="0" err="1" smtClean="0"/>
              <a:t>dividindo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t e </a:t>
            </a:r>
            <a:r>
              <a:rPr lang="en-US" dirty="0" err="1" smtClean="0"/>
              <a:t>rearranjando</a:t>
            </a:r>
            <a:r>
              <a:rPr lang="en-US" dirty="0" smtClean="0"/>
              <a:t>,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endParaRPr lang="pt-BR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42910" y="2259014"/>
          <a:ext cx="5581650" cy="1312862"/>
        </p:xfrm>
        <a:graphic>
          <a:graphicData uri="http://schemas.openxmlformats.org/presentationml/2006/ole">
            <p:oleObj spid="_x0000_s6148" name="Equação" r:id="rId5" imgW="3568680" imgH="83808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7000892" y="550070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1a Forma </a:t>
            </a:r>
            <a:r>
              <a:rPr lang="en-US" dirty="0" err="1" smtClean="0">
                <a:solidFill>
                  <a:srgbClr val="C00000"/>
                </a:solidFill>
              </a:rPr>
              <a:t>da</a:t>
            </a:r>
            <a:r>
              <a:rPr lang="en-US" dirty="0" smtClean="0">
                <a:solidFill>
                  <a:srgbClr val="C00000"/>
                </a:solidFill>
              </a:rPr>
              <a:t> EDP</a:t>
            </a:r>
            <a:endParaRPr lang="pt-BR" dirty="0">
              <a:solidFill>
                <a:srgbClr val="C00000"/>
              </a:solidFill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28596" y="428604"/>
          <a:ext cx="5802312" cy="1271588"/>
        </p:xfrm>
        <a:graphic>
          <a:graphicData uri="http://schemas.openxmlformats.org/presentationml/2006/ole">
            <p:oleObj spid="_x0000_s6149" name="Equação" r:id="rId6" imgW="3708360" imgH="8125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7224" y="500042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Convergência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dirty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Teorema</a:t>
            </a:r>
            <a:r>
              <a:rPr lang="en-US" sz="2400" dirty="0" smtClean="0">
                <a:solidFill>
                  <a:srgbClr val="FF0000"/>
                </a:solidFill>
              </a:rPr>
              <a:t> de lax (1954)</a:t>
            </a:r>
          </a:p>
          <a:p>
            <a:pPr algn="just"/>
            <a:r>
              <a:rPr lang="en-US" sz="2400" dirty="0" smtClean="0"/>
              <a:t>Dado um </a:t>
            </a:r>
            <a:r>
              <a:rPr lang="en-US" sz="2400" dirty="0" err="1" smtClean="0"/>
              <a:t>problema</a:t>
            </a:r>
            <a:r>
              <a:rPr lang="en-US" sz="2400" dirty="0" smtClean="0"/>
              <a:t> de valor </a:t>
            </a:r>
            <a:r>
              <a:rPr lang="en-US" sz="2400" dirty="0" err="1" smtClean="0"/>
              <a:t>inicial</a:t>
            </a:r>
            <a:r>
              <a:rPr lang="en-US" sz="2400" dirty="0" smtClean="0"/>
              <a:t> linear e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aproximação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finitas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seja</a:t>
            </a:r>
            <a:r>
              <a:rPr lang="en-US" sz="2400" dirty="0" smtClean="0"/>
              <a:t> </a:t>
            </a:r>
            <a:r>
              <a:rPr lang="en-US" sz="2400" dirty="0" err="1" smtClean="0"/>
              <a:t>consistente</a:t>
            </a:r>
            <a:r>
              <a:rPr lang="en-US" sz="2400" dirty="0" smtClean="0"/>
              <a:t> e </a:t>
            </a:r>
            <a:r>
              <a:rPr lang="en-US" sz="2400" dirty="0" err="1" smtClean="0"/>
              <a:t>estável</a:t>
            </a:r>
            <a:r>
              <a:rPr lang="en-US" sz="2400" dirty="0" smtClean="0"/>
              <a:t> , </a:t>
            </a:r>
            <a:r>
              <a:rPr lang="en-US" sz="2400" dirty="0" err="1" smtClean="0"/>
              <a:t>será</a:t>
            </a:r>
            <a:r>
              <a:rPr lang="en-US" sz="2400" dirty="0" smtClean="0"/>
              <a:t> </a:t>
            </a:r>
            <a:r>
              <a:rPr lang="en-US" sz="2400" dirty="0" err="1" smtClean="0"/>
              <a:t>necessariamente</a:t>
            </a:r>
            <a:r>
              <a:rPr lang="en-US" sz="2400" dirty="0" smtClean="0"/>
              <a:t> </a:t>
            </a:r>
            <a:r>
              <a:rPr lang="en-US" sz="2400" dirty="0" err="1" smtClean="0"/>
              <a:t>convergente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b="1" dirty="0" err="1" smtClean="0">
                <a:solidFill>
                  <a:srgbClr val="C00000"/>
                </a:solidFill>
              </a:rPr>
              <a:t>Estabilidade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just"/>
            <a:endParaRPr lang="en-US" sz="2400" dirty="0">
              <a:solidFill>
                <a:srgbClr val="C00000"/>
              </a:solidFill>
            </a:endParaRP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</a:rPr>
              <a:t>Metodo</a:t>
            </a:r>
            <a:r>
              <a:rPr lang="en-US" sz="2400" dirty="0" smtClean="0">
                <a:solidFill>
                  <a:srgbClr val="C00000"/>
                </a:solidFill>
              </a:rPr>
              <a:t> de Von Neumann</a:t>
            </a:r>
            <a:endParaRPr lang="pt-BR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357166"/>
            <a:ext cx="85725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C00000"/>
                </a:solidFill>
              </a:rPr>
              <a:t>Estabilidade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just"/>
            <a:endParaRPr lang="en-US" sz="24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</a:rPr>
              <a:t>Metodo</a:t>
            </a:r>
            <a:r>
              <a:rPr lang="en-US" sz="2400" dirty="0" smtClean="0">
                <a:solidFill>
                  <a:srgbClr val="C00000"/>
                </a:solidFill>
              </a:rPr>
              <a:t> de Von Neumann</a:t>
            </a:r>
            <a:endParaRPr lang="pt-BR" sz="2400" dirty="0" smtClean="0">
              <a:solidFill>
                <a:srgbClr val="C00000"/>
              </a:solidFill>
            </a:endParaRPr>
          </a:p>
          <a:p>
            <a:endParaRPr lang="en-US" sz="2400" dirty="0"/>
          </a:p>
          <a:p>
            <a:pPr algn="just"/>
            <a:r>
              <a:rPr lang="en-US" sz="2400" dirty="0"/>
              <a:t>É</a:t>
            </a:r>
            <a:r>
              <a:rPr lang="en-US" sz="2400" dirty="0" smtClean="0"/>
              <a:t> o </a:t>
            </a:r>
            <a:r>
              <a:rPr lang="en-US" sz="2400" dirty="0" err="1" smtClean="0"/>
              <a:t>método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utilizado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análise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estabilidade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Abaixo</a:t>
            </a:r>
            <a:r>
              <a:rPr lang="en-US" sz="2400" dirty="0" smtClean="0"/>
              <a:t>, resume-se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passos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realizar</a:t>
            </a:r>
            <a:r>
              <a:rPr lang="en-US" sz="2400" dirty="0" smtClean="0"/>
              <a:t> a </a:t>
            </a:r>
            <a:r>
              <a:rPr lang="en-US" sz="2400" dirty="0" err="1" smtClean="0"/>
              <a:t>análise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estabilidae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EDP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método</a:t>
            </a:r>
            <a:r>
              <a:rPr lang="en-US" sz="2400" dirty="0" smtClean="0"/>
              <a:t> de Von Neumann</a:t>
            </a:r>
          </a:p>
          <a:p>
            <a:pPr algn="just"/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Determinar</a:t>
            </a:r>
            <a:r>
              <a:rPr lang="en-US" sz="2400" dirty="0" smtClean="0"/>
              <a:t> a EDP a ser </a:t>
            </a:r>
            <a:r>
              <a:rPr lang="en-US" sz="2400" dirty="0" err="1" smtClean="0"/>
              <a:t>analisada</a:t>
            </a:r>
            <a:endParaRPr lang="en-US" sz="2400" dirty="0" smtClean="0"/>
          </a:p>
          <a:p>
            <a:pPr marL="457200" indent="-457200" algn="just">
              <a:buFontTx/>
              <a:buAutoNum type="arabicPeriod"/>
            </a:pPr>
            <a:r>
              <a:rPr lang="en-US" sz="2400" dirty="0" err="1" smtClean="0"/>
              <a:t>Substituir</a:t>
            </a:r>
            <a:r>
              <a:rPr lang="en-US" sz="2400" dirty="0" smtClean="0"/>
              <a:t> as </a:t>
            </a:r>
            <a:r>
              <a:rPr lang="en-US" sz="2400" dirty="0" err="1" smtClean="0"/>
              <a:t>componente</a:t>
            </a:r>
            <a:r>
              <a:rPr lang="en-US" sz="2400" dirty="0" smtClean="0"/>
              <a:t> se Fourier </a:t>
            </a:r>
            <a:r>
              <a:rPr lang="en-US" sz="2400" dirty="0" err="1" smtClean="0"/>
              <a:t>complexas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smtClean="0"/>
              <a:t> f</a:t>
            </a:r>
            <a:r>
              <a:rPr lang="en-US" sz="2400" baseline="30000" dirty="0" smtClean="0"/>
              <a:t>n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 ,f</a:t>
            </a:r>
            <a:r>
              <a:rPr lang="en-US" sz="2400" baseline="30000" dirty="0" smtClean="0"/>
              <a:t>n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,f</a:t>
            </a:r>
            <a:r>
              <a:rPr lang="en-US" sz="2400" baseline="30000" dirty="0" smtClean="0"/>
              <a:t>n+1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 , f</a:t>
            </a:r>
            <a:r>
              <a:rPr lang="en-US" sz="2400" baseline="30000" dirty="0" smtClean="0"/>
              <a:t>n-1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  </a:t>
            </a:r>
            <a:r>
              <a:rPr lang="en-US" sz="2400" dirty="0" err="1" smtClean="0"/>
              <a:t>na</a:t>
            </a:r>
            <a:r>
              <a:rPr lang="en-US" sz="2400" dirty="0" smtClean="0"/>
              <a:t> EDP  </a:t>
            </a:r>
          </a:p>
          <a:p>
            <a:pPr marL="457200" indent="-457200" algn="just">
              <a:buFontTx/>
              <a:buAutoNum type="arabicPeriod"/>
            </a:pPr>
            <a:r>
              <a:rPr lang="en-US" sz="2400" dirty="0" err="1" smtClean="0"/>
              <a:t>Expressar</a:t>
            </a:r>
            <a:r>
              <a:rPr lang="en-US" sz="2400" dirty="0" smtClean="0"/>
              <a:t> exp(k</a:t>
            </a:r>
            <a:r>
              <a:rPr lang="el-GR" sz="2400" dirty="0" smtClean="0"/>
              <a:t> Δ</a:t>
            </a:r>
            <a:r>
              <a:rPr lang="en-US" sz="2400" dirty="0" smtClean="0"/>
              <a:t>x)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termos</a:t>
            </a:r>
            <a:r>
              <a:rPr lang="en-US" sz="2400" dirty="0" smtClean="0"/>
              <a:t> de </a:t>
            </a:r>
            <a:r>
              <a:rPr lang="en-US" sz="2400" dirty="0" err="1" smtClean="0"/>
              <a:t>sen</a:t>
            </a:r>
            <a:r>
              <a:rPr lang="en-US" sz="2400" dirty="0" smtClean="0"/>
              <a:t>(</a:t>
            </a:r>
            <a:r>
              <a:rPr lang="en-US" sz="2400" dirty="0" smtClean="0"/>
              <a:t>k</a:t>
            </a:r>
            <a:r>
              <a:rPr lang="el-GR" sz="2400" dirty="0" smtClean="0"/>
              <a:t>Δ</a:t>
            </a:r>
            <a:r>
              <a:rPr lang="en-US" sz="2400" dirty="0" smtClean="0"/>
              <a:t>x) e </a:t>
            </a:r>
            <a:r>
              <a:rPr lang="en-US" sz="2400" dirty="0" err="1" smtClean="0"/>
              <a:t>cos</a:t>
            </a:r>
            <a:r>
              <a:rPr lang="en-US" sz="2400" dirty="0"/>
              <a:t>(</a:t>
            </a:r>
            <a:r>
              <a:rPr lang="en-US" sz="2400" dirty="0" smtClean="0"/>
              <a:t>k</a:t>
            </a:r>
            <a:r>
              <a:rPr lang="el-GR" sz="2400" dirty="0" smtClean="0"/>
              <a:t>Δ</a:t>
            </a:r>
            <a:r>
              <a:rPr lang="en-US" sz="2400" dirty="0" smtClean="0"/>
              <a:t>x) e </a:t>
            </a:r>
            <a:r>
              <a:rPr lang="en-US" sz="2400" dirty="0" err="1" smtClean="0"/>
              <a:t>determinar</a:t>
            </a:r>
            <a:r>
              <a:rPr lang="en-US" sz="2400" dirty="0" smtClean="0"/>
              <a:t> o </a:t>
            </a:r>
            <a:r>
              <a:rPr lang="en-US" sz="2400" dirty="0" err="1" smtClean="0"/>
              <a:t>fator</a:t>
            </a:r>
            <a:r>
              <a:rPr lang="en-US" sz="2400" dirty="0" smtClean="0"/>
              <a:t> de </a:t>
            </a:r>
            <a:r>
              <a:rPr lang="en-US" sz="2400" dirty="0" err="1" smtClean="0"/>
              <a:t>amlificação</a:t>
            </a:r>
            <a:r>
              <a:rPr lang="en-US" sz="2400" dirty="0" smtClean="0"/>
              <a:t> G. </a:t>
            </a:r>
          </a:p>
          <a:p>
            <a:pPr marL="457200" indent="-457200" algn="just">
              <a:buFontTx/>
              <a:buAutoNum type="arabicPeriod"/>
            </a:pPr>
            <a:r>
              <a:rPr lang="en-US" sz="2400" dirty="0" err="1" smtClean="0"/>
              <a:t>Análise</a:t>
            </a:r>
            <a:r>
              <a:rPr lang="en-US" sz="2400" dirty="0" smtClean="0"/>
              <a:t> de G (</a:t>
            </a:r>
            <a:r>
              <a:rPr lang="en-US" sz="2400" dirty="0" err="1" smtClean="0"/>
              <a:t>isto</a:t>
            </a:r>
            <a:r>
              <a:rPr lang="en-US" sz="2400" dirty="0" smtClean="0"/>
              <a:t> é, |G|&lt;=1)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determinar</a:t>
            </a:r>
            <a:r>
              <a:rPr lang="en-US" sz="2400" dirty="0" smtClean="0"/>
              <a:t> o </a:t>
            </a:r>
            <a:r>
              <a:rPr lang="en-US" sz="2400" dirty="0" err="1" smtClean="0"/>
              <a:t>critério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estabilidade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EDP</a:t>
            </a:r>
            <a:endParaRPr lang="pt-BR" sz="2400" baseline="-25000" dirty="0" smtClean="0"/>
          </a:p>
          <a:p>
            <a:pPr marL="457200" indent="-457200" algn="just">
              <a:buAutoNum type="arabicPeriod"/>
            </a:pPr>
            <a:endParaRPr lang="pt-BR" sz="2400"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277</Words>
  <Application>Microsoft Office PowerPoint</Application>
  <PresentationFormat>Apresentação na tela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Tema do Office</vt:lpstr>
      <vt:lpstr>Microsoft Equation 3.0</vt:lpstr>
      <vt:lpstr>Cap 5 – Diferenças Finitas</vt:lpstr>
      <vt:lpstr>Caracterísiticas Gerais das EDP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 5 – Modelagem Numérica</dc:title>
  <dc:creator>Fabricio</dc:creator>
  <cp:lastModifiedBy>Fabricio</cp:lastModifiedBy>
  <cp:revision>55</cp:revision>
  <dcterms:created xsi:type="dcterms:W3CDTF">2019-09-15T14:59:40Z</dcterms:created>
  <dcterms:modified xsi:type="dcterms:W3CDTF">2019-09-15T19:05:01Z</dcterms:modified>
</cp:coreProperties>
</file>