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5" r:id="rId5"/>
    <p:sldId id="276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4" r:id="rId19"/>
    <p:sldId id="278" r:id="rId20"/>
    <p:sldId id="279" r:id="rId21"/>
    <p:sldId id="287" r:id="rId22"/>
    <p:sldId id="280" r:id="rId23"/>
    <p:sldId id="281" r:id="rId24"/>
    <p:sldId id="282" r:id="rId25"/>
    <p:sldId id="283" r:id="rId26"/>
    <p:sldId id="284" r:id="rId27"/>
    <p:sldId id="285" r:id="rId28"/>
    <p:sldId id="290" r:id="rId29"/>
    <p:sldId id="291" r:id="rId30"/>
    <p:sldId id="292" r:id="rId31"/>
    <p:sldId id="293" r:id="rId32"/>
    <p:sldId id="286" r:id="rId33"/>
    <p:sldId id="298" r:id="rId34"/>
    <p:sldId id="297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456"/>
    <a:srgbClr val="8AC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1" d="100"/>
          <a:sy n="91" d="100"/>
        </p:scale>
        <p:origin x="-12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800" b="0">
                <a:latin typeface="+mj-lt"/>
              </a:defRPr>
            </a:pPr>
            <a:r>
              <a:rPr lang="en-US" sz="2800" b="0" dirty="0" err="1" smtClean="0">
                <a:latin typeface="+mj-lt"/>
              </a:rPr>
              <a:t>Excesso</a:t>
            </a:r>
            <a:r>
              <a:rPr lang="en-US" sz="2800" b="0" baseline="0" dirty="0" smtClean="0">
                <a:latin typeface="+mj-lt"/>
              </a:rPr>
              <a:t> de peso </a:t>
            </a:r>
            <a:r>
              <a:rPr lang="en-US" sz="2800" b="0" baseline="0" dirty="0" err="1" smtClean="0">
                <a:latin typeface="+mj-lt"/>
              </a:rPr>
              <a:t>maior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nos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homens</a:t>
            </a:r>
            <a:r>
              <a:rPr lang="en-US" sz="2800" b="0" baseline="0" dirty="0" smtClean="0">
                <a:latin typeface="+mj-lt"/>
              </a:rPr>
              <a:t> e </a:t>
            </a:r>
            <a:r>
              <a:rPr lang="en-US" sz="2800" b="0" baseline="0" dirty="0" err="1" smtClean="0">
                <a:latin typeface="+mj-lt"/>
              </a:rPr>
              <a:t>aumentou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em</a:t>
            </a:r>
            <a:r>
              <a:rPr lang="en-US" sz="2800" b="0" baseline="0" dirty="0" smtClean="0">
                <a:latin typeface="+mj-lt"/>
              </a:rPr>
              <a:t> 12 </a:t>
            </a:r>
            <a:r>
              <a:rPr lang="en-US" sz="2800" b="0" baseline="0" dirty="0" err="1" smtClean="0">
                <a:latin typeface="+mj-lt"/>
              </a:rPr>
              <a:t>anos</a:t>
            </a:r>
            <a:endParaRPr lang="en-US" sz="2800" b="0" dirty="0">
              <a:latin typeface="+mj-lt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Homens</c:v>
                </c:pt>
              </c:strCache>
            </c:strRef>
          </c:tx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  <c:pt idx="11">
                  <c:v>2017.0</c:v>
                </c:pt>
                <c:pt idx="12">
                  <c:v>2018.0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47.5</c:v>
                </c:pt>
                <c:pt idx="1">
                  <c:v>48.8</c:v>
                </c:pt>
                <c:pt idx="2">
                  <c:v>49.8</c:v>
                </c:pt>
                <c:pt idx="3">
                  <c:v>50.1</c:v>
                </c:pt>
                <c:pt idx="4">
                  <c:v>52.4</c:v>
                </c:pt>
                <c:pt idx="5">
                  <c:v>53.4</c:v>
                </c:pt>
                <c:pt idx="6">
                  <c:v>54.5</c:v>
                </c:pt>
                <c:pt idx="7">
                  <c:v>54.7</c:v>
                </c:pt>
                <c:pt idx="8">
                  <c:v>56.5</c:v>
                </c:pt>
                <c:pt idx="9">
                  <c:v>57.6</c:v>
                </c:pt>
                <c:pt idx="10">
                  <c:v>57.7</c:v>
                </c:pt>
                <c:pt idx="11">
                  <c:v>57.3</c:v>
                </c:pt>
                <c:pt idx="12">
                  <c:v>57.8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Mulheres</c:v>
                </c:pt>
              </c:strCache>
            </c:strRef>
          </c:tx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  <c:pt idx="11">
                  <c:v>2017.0</c:v>
                </c:pt>
                <c:pt idx="12">
                  <c:v>2018.0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38.5</c:v>
                </c:pt>
                <c:pt idx="1">
                  <c:v>38.7</c:v>
                </c:pt>
                <c:pt idx="2">
                  <c:v>40.7</c:v>
                </c:pt>
                <c:pt idx="3">
                  <c:v>42.3</c:v>
                </c:pt>
                <c:pt idx="4">
                  <c:v>44.6</c:v>
                </c:pt>
                <c:pt idx="5">
                  <c:v>44.9</c:v>
                </c:pt>
                <c:pt idx="6">
                  <c:v>48.1</c:v>
                </c:pt>
                <c:pt idx="7">
                  <c:v>47.4</c:v>
                </c:pt>
                <c:pt idx="8">
                  <c:v>49.1</c:v>
                </c:pt>
                <c:pt idx="9">
                  <c:v>50.8</c:v>
                </c:pt>
                <c:pt idx="10">
                  <c:v>50.5</c:v>
                </c:pt>
                <c:pt idx="11">
                  <c:v>51.2</c:v>
                </c:pt>
                <c:pt idx="12">
                  <c:v>53.9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008440"/>
        <c:axId val="2140198776"/>
      </c:lineChart>
      <c:catAx>
        <c:axId val="2131008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198776"/>
        <c:crosses val="autoZero"/>
        <c:auto val="1"/>
        <c:lblAlgn val="ctr"/>
        <c:lblOffset val="100"/>
        <c:noMultiLvlLbl val="0"/>
      </c:catAx>
      <c:valAx>
        <c:axId val="214019877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800" b="0"/>
                </a:pPr>
                <a:r>
                  <a:rPr lang="en-US" sz="2800" b="0" dirty="0" smtClean="0"/>
                  <a:t>%</a:t>
                </a:r>
                <a:endParaRPr lang="en-US" sz="2800" b="0" dirty="0"/>
              </a:p>
            </c:rich>
          </c:tx>
          <c:layout>
            <c:manualLayout>
              <c:xMode val="edge"/>
              <c:yMode val="edge"/>
              <c:x val="0.0215656410094343"/>
              <c:y val="0.01271596372035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1008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800" b="0">
                <a:latin typeface="+mj-lt"/>
              </a:defRPr>
            </a:pPr>
            <a:r>
              <a:rPr lang="en-US" sz="2800" b="0" baseline="0" dirty="0" err="1" smtClean="0">
                <a:latin typeface="+mj-lt"/>
              </a:rPr>
              <a:t>Obesidade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também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aumentou</a:t>
            </a:r>
            <a:r>
              <a:rPr lang="en-US" sz="2800" b="0" baseline="0" dirty="0" smtClean="0">
                <a:latin typeface="+mj-lt"/>
              </a:rPr>
              <a:t> e </a:t>
            </a:r>
            <a:r>
              <a:rPr lang="en-US" sz="2800" b="0" baseline="0" dirty="0" err="1" smtClean="0">
                <a:latin typeface="+mj-lt"/>
              </a:rPr>
              <a:t>maior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nas</a:t>
            </a:r>
            <a:r>
              <a:rPr lang="en-US" sz="2800" b="0" baseline="0" dirty="0" smtClean="0">
                <a:latin typeface="+mj-lt"/>
              </a:rPr>
              <a:t> </a:t>
            </a:r>
            <a:r>
              <a:rPr lang="en-US" sz="2800" b="0" baseline="0" dirty="0" err="1" smtClean="0">
                <a:latin typeface="+mj-lt"/>
              </a:rPr>
              <a:t>mulheres</a:t>
            </a:r>
            <a:endParaRPr lang="en-US" sz="2800" b="0" dirty="0">
              <a:latin typeface="+mj-lt"/>
            </a:endParaRPr>
          </a:p>
        </c:rich>
      </c:tx>
      <c:layout>
        <c:manualLayout>
          <c:xMode val="edge"/>
          <c:yMode val="edge"/>
          <c:x val="0.161919755047806"/>
          <c:y val="0.0389771045943521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Homens</c:v>
                </c:pt>
              </c:strCache>
            </c:strRef>
          </c:tx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  <c:pt idx="11">
                  <c:v>2017.0</c:v>
                </c:pt>
                <c:pt idx="12">
                  <c:v>2018.0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11.4</c:v>
                </c:pt>
                <c:pt idx="1">
                  <c:v>13.6</c:v>
                </c:pt>
                <c:pt idx="2">
                  <c:v>13.4</c:v>
                </c:pt>
                <c:pt idx="3">
                  <c:v>13.9</c:v>
                </c:pt>
                <c:pt idx="4">
                  <c:v>14.4</c:v>
                </c:pt>
                <c:pt idx="5">
                  <c:v>15.5</c:v>
                </c:pt>
                <c:pt idx="6">
                  <c:v>16.5</c:v>
                </c:pt>
                <c:pt idx="7">
                  <c:v>17.5</c:v>
                </c:pt>
                <c:pt idx="8">
                  <c:v>17.6</c:v>
                </c:pt>
                <c:pt idx="9">
                  <c:v>18.1</c:v>
                </c:pt>
                <c:pt idx="10">
                  <c:v>18.1</c:v>
                </c:pt>
                <c:pt idx="11">
                  <c:v>19.2</c:v>
                </c:pt>
                <c:pt idx="12">
                  <c:v>18.7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Mulheres</c:v>
                </c:pt>
              </c:strCache>
            </c:strRef>
          </c:tx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  <c:pt idx="11">
                  <c:v>2017.0</c:v>
                </c:pt>
                <c:pt idx="12">
                  <c:v>2018.0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12.1</c:v>
                </c:pt>
                <c:pt idx="1">
                  <c:v>13.1</c:v>
                </c:pt>
                <c:pt idx="2">
                  <c:v>13.9</c:v>
                </c:pt>
                <c:pt idx="3">
                  <c:v>14.7</c:v>
                </c:pt>
                <c:pt idx="4">
                  <c:v>15.6</c:v>
                </c:pt>
                <c:pt idx="5">
                  <c:v>16.5</c:v>
                </c:pt>
                <c:pt idx="6">
                  <c:v>18.2</c:v>
                </c:pt>
                <c:pt idx="7">
                  <c:v>17.5</c:v>
                </c:pt>
                <c:pt idx="8">
                  <c:v>18.2</c:v>
                </c:pt>
                <c:pt idx="9">
                  <c:v>19.7</c:v>
                </c:pt>
                <c:pt idx="10">
                  <c:v>19.6</c:v>
                </c:pt>
                <c:pt idx="11">
                  <c:v>18.7</c:v>
                </c:pt>
                <c:pt idx="12">
                  <c:v>20.7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221176"/>
        <c:axId val="2145159304"/>
      </c:lineChart>
      <c:catAx>
        <c:axId val="2104221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5159304"/>
        <c:crosses val="autoZero"/>
        <c:auto val="1"/>
        <c:lblAlgn val="ctr"/>
        <c:lblOffset val="100"/>
        <c:noMultiLvlLbl val="0"/>
      </c:catAx>
      <c:valAx>
        <c:axId val="2145159304"/>
        <c:scaling>
          <c:orientation val="minMax"/>
          <c:max val="70.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800" b="0"/>
                </a:pPr>
                <a:r>
                  <a:rPr lang="en-US" sz="2800" b="0" dirty="0" smtClean="0"/>
                  <a:t>%</a:t>
                </a:r>
                <a:endParaRPr lang="en-US" sz="2800" b="0" dirty="0"/>
              </a:p>
            </c:rich>
          </c:tx>
          <c:layout>
            <c:manualLayout>
              <c:xMode val="edge"/>
              <c:yMode val="edge"/>
              <c:x val="0.0215656410094343"/>
              <c:y val="0.01271596372035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04221176"/>
        <c:crosses val="autoZero"/>
        <c:crossBetween val="between"/>
        <c:majorUnit val="10.0"/>
        <c:minorUnit val="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81E3BCD-8625-4EB4-B22E-A4BB71C1A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2C8ED8D-CAFA-418C-AD9D-FC415CF95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A834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5631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A6AB044-5D3A-4986-8B68-318A8F3D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3977E4C-0D39-4742-8EEB-5B3664CEE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9733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D93AE6-F322-4012-AECE-5DBBA24A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202D2D2-0A21-4B19-99AA-66CBB7C6B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rgbClr val="8AC65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92826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389A39-4A2F-47ED-A319-687BE8A2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A75D960-D9F7-431C-8EC8-DD07F86DC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5424" y="1825625"/>
            <a:ext cx="4662054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D1A00A73-89A2-4151-A1E3-EC34D9D80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744" y="1825625"/>
            <a:ext cx="4662055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6769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8D3729-3618-41D3-849A-8FDAFB32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463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11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B8C2B74-11E5-4357-ABD2-7E3C57A3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A8345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B6EAF5D-11A9-4366-A4BC-F2C8E6B2A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F971E26-9948-4111-9F9F-CFE5500D7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64908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BEBE0CE2-F9EE-4BC8-A553-A39D1A05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424" y="365125"/>
            <a:ext cx="950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3EA4F3D7-51F6-4491-8C6B-10B7E0348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5424" y="1825625"/>
            <a:ext cx="9508375" cy="36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0B21F3E-4917-49F8-9230-669D36E2BF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14" y="5503025"/>
            <a:ext cx="2989850" cy="12184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B9825F76-3FD1-4390-BD7A-7600F0862D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4879" y="3004880"/>
            <a:ext cx="6858000" cy="848241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3D2E5537-4391-44DE-8E95-0E7454FAF4E8}"/>
              </a:ext>
            </a:extLst>
          </p:cNvPr>
          <p:cNvSpPr/>
          <p:nvPr userDrawn="1"/>
        </p:nvSpPr>
        <p:spPr>
          <a:xfrm>
            <a:off x="378402" y="0"/>
            <a:ext cx="45719" cy="6858000"/>
          </a:xfrm>
          <a:prstGeom prst="rect">
            <a:avLst/>
          </a:prstGeom>
          <a:solidFill>
            <a:srgbClr val="A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957E4AC7-06A3-4B97-8622-4989137AEFC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981" y="1"/>
            <a:ext cx="22859" cy="6857999"/>
          </a:xfrm>
          <a:prstGeom prst="line">
            <a:avLst/>
          </a:prstGeom>
          <a:ln w="12700">
            <a:solidFill>
              <a:srgbClr val="8AC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62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8345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8345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8345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8345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8345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arquivos2.saude.gov.br/images/pdf/2019/julho/25/vigitel-brasil-2018.pdf" TargetMode="External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30608A-775C-45CE-AAF9-4B4228AFA9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5400" dirty="0" smtClean="0"/>
              <a:t>Obesidade no Brasil e no Mundo</a:t>
            </a:r>
            <a:endParaRPr lang="pt-BR" sz="5400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B5D9D9D-AD06-4F52-846A-47B4376EF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 smtClean="0"/>
              <a:t>denise@ufpel.edu.br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592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4. </a:t>
            </a:r>
            <a:r>
              <a:rPr lang="en-US" sz="2800" dirty="0" err="1" smtClean="0">
                <a:latin typeface="+mj-lt"/>
                <a:cs typeface="Trebuchet MS"/>
              </a:rPr>
              <a:t>Maioria</a:t>
            </a:r>
            <a:r>
              <a:rPr lang="en-US" sz="2800" dirty="0" smtClean="0">
                <a:latin typeface="+mj-lt"/>
                <a:cs typeface="Trebuchet MS"/>
              </a:rPr>
              <a:t> da </a:t>
            </a:r>
            <a:r>
              <a:rPr lang="en-US" sz="2800" dirty="0" err="1" smtClean="0">
                <a:latin typeface="+mj-lt"/>
                <a:cs typeface="Trebuchet MS"/>
              </a:rPr>
              <a:t>população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em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países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onde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há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mais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excesso</a:t>
            </a:r>
            <a:r>
              <a:rPr lang="en-US" sz="2800" dirty="0" smtClean="0">
                <a:latin typeface="+mj-lt"/>
                <a:cs typeface="Trebuchet MS"/>
              </a:rPr>
              <a:t> de peso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162" y="1657745"/>
            <a:ext cx="5548426" cy="36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5. </a:t>
            </a:r>
            <a:r>
              <a:rPr lang="en-US" sz="2800" dirty="0" err="1" smtClean="0">
                <a:latin typeface="+mj-lt"/>
                <a:cs typeface="Trebuchet MS"/>
              </a:rPr>
              <a:t>Resultado</a:t>
            </a:r>
            <a:r>
              <a:rPr lang="en-US" sz="2800" dirty="0" smtClean="0">
                <a:latin typeface="+mj-lt"/>
                <a:cs typeface="Trebuchet MS"/>
              </a:rPr>
              <a:t> do </a:t>
            </a:r>
            <a:r>
              <a:rPr lang="en-US" sz="4000" dirty="0" err="1" smtClean="0">
                <a:latin typeface="+mj-lt"/>
                <a:cs typeface="Trebuchet MS"/>
              </a:rPr>
              <a:t>desequilíbrio</a:t>
            </a:r>
            <a:r>
              <a:rPr lang="en-US" sz="2800" dirty="0" smtClean="0">
                <a:latin typeface="+mj-lt"/>
                <a:cs typeface="Trebuchet MS"/>
              </a:rPr>
              <a:t> entre </a:t>
            </a:r>
            <a:r>
              <a:rPr lang="en-US" sz="2800" dirty="0" err="1" smtClean="0">
                <a:latin typeface="+mj-lt"/>
                <a:cs typeface="Trebuchet MS"/>
              </a:rPr>
              <a:t>consumo</a:t>
            </a:r>
            <a:r>
              <a:rPr lang="en-US" sz="2800" dirty="0" smtClean="0">
                <a:latin typeface="+mj-lt"/>
                <a:cs typeface="Trebuchet MS"/>
              </a:rPr>
              <a:t> e </a:t>
            </a:r>
            <a:r>
              <a:rPr lang="en-US" sz="2800" dirty="0" err="1" smtClean="0">
                <a:latin typeface="+mj-lt"/>
                <a:cs typeface="Trebuchet MS"/>
              </a:rPr>
              <a:t>gasto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483" y="1676984"/>
            <a:ext cx="5903237" cy="39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6. </a:t>
            </a:r>
            <a:r>
              <a:rPr lang="en-US" sz="3600" dirty="0" err="1" smtClean="0">
                <a:latin typeface="+mj-lt"/>
                <a:cs typeface="Trebuchet MS"/>
              </a:rPr>
              <a:t>Ambiente</a:t>
            </a:r>
            <a:r>
              <a:rPr lang="en-US" sz="3600" dirty="0" smtClean="0">
                <a:latin typeface="+mj-lt"/>
                <a:cs typeface="Trebuchet MS"/>
              </a:rPr>
              <a:t> </a:t>
            </a:r>
            <a:r>
              <a:rPr lang="en-US" sz="2800" dirty="0" smtClean="0">
                <a:latin typeface="+mj-lt"/>
                <a:cs typeface="Trebuchet MS"/>
              </a:rPr>
              <a:t>e </a:t>
            </a:r>
            <a:r>
              <a:rPr lang="en-US" sz="2800" dirty="0" err="1" smtClean="0">
                <a:latin typeface="+mj-lt"/>
                <a:cs typeface="Trebuchet MS"/>
              </a:rPr>
              <a:t>comunidade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fundamentais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para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escolhas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3600" dirty="0" err="1" smtClean="0">
                <a:latin typeface="+mj-lt"/>
                <a:cs typeface="Trebuchet MS"/>
              </a:rPr>
              <a:t>saudáveis</a:t>
            </a:r>
            <a:endParaRPr lang="en-US" sz="36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19" y="1644393"/>
            <a:ext cx="5763681" cy="38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7. </a:t>
            </a:r>
            <a:r>
              <a:rPr lang="en-US" sz="2800" dirty="0" err="1" smtClean="0">
                <a:latin typeface="+mj-lt"/>
                <a:cs typeface="Trebuchet MS"/>
              </a:rPr>
              <a:t>Influências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não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saudáveis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para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obesidade</a:t>
            </a:r>
            <a:r>
              <a:rPr lang="en-US" sz="40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infantil</a:t>
            </a:r>
            <a:r>
              <a:rPr lang="en-US" sz="4000" dirty="0" smtClean="0">
                <a:latin typeface="+mj-lt"/>
                <a:cs typeface="Trebuchet MS"/>
              </a:rPr>
              <a:t> 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95" y="1765402"/>
            <a:ext cx="5665992" cy="3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8. </a:t>
            </a:r>
            <a:r>
              <a:rPr lang="en-US" sz="2800" dirty="0" err="1" smtClean="0">
                <a:latin typeface="+mj-lt"/>
                <a:cs typeface="Trebuchet MS"/>
              </a:rPr>
              <a:t>Alimentação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saudável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na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prevenção</a:t>
            </a:r>
            <a:r>
              <a:rPr lang="en-US" sz="4000" dirty="0" smtClean="0">
                <a:latin typeface="+mj-lt"/>
                <a:cs typeface="Trebuchet MS"/>
              </a:rPr>
              <a:t> </a:t>
            </a:r>
            <a:r>
              <a:rPr lang="en-US" sz="2800" dirty="0" smtClean="0">
                <a:latin typeface="+mj-lt"/>
                <a:cs typeface="Trebuchet MS"/>
              </a:rPr>
              <a:t>da </a:t>
            </a:r>
            <a:r>
              <a:rPr lang="en-US" sz="2800" dirty="0" err="1" smtClean="0">
                <a:latin typeface="+mj-lt"/>
                <a:cs typeface="Trebuchet MS"/>
              </a:rPr>
              <a:t>obesidade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27" y="1621184"/>
            <a:ext cx="6026019" cy="40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9. </a:t>
            </a:r>
            <a:r>
              <a:rPr lang="en-US" sz="2800" dirty="0" err="1" smtClean="0">
                <a:latin typeface="+mj-lt"/>
                <a:cs typeface="Trebuchet MS"/>
              </a:rPr>
              <a:t>Engajamento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em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níveis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adequados</a:t>
            </a:r>
            <a:r>
              <a:rPr lang="en-US" sz="2800" dirty="0" smtClean="0">
                <a:latin typeface="+mj-lt"/>
                <a:cs typeface="Trebuchet MS"/>
              </a:rPr>
              <a:t> de </a:t>
            </a:r>
            <a:r>
              <a:rPr lang="en-US" sz="4400" dirty="0" err="1" smtClean="0">
                <a:latin typeface="+mj-lt"/>
                <a:cs typeface="Trebuchet MS"/>
              </a:rPr>
              <a:t>atividade</a:t>
            </a:r>
            <a:r>
              <a:rPr lang="en-US" sz="4400" dirty="0" smtClean="0">
                <a:latin typeface="+mj-lt"/>
                <a:cs typeface="Trebuchet MS"/>
              </a:rPr>
              <a:t> </a:t>
            </a:r>
            <a:r>
              <a:rPr lang="en-US" sz="4400" dirty="0" err="1" smtClean="0">
                <a:latin typeface="+mj-lt"/>
                <a:cs typeface="Trebuchet MS"/>
              </a:rPr>
              <a:t>física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81" y="1518178"/>
            <a:ext cx="5699018" cy="37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10. </a:t>
            </a:r>
            <a:r>
              <a:rPr lang="en-US" sz="2800" dirty="0" err="1" smtClean="0">
                <a:latin typeface="+mj-lt"/>
                <a:cs typeface="Trebuchet MS"/>
              </a:rPr>
              <a:t>Abordagem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multisetorial</a:t>
            </a:r>
            <a:r>
              <a:rPr lang="en-US" sz="2800" dirty="0" smtClean="0">
                <a:latin typeface="+mj-lt"/>
                <a:cs typeface="Trebuchet MS"/>
              </a:rPr>
              <a:t>, </a:t>
            </a:r>
            <a:r>
              <a:rPr lang="en-US" sz="4000" dirty="0" err="1" smtClean="0">
                <a:latin typeface="+mj-lt"/>
                <a:cs typeface="Trebuchet MS"/>
              </a:rPr>
              <a:t>multidisciplinar</a:t>
            </a:r>
            <a:r>
              <a:rPr lang="en-US" sz="2800" dirty="0" smtClean="0">
                <a:latin typeface="+mj-lt"/>
                <a:cs typeface="Trebuchet MS"/>
              </a:rPr>
              <a:t> e 	</a:t>
            </a:r>
            <a:r>
              <a:rPr lang="en-US" sz="4000" dirty="0" err="1" smtClean="0">
                <a:latin typeface="+mj-lt"/>
                <a:cs typeface="Trebuchet MS"/>
              </a:rPr>
              <a:t>cultural</a:t>
            </a:r>
            <a:r>
              <a:rPr lang="en-US" sz="2800" dirty="0" err="1" smtClean="0">
                <a:latin typeface="+mj-lt"/>
                <a:cs typeface="Trebuchet MS"/>
              </a:rPr>
              <a:t>mente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relevante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para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enfrentar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essa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epidemia</a:t>
            </a:r>
            <a:r>
              <a:rPr lang="en-US" sz="2800" dirty="0" smtClean="0">
                <a:latin typeface="+mj-lt"/>
                <a:cs typeface="Trebuchet MS"/>
              </a:rPr>
              <a:t> global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774" y="2216594"/>
            <a:ext cx="5668794" cy="3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9-08-28 às 10.30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89" y="0"/>
            <a:ext cx="8750189" cy="53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3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6601" y="471709"/>
            <a:ext cx="457745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cap="small" dirty="0" err="1" smtClean="0">
                <a:latin typeface="+mj-lt"/>
                <a:cs typeface="Trebuchet MS"/>
              </a:rPr>
              <a:t>Sistema</a:t>
            </a:r>
            <a:r>
              <a:rPr lang="en-US" sz="4800" cap="small" dirty="0" smtClean="0">
                <a:latin typeface="+mj-lt"/>
                <a:cs typeface="Trebuchet MS"/>
              </a:rPr>
              <a:t> </a:t>
            </a:r>
            <a:r>
              <a:rPr lang="en-US" sz="4800" cap="small" dirty="0" err="1" smtClean="0">
                <a:latin typeface="+mj-lt"/>
                <a:cs typeface="Trebuchet MS"/>
              </a:rPr>
              <a:t>Alimentar</a:t>
            </a:r>
            <a:endParaRPr lang="en-US" sz="4800" cap="small" dirty="0">
              <a:latin typeface="+mj-lt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08" y="1814381"/>
            <a:ext cx="3461000" cy="2376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822" y="1646898"/>
            <a:ext cx="4554064" cy="2560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7580" y="5495017"/>
            <a:ext cx="3544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  <a:cs typeface="Trebuchet MS"/>
              </a:rPr>
              <a:t>pessoas</a:t>
            </a:r>
            <a:r>
              <a:rPr lang="en-US" sz="3200" dirty="0">
                <a:latin typeface="+mj-lt"/>
                <a:cs typeface="Trebuchet MS"/>
              </a:rPr>
              <a:t> </a:t>
            </a:r>
            <a:r>
              <a:rPr lang="en-US" sz="3200" dirty="0" smtClean="0">
                <a:latin typeface="+mj-lt"/>
                <a:cs typeface="Trebuchet MS"/>
              </a:rPr>
              <a:t>no </a:t>
            </a:r>
            <a:r>
              <a:rPr lang="en-US" sz="3200" dirty="0" err="1" smtClean="0">
                <a:latin typeface="+mj-lt"/>
                <a:cs typeface="Trebuchet MS"/>
              </a:rPr>
              <a:t>mundo</a:t>
            </a:r>
            <a:endParaRPr lang="en-US" sz="3200" dirty="0" smtClean="0">
              <a:latin typeface="+mj-lt"/>
              <a:cs typeface="Trebuchet MS"/>
            </a:endParaRPr>
          </a:p>
          <a:p>
            <a:pPr algn="ctr"/>
            <a:r>
              <a:rPr lang="en-US" sz="4000" dirty="0" err="1">
                <a:latin typeface="+mj-lt"/>
                <a:cs typeface="Trebuchet MS"/>
              </a:rPr>
              <a:t>s</a:t>
            </a:r>
            <a:r>
              <a:rPr lang="en-US" sz="4000" dirty="0" err="1" smtClean="0">
                <a:latin typeface="+mj-lt"/>
                <a:cs typeface="Trebuchet MS"/>
              </a:rPr>
              <a:t>ubalimentadas</a:t>
            </a:r>
            <a:endParaRPr lang="en-US" sz="4000" dirty="0">
              <a:latin typeface="+mj-lt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7137" y="4572894"/>
            <a:ext cx="3452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+mj-lt"/>
                <a:cs typeface="Trebuchet MS"/>
              </a:rPr>
              <a:t>821</a:t>
            </a:r>
            <a:r>
              <a:rPr lang="en-US" sz="5400" dirty="0" smtClean="0">
                <a:latin typeface="+mj-lt"/>
                <a:cs typeface="Trebuchet MS"/>
              </a:rPr>
              <a:t> </a:t>
            </a:r>
            <a:r>
              <a:rPr lang="en-US" sz="4000" dirty="0" err="1">
                <a:latin typeface="+mj-lt"/>
                <a:cs typeface="Trebuchet MS"/>
              </a:rPr>
              <a:t>m</a:t>
            </a:r>
            <a:r>
              <a:rPr lang="en-US" sz="4000" dirty="0" err="1" smtClean="0">
                <a:latin typeface="+mj-lt"/>
                <a:cs typeface="Trebuchet MS"/>
              </a:rPr>
              <a:t>ilhões</a:t>
            </a:r>
            <a:endParaRPr lang="en-US" sz="4000" dirty="0">
              <a:latin typeface="+mj-lt"/>
              <a:cs typeface="Trebuchet MS"/>
            </a:endParaRPr>
          </a:p>
        </p:txBody>
      </p:sp>
      <p:sp>
        <p:nvSpPr>
          <p:cNvPr id="10" name="Left-Right-Up Arrow 9"/>
          <p:cNvSpPr/>
          <p:nvPr/>
        </p:nvSpPr>
        <p:spPr>
          <a:xfrm>
            <a:off x="5233367" y="1521285"/>
            <a:ext cx="1242052" cy="2163298"/>
          </a:xfrm>
          <a:prstGeom prst="leftRightUpArrow">
            <a:avLst>
              <a:gd name="adj1" fmla="val 20506"/>
              <a:gd name="adj2" fmla="val 25000"/>
              <a:gd name="adj3" fmla="val 115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8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10" y="293092"/>
            <a:ext cx="7223787" cy="2321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4" y="2526173"/>
            <a:ext cx="6061314" cy="3237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386" y="364398"/>
            <a:ext cx="2805086" cy="215056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82166" y="167481"/>
            <a:ext cx="6754532" cy="2595956"/>
          </a:xfrm>
          <a:prstGeom prst="ellipse">
            <a:avLst/>
          </a:prstGeom>
          <a:noFill/>
          <a:ln w="7620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8005" y="1772507"/>
            <a:ext cx="5735771" cy="4834271"/>
          </a:xfrm>
          <a:prstGeom prst="ellipse">
            <a:avLst/>
          </a:prstGeom>
          <a:noFill/>
          <a:ln w="7620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349818" y="3852065"/>
            <a:ext cx="1060629" cy="390790"/>
          </a:xfrm>
          <a:prstGeom prst="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82600" y="4086509"/>
            <a:ext cx="450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 err="1" smtClean="0">
                <a:latin typeface="+mj-lt"/>
                <a:cs typeface="Trebuchet MS"/>
              </a:rPr>
              <a:t>Morbidade</a:t>
            </a:r>
            <a:r>
              <a:rPr lang="en-US" sz="3200" cap="small" dirty="0" smtClean="0">
                <a:latin typeface="+mj-lt"/>
                <a:cs typeface="Trebuchet MS"/>
              </a:rPr>
              <a:t> </a:t>
            </a:r>
            <a:r>
              <a:rPr lang="en-US" sz="3200" cap="small" dirty="0" err="1">
                <a:latin typeface="+mj-lt"/>
                <a:cs typeface="Trebuchet MS"/>
              </a:rPr>
              <a:t>M</a:t>
            </a:r>
            <a:r>
              <a:rPr lang="en-US" sz="3200" cap="small" dirty="0" err="1" smtClean="0">
                <a:latin typeface="+mj-lt"/>
                <a:cs typeface="Trebuchet MS"/>
              </a:rPr>
              <a:t>ortalidade</a:t>
            </a:r>
            <a:endParaRPr lang="en-US" sz="3200" cap="small" dirty="0">
              <a:latin typeface="+mj-lt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2600" y="3234022"/>
            <a:ext cx="450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cap="small" dirty="0" err="1" smtClean="0">
                <a:latin typeface="+mj-lt"/>
                <a:cs typeface="Trebuchet MS"/>
              </a:rPr>
              <a:t>Maior</a:t>
            </a:r>
            <a:r>
              <a:rPr lang="en-US" sz="6000" cap="small" dirty="0" smtClean="0">
                <a:latin typeface="+mj-lt"/>
                <a:cs typeface="Trebuchet MS"/>
              </a:rPr>
              <a:t> </a:t>
            </a:r>
            <a:r>
              <a:rPr lang="en-US" sz="6000" cap="small" dirty="0" err="1">
                <a:latin typeface="+mj-lt"/>
                <a:cs typeface="Trebuchet MS"/>
              </a:rPr>
              <a:t>R</a:t>
            </a:r>
            <a:r>
              <a:rPr lang="en-US" sz="6000" cap="small" dirty="0" err="1" smtClean="0">
                <a:latin typeface="+mj-lt"/>
                <a:cs typeface="Trebuchet MS"/>
              </a:rPr>
              <a:t>isco</a:t>
            </a:r>
            <a:endParaRPr lang="en-US" sz="6000" cap="small" dirty="0"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3611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7" y="0"/>
            <a:ext cx="11552953" cy="770196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072051" y="3976052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22%</a:t>
            </a:r>
            <a:endParaRPr lang="en-US" sz="2000" dirty="0"/>
          </a:p>
        </p:txBody>
      </p:sp>
      <p:pic>
        <p:nvPicPr>
          <p:cNvPr id="7" name="Picture 6" descr="Captura de Tela 2019-08-27 às 17.01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63" y="3910208"/>
            <a:ext cx="381000" cy="2540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968326" y="1836699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37%</a:t>
            </a:r>
            <a:endParaRPr lang="en-US" sz="2000" dirty="0"/>
          </a:p>
        </p:txBody>
      </p:sp>
      <p:sp>
        <p:nvSpPr>
          <p:cNvPr id="9" name="Oval Callout 8"/>
          <p:cNvSpPr/>
          <p:nvPr/>
        </p:nvSpPr>
        <p:spPr>
          <a:xfrm>
            <a:off x="3216790" y="4597847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29%</a:t>
            </a:r>
            <a:endParaRPr lang="en-US" sz="2000" dirty="0"/>
          </a:p>
        </p:txBody>
      </p:sp>
      <p:sp>
        <p:nvSpPr>
          <p:cNvPr id="10" name="Oval Callout 9"/>
          <p:cNvSpPr/>
          <p:nvPr/>
        </p:nvSpPr>
        <p:spPr>
          <a:xfrm>
            <a:off x="2030244" y="2389465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28%</a:t>
            </a:r>
            <a:endParaRPr lang="en-US" sz="2000" dirty="0"/>
          </a:p>
        </p:txBody>
      </p:sp>
      <p:sp>
        <p:nvSpPr>
          <p:cNvPr id="11" name="Oval Callout 10"/>
          <p:cNvSpPr/>
          <p:nvPr/>
        </p:nvSpPr>
        <p:spPr>
          <a:xfrm>
            <a:off x="6254135" y="4556967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27%</a:t>
            </a:r>
            <a:endParaRPr lang="en-US" sz="2000" dirty="0"/>
          </a:p>
        </p:txBody>
      </p:sp>
      <p:sp>
        <p:nvSpPr>
          <p:cNvPr id="12" name="Oval Callout 11"/>
          <p:cNvSpPr/>
          <p:nvPr/>
        </p:nvSpPr>
        <p:spPr>
          <a:xfrm>
            <a:off x="5454089" y="1299350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30%</a:t>
            </a:r>
            <a:endParaRPr lang="en-US" sz="2000" dirty="0"/>
          </a:p>
        </p:txBody>
      </p:sp>
      <p:sp>
        <p:nvSpPr>
          <p:cNvPr id="13" name="Oval Callout 12"/>
          <p:cNvSpPr/>
          <p:nvPr/>
        </p:nvSpPr>
        <p:spPr>
          <a:xfrm>
            <a:off x="9844184" y="2003981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4%</a:t>
            </a:r>
            <a:endParaRPr lang="en-US" sz="2000" dirty="0"/>
          </a:p>
        </p:txBody>
      </p:sp>
      <p:sp>
        <p:nvSpPr>
          <p:cNvPr id="14" name="Oval Callout 13"/>
          <p:cNvSpPr/>
          <p:nvPr/>
        </p:nvSpPr>
        <p:spPr>
          <a:xfrm>
            <a:off x="9982780" y="4351493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30%</a:t>
            </a:r>
            <a:endParaRPr lang="en-US" sz="2000" dirty="0"/>
          </a:p>
        </p:txBody>
      </p:sp>
      <p:pic>
        <p:nvPicPr>
          <p:cNvPr id="16" name="Picture 15" descr="Captura de Tela 2019-08-27 às 19.50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39" y="2337460"/>
            <a:ext cx="381000" cy="272453"/>
          </a:xfrm>
          <a:prstGeom prst="rect">
            <a:avLst/>
          </a:prstGeom>
        </p:spPr>
      </p:pic>
      <p:pic>
        <p:nvPicPr>
          <p:cNvPr id="17" name="Picture 16" descr="Captura de Tela 2019-08-27 às 19.52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45" y="4586689"/>
            <a:ext cx="406400" cy="228391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2408989" y="1179607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31%</a:t>
            </a:r>
            <a:endParaRPr lang="en-US" sz="2000" dirty="0"/>
          </a:p>
        </p:txBody>
      </p:sp>
      <p:pic>
        <p:nvPicPr>
          <p:cNvPr id="19" name="Picture 18" descr="Captura de Tela 2019-08-27 às 19.56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80" y="1112047"/>
            <a:ext cx="381000" cy="266700"/>
          </a:xfrm>
          <a:prstGeom prst="rect">
            <a:avLst/>
          </a:prstGeom>
        </p:spPr>
      </p:pic>
      <p:pic>
        <p:nvPicPr>
          <p:cNvPr id="21" name="Picture 20" descr="Captura de Tela 2019-08-27 às 20.02.3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17" y="1780714"/>
            <a:ext cx="393700" cy="254000"/>
          </a:xfrm>
          <a:prstGeom prst="rect">
            <a:avLst/>
          </a:prstGeom>
        </p:spPr>
      </p:pic>
      <p:pic>
        <p:nvPicPr>
          <p:cNvPr id="22" name="Picture 21" descr="Captura de Tela 2019-08-27 às 20.16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66" y="1250358"/>
            <a:ext cx="368300" cy="241300"/>
          </a:xfrm>
          <a:prstGeom prst="rect">
            <a:avLst/>
          </a:prstGeom>
        </p:spPr>
      </p:pic>
      <p:pic>
        <p:nvPicPr>
          <p:cNvPr id="23" name="Picture 22" descr="Captura de Tela 2019-08-27 às 20.20.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95" y="4305630"/>
            <a:ext cx="368300" cy="228600"/>
          </a:xfrm>
          <a:prstGeom prst="rect">
            <a:avLst/>
          </a:prstGeom>
        </p:spPr>
      </p:pic>
      <p:pic>
        <p:nvPicPr>
          <p:cNvPr id="25" name="Picture 24" descr="Captura de Tela 2019-08-27 às 20.27.3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094" y="1949452"/>
            <a:ext cx="406400" cy="266700"/>
          </a:xfrm>
          <a:prstGeom prst="rect">
            <a:avLst/>
          </a:prstGeom>
        </p:spPr>
      </p:pic>
      <p:sp>
        <p:nvSpPr>
          <p:cNvPr id="28" name="Oval Callout 27"/>
          <p:cNvSpPr/>
          <p:nvPr/>
        </p:nvSpPr>
        <p:spPr>
          <a:xfrm>
            <a:off x="8181238" y="1359722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26%</a:t>
            </a:r>
            <a:endParaRPr lang="en-US" sz="2000" dirty="0"/>
          </a:p>
        </p:txBody>
      </p:sp>
      <p:pic>
        <p:nvPicPr>
          <p:cNvPr id="30" name="Picture 29" descr="Captura de Tela 2019-08-27 às 20.40.5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72" y="1307441"/>
            <a:ext cx="381000" cy="279400"/>
          </a:xfrm>
          <a:prstGeom prst="rect">
            <a:avLst/>
          </a:prstGeom>
        </p:spPr>
      </p:pic>
      <p:pic>
        <p:nvPicPr>
          <p:cNvPr id="31" name="Picture 30" descr="Captura de Tela 2019-08-27 às 20.46.5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93" y="4517495"/>
            <a:ext cx="419100" cy="266700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6671691" y="3536999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/>
          </a:p>
        </p:txBody>
      </p:sp>
      <p:sp>
        <p:nvSpPr>
          <p:cNvPr id="34" name="Oval Callout 33"/>
          <p:cNvSpPr/>
          <p:nvPr/>
        </p:nvSpPr>
        <p:spPr>
          <a:xfrm>
            <a:off x="8094057" y="2740340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/>
              <a:t>4</a:t>
            </a:r>
            <a:r>
              <a:rPr lang="en-US" sz="2000" dirty="0" smtClean="0"/>
              <a:t>%</a:t>
            </a:r>
            <a:endParaRPr lang="en-US" sz="2000" dirty="0"/>
          </a:p>
        </p:txBody>
      </p:sp>
      <p:sp>
        <p:nvSpPr>
          <p:cNvPr id="36" name="Oval Callout 35"/>
          <p:cNvSpPr/>
          <p:nvPr/>
        </p:nvSpPr>
        <p:spPr>
          <a:xfrm>
            <a:off x="7075294" y="2600774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35%</a:t>
            </a:r>
            <a:endParaRPr lang="en-US" sz="2000" dirty="0"/>
          </a:p>
        </p:txBody>
      </p:sp>
      <p:pic>
        <p:nvPicPr>
          <p:cNvPr id="38" name="Picture 37" descr="Captura de Tela 2019-08-27 às 21.27.0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63" y="3498651"/>
            <a:ext cx="381000" cy="266700"/>
          </a:xfrm>
          <a:prstGeom prst="rect">
            <a:avLst/>
          </a:prstGeom>
        </p:spPr>
      </p:pic>
      <p:pic>
        <p:nvPicPr>
          <p:cNvPr id="40" name="Picture 39" descr="Captura de Tela 2019-08-27 às 21.31.0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65" y="2590206"/>
            <a:ext cx="393700" cy="254000"/>
          </a:xfrm>
          <a:prstGeom prst="rect">
            <a:avLst/>
          </a:prstGeom>
        </p:spPr>
      </p:pic>
      <p:pic>
        <p:nvPicPr>
          <p:cNvPr id="41" name="Picture 40" descr="Captura de Tela 2019-08-27 às 21.34.1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38" y="2729773"/>
            <a:ext cx="406400" cy="254000"/>
          </a:xfrm>
          <a:prstGeom prst="rect">
            <a:avLst/>
          </a:prstGeom>
        </p:spPr>
      </p:pic>
      <p:sp>
        <p:nvSpPr>
          <p:cNvPr id="48" name="Oval Callout 47"/>
          <p:cNvSpPr/>
          <p:nvPr/>
        </p:nvSpPr>
        <p:spPr>
          <a:xfrm>
            <a:off x="5848309" y="1862189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27%</a:t>
            </a:r>
            <a:endParaRPr lang="en-US" sz="2000" dirty="0"/>
          </a:p>
        </p:txBody>
      </p:sp>
      <p:pic>
        <p:nvPicPr>
          <p:cNvPr id="50" name="Picture 49" descr="Captura de Tela 2019-08-27 às 21.41.4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25" y="1836541"/>
            <a:ext cx="368300" cy="254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745383" y="0"/>
            <a:ext cx="4312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Prevalência</a:t>
            </a:r>
            <a:r>
              <a:rPr lang="en-US" sz="3200" dirty="0" smtClean="0"/>
              <a:t> global </a:t>
            </a:r>
            <a:r>
              <a:rPr lang="en-US" sz="4400" dirty="0" smtClean="0"/>
              <a:t>13%</a:t>
            </a:r>
            <a:endParaRPr lang="en-US" sz="4400" dirty="0"/>
          </a:p>
        </p:txBody>
      </p:sp>
      <p:sp>
        <p:nvSpPr>
          <p:cNvPr id="53" name="TextBox 52"/>
          <p:cNvSpPr txBox="1"/>
          <p:nvPr/>
        </p:nvSpPr>
        <p:spPr>
          <a:xfrm>
            <a:off x="10550467" y="6350324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WHO, 2018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02987" y="0"/>
            <a:ext cx="3983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small" dirty="0" err="1" smtClean="0">
                <a:latin typeface="+mj-lt"/>
                <a:cs typeface="Trebuchet MS"/>
              </a:rPr>
              <a:t>Obesidade</a:t>
            </a:r>
            <a:endParaRPr lang="en-US" sz="5400" cap="small" dirty="0"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493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9-08-28 às 16.5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28" y="638177"/>
            <a:ext cx="7386101" cy="3185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407" y="5911143"/>
            <a:ext cx="8381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http://portalarquivos2.saude.gov.br/images/pdf/2019/julho/25/vigitel-brasil-2018.</a:t>
            </a:r>
            <a:r>
              <a:rPr lang="en-US" dirty="0" smtClean="0">
                <a:hlinkClick r:id="rId3"/>
              </a:rPr>
              <a:t>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aptura de Tela 2019-08-28 às 17.06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6" y="697836"/>
            <a:ext cx="3905358" cy="5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0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ptura de Tela 2019-08-28 às 20.5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70" y="3232466"/>
            <a:ext cx="4865286" cy="2280452"/>
          </a:xfrm>
          <a:prstGeom prst="rect">
            <a:avLst/>
          </a:prstGeom>
        </p:spPr>
      </p:pic>
      <p:pic>
        <p:nvPicPr>
          <p:cNvPr id="12" name="Picture 11" descr="Captura de Tela 2019-08-28 às 20.5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5" y="192551"/>
            <a:ext cx="7134941" cy="28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4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27" y="0"/>
            <a:ext cx="6858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884593" y="1739002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6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736234" y="460573"/>
            <a:ext cx="247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Prevalência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02987" y="0"/>
            <a:ext cx="3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 err="1" smtClean="0">
                <a:cs typeface="Trebuchet MS"/>
              </a:rPr>
              <a:t>Excesso</a:t>
            </a:r>
            <a:r>
              <a:rPr lang="en-US" sz="4800" cap="small" dirty="0" smtClean="0">
                <a:cs typeface="Trebuchet MS"/>
              </a:rPr>
              <a:t> de Peso</a:t>
            </a:r>
            <a:endParaRPr lang="en-US" sz="4800" cap="small" dirty="0">
              <a:cs typeface="Trebuchet M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549009" y="5157283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/>
              <a:t>6</a:t>
            </a:r>
            <a:r>
              <a:rPr lang="en-US" sz="2000" dirty="0" smtClean="0"/>
              <a:t>7%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43" y="432659"/>
            <a:ext cx="767621" cy="767621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7335331" y="1472700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49%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62112" y="1414866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2018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258449" y="1317278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>
                <a:solidFill>
                  <a:prstClr val="black"/>
                </a:solidFill>
              </a:rPr>
              <a:t>58%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02866" y="2558194"/>
            <a:ext cx="100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PNS</a:t>
            </a:r>
            <a:endParaRPr lang="en-US" sz="32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9299203" y="2530390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57%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026" y="6488668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Vigitel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02681" y="6488668"/>
            <a:ext cx="274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Ferreira et al, RBE 2019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312046" y="3799330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55%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16823" y="3925957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257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745" y="375908"/>
            <a:ext cx="717808" cy="838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27" y="0"/>
            <a:ext cx="6858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015463" y="4111650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58%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2987" y="0"/>
            <a:ext cx="3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 err="1" smtClean="0">
                <a:cs typeface="Trebuchet MS"/>
              </a:rPr>
              <a:t>Excesso</a:t>
            </a:r>
            <a:r>
              <a:rPr lang="en-US" sz="4800" cap="small" dirty="0" smtClean="0">
                <a:cs typeface="Trebuchet MS"/>
              </a:rPr>
              <a:t> de Peso</a:t>
            </a:r>
            <a:endParaRPr lang="en-US" sz="4800" cap="small" dirty="0">
              <a:cs typeface="Trebuchet MS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549009" y="5157283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53%</a:t>
            </a:r>
            <a:endParaRPr lang="en-US" sz="2000" dirty="0"/>
          </a:p>
        </p:txBody>
      </p:sp>
      <p:sp>
        <p:nvSpPr>
          <p:cNvPr id="9" name="Oval Callout 8"/>
          <p:cNvSpPr/>
          <p:nvPr/>
        </p:nvSpPr>
        <p:spPr>
          <a:xfrm>
            <a:off x="6372392" y="1919315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44%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736234" y="460573"/>
            <a:ext cx="247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Prevalência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2112" y="1484650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2018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9258449" y="1387062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54%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02866" y="2586107"/>
            <a:ext cx="100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PNS</a:t>
            </a:r>
            <a:endParaRPr lang="en-US" sz="32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299203" y="2558303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59%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026" y="6488668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Vigitel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02681" y="6488668"/>
            <a:ext cx="274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Ferreira et al, RBE 2019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312046" y="3799330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47%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16823" y="3925957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585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27" y="0"/>
            <a:ext cx="6858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931266" y="901597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27%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02987" y="0"/>
            <a:ext cx="3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 err="1" smtClean="0">
                <a:cs typeface="Trebuchet MS"/>
              </a:rPr>
              <a:t>Obesidade</a:t>
            </a:r>
            <a:endParaRPr lang="en-US" sz="4800" cap="small" dirty="0">
              <a:cs typeface="Trebuchet M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549009" y="5157283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22%</a:t>
            </a:r>
            <a:endParaRPr lang="en-US" sz="2000" dirty="0"/>
          </a:p>
        </p:txBody>
      </p:sp>
      <p:sp>
        <p:nvSpPr>
          <p:cNvPr id="12" name="Oval Callout 11"/>
          <p:cNvSpPr/>
          <p:nvPr/>
        </p:nvSpPr>
        <p:spPr>
          <a:xfrm>
            <a:off x="8102891" y="2170538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14%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736234" y="460573"/>
            <a:ext cx="247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Prevalência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43" y="432659"/>
            <a:ext cx="767621" cy="767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2112" y="1456735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2018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9258449" y="1359147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19%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88911" y="2711719"/>
            <a:ext cx="100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PNS</a:t>
            </a:r>
            <a:endParaRPr lang="en-US" sz="32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9285248" y="2683915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>
                <a:solidFill>
                  <a:prstClr val="black"/>
                </a:solidFill>
              </a:rPr>
              <a:t>1</a:t>
            </a:r>
            <a:r>
              <a:rPr lang="en-US" sz="6000" dirty="0" smtClean="0">
                <a:solidFill>
                  <a:prstClr val="black"/>
                </a:solidFill>
              </a:rPr>
              <a:t>7%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026" y="6488668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Vigitel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02681" y="6488668"/>
            <a:ext cx="274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Ferreira et al, RBE 2019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312046" y="3910984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18%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6823" y="4037611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056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27" y="0"/>
            <a:ext cx="6858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015463" y="4111650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25%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2987" y="0"/>
            <a:ext cx="3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 err="1" smtClean="0">
                <a:cs typeface="Trebuchet MS"/>
              </a:rPr>
              <a:t>Obesidade</a:t>
            </a:r>
            <a:endParaRPr lang="en-US" sz="4800" cap="small" dirty="0">
              <a:cs typeface="Trebuchet MS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549009" y="5157283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19%</a:t>
            </a:r>
            <a:endParaRPr lang="en-US" sz="2000" dirty="0"/>
          </a:p>
        </p:txBody>
      </p:sp>
      <p:sp>
        <p:nvSpPr>
          <p:cNvPr id="9" name="Oval Callout 8"/>
          <p:cNvSpPr/>
          <p:nvPr/>
        </p:nvSpPr>
        <p:spPr>
          <a:xfrm>
            <a:off x="6372392" y="1919315"/>
            <a:ext cx="993857" cy="662675"/>
          </a:xfrm>
          <a:prstGeom prst="wedgeEllipseCallout">
            <a:avLst>
              <a:gd name="adj1" fmla="val -29166"/>
              <a:gd name="adj2" fmla="val 81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15%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745" y="375908"/>
            <a:ext cx="717808" cy="838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6234" y="460573"/>
            <a:ext cx="247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Prevalência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2112" y="1470693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2018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9258449" y="1373105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21%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88910" y="2655891"/>
            <a:ext cx="100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PNS</a:t>
            </a:r>
            <a:endParaRPr lang="en-US" sz="32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285247" y="2628087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24%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026" y="6488668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Vigitel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02681" y="6488668"/>
            <a:ext cx="274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Ferreira et al, RBE 2019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312046" y="3910984"/>
            <a:ext cx="151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prstClr val="black"/>
                </a:solidFill>
              </a:rPr>
              <a:t>18%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16823" y="4037611"/>
            <a:ext cx="10048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Vigitel</a:t>
            </a:r>
            <a:endParaRPr lang="en-US" sz="2400" dirty="0"/>
          </a:p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090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153114"/>
              </p:ext>
            </p:extLst>
          </p:nvPr>
        </p:nvGraphicFramePr>
        <p:xfrm>
          <a:off x="753605" y="348920"/>
          <a:ext cx="11150560" cy="515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21" y="921148"/>
            <a:ext cx="767621" cy="767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347" y="2064675"/>
            <a:ext cx="717808" cy="838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8285" y="6363058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Vigitel</a:t>
            </a:r>
            <a:r>
              <a:rPr lang="en-US" dirty="0" smtClean="0"/>
              <a:t>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4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0890573"/>
              </p:ext>
            </p:extLst>
          </p:nvPr>
        </p:nvGraphicFramePr>
        <p:xfrm>
          <a:off x="753605" y="558270"/>
          <a:ext cx="10731890" cy="4944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296" y="2929994"/>
            <a:ext cx="717808" cy="838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262" y="4033503"/>
            <a:ext cx="767621" cy="76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8285" y="6363058"/>
            <a:ext cx="15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Vigitel</a:t>
            </a:r>
            <a:r>
              <a:rPr lang="en-US" dirty="0" smtClean="0"/>
              <a:t>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8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O </a:t>
            </a:r>
            <a:r>
              <a:rPr lang="en-US" sz="8000" dirty="0" err="1" smtClean="0"/>
              <a:t>Que</a:t>
            </a:r>
            <a:r>
              <a:rPr lang="en-US" sz="8000" dirty="0" smtClean="0"/>
              <a:t> </a:t>
            </a:r>
            <a:r>
              <a:rPr lang="en-US" sz="8000" dirty="0" err="1" smtClean="0"/>
              <a:t>pode</a:t>
            </a:r>
            <a:r>
              <a:rPr lang="en-US" sz="8000" dirty="0" smtClean="0"/>
              <a:t> </a:t>
            </a:r>
            <a:r>
              <a:rPr lang="en-US" sz="8000" dirty="0" err="1" smtClean="0"/>
              <a:t>ser</a:t>
            </a:r>
            <a:r>
              <a:rPr lang="en-US" sz="8000" dirty="0" smtClean="0"/>
              <a:t> </a:t>
            </a:r>
            <a:r>
              <a:rPr lang="en-US" sz="8000" dirty="0" err="1" smtClean="0"/>
              <a:t>feito</a:t>
            </a:r>
            <a:r>
              <a:rPr lang="en-US" sz="8000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4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7114" y="511337"/>
            <a:ext cx="4680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+mj-lt"/>
                <a:cs typeface="Trebuchet MS"/>
              </a:rPr>
              <a:t>1. </a:t>
            </a:r>
            <a:r>
              <a:rPr lang="en-US" sz="4800" cap="small" dirty="0" err="1" smtClean="0">
                <a:latin typeface="+mj-lt"/>
                <a:cs typeface="Trebuchet MS"/>
              </a:rPr>
              <a:t>Tributação</a:t>
            </a:r>
            <a:endParaRPr lang="en-US" sz="4800" dirty="0">
              <a:latin typeface="+mj-lt"/>
              <a:cs typeface="Trebuchet MS"/>
            </a:endParaRPr>
          </a:p>
        </p:txBody>
      </p:sp>
      <p:pic>
        <p:nvPicPr>
          <p:cNvPr id="6" name="Picture 5" descr="Captura de Tela 2019-08-28 às 12.10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75" y="2037686"/>
            <a:ext cx="8030821" cy="3866021"/>
          </a:xfrm>
          <a:prstGeom prst="rect">
            <a:avLst/>
          </a:prstGeom>
        </p:spPr>
      </p:pic>
      <p:pic>
        <p:nvPicPr>
          <p:cNvPr id="7" name="Picture 6" descr="Captura de Tela 2019-08-28 às 12.31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40" y="307047"/>
            <a:ext cx="3860481" cy="238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9279" y="371770"/>
            <a:ext cx="3929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650</a:t>
            </a:r>
            <a:r>
              <a:rPr lang="en-US" sz="5400" dirty="0" smtClean="0">
                <a:latin typeface="+mj-lt"/>
                <a:cs typeface="Trebuchet MS"/>
              </a:rPr>
              <a:t> </a:t>
            </a:r>
            <a:r>
              <a:rPr lang="en-US" sz="5400" dirty="0" err="1">
                <a:latin typeface="+mj-lt"/>
                <a:cs typeface="Trebuchet MS"/>
              </a:rPr>
              <a:t>m</a:t>
            </a:r>
            <a:r>
              <a:rPr lang="en-US" sz="5400" dirty="0" err="1" smtClean="0">
                <a:latin typeface="+mj-lt"/>
                <a:cs typeface="Trebuchet MS"/>
              </a:rPr>
              <a:t>ilhões</a:t>
            </a:r>
            <a:endParaRPr lang="en-US" sz="5400" dirty="0">
              <a:latin typeface="+mj-lt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5168" y="1392856"/>
            <a:ext cx="3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small" dirty="0" err="1" smtClean="0">
                <a:cs typeface="Trebuchet MS"/>
              </a:rPr>
              <a:t>Adultos</a:t>
            </a:r>
            <a:r>
              <a:rPr lang="en-US" sz="4800" cap="small" dirty="0" smtClean="0">
                <a:latin typeface="+mj-lt"/>
                <a:cs typeface="Trebuchet MS"/>
              </a:rPr>
              <a:t> </a:t>
            </a:r>
            <a:r>
              <a:rPr lang="en-US" sz="4800" cap="small" dirty="0" err="1" smtClean="0">
                <a:cs typeface="Trebuchet MS"/>
              </a:rPr>
              <a:t>Obesos</a:t>
            </a:r>
            <a:endParaRPr lang="en-US" sz="4800" cap="small" dirty="0">
              <a:cs typeface="Trebuchet MS"/>
            </a:endParaRPr>
          </a:p>
        </p:txBody>
      </p:sp>
      <p:pic>
        <p:nvPicPr>
          <p:cNvPr id="12" name="Picture 11" descr="calvin-hanson-POqJeWrVfnU-unspla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68" y="772222"/>
            <a:ext cx="2041712" cy="1361141"/>
          </a:xfrm>
          <a:prstGeom prst="rect">
            <a:avLst/>
          </a:prstGeom>
        </p:spPr>
      </p:pic>
      <p:pic>
        <p:nvPicPr>
          <p:cNvPr id="14" name="Picture 13" descr="joshua-clay-VNjNtdu0yCw-unsplas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87" y="3106914"/>
            <a:ext cx="2459701" cy="164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60947" y="2786430"/>
            <a:ext cx="38926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+mj-lt"/>
                <a:cs typeface="Trebuchet MS"/>
              </a:rPr>
              <a:t>41</a:t>
            </a:r>
            <a:r>
              <a:rPr lang="en-US" sz="5400" dirty="0" smtClean="0">
                <a:latin typeface="+mj-lt"/>
                <a:cs typeface="Trebuchet MS"/>
              </a:rPr>
              <a:t> </a:t>
            </a:r>
            <a:r>
              <a:rPr lang="en-US" sz="6000" dirty="0" err="1">
                <a:latin typeface="+mj-lt"/>
                <a:cs typeface="Trebuchet MS"/>
              </a:rPr>
              <a:t>m</a:t>
            </a:r>
            <a:r>
              <a:rPr lang="en-US" sz="6000" dirty="0" err="1" smtClean="0">
                <a:latin typeface="+mj-lt"/>
                <a:cs typeface="Trebuchet MS"/>
              </a:rPr>
              <a:t>ilhões</a:t>
            </a:r>
            <a:endParaRPr lang="en-US" sz="6000" dirty="0">
              <a:latin typeface="+mj-lt"/>
              <a:cs typeface="Trebuchet MS"/>
            </a:endParaRPr>
          </a:p>
        </p:txBody>
      </p:sp>
      <p:pic>
        <p:nvPicPr>
          <p:cNvPr id="16" name="Picture 15" descr="samuel-zeller-_es6l-aPDA0-unsplas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0" y="2902941"/>
            <a:ext cx="5300995" cy="35008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2279" y="1141729"/>
            <a:ext cx="3755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1,9</a:t>
            </a:r>
            <a:r>
              <a:rPr lang="en-US" sz="6600" dirty="0" smtClean="0">
                <a:latin typeface="+mj-lt"/>
                <a:cs typeface="Trebuchet MS"/>
              </a:rPr>
              <a:t> </a:t>
            </a:r>
            <a:r>
              <a:rPr lang="en-US" sz="6000" dirty="0" err="1">
                <a:latin typeface="+mj-lt"/>
                <a:cs typeface="Trebuchet MS"/>
              </a:rPr>
              <a:t>b</a:t>
            </a:r>
            <a:r>
              <a:rPr lang="en-US" sz="6000" dirty="0" err="1" smtClean="0">
                <a:latin typeface="+mj-lt"/>
                <a:cs typeface="Trebuchet MS"/>
              </a:rPr>
              <a:t>ilhões</a:t>
            </a:r>
            <a:endParaRPr lang="en-US" sz="6000" dirty="0">
              <a:latin typeface="+mj-lt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4225" y="645909"/>
            <a:ext cx="3700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small" dirty="0" err="1" smtClean="0">
                <a:cs typeface="Trebuchet MS"/>
              </a:rPr>
              <a:t>Excesso</a:t>
            </a:r>
            <a:r>
              <a:rPr lang="en-US" sz="4400" cap="small" dirty="0" smtClean="0">
                <a:cs typeface="Trebuchet MS"/>
              </a:rPr>
              <a:t> de Peso </a:t>
            </a:r>
            <a:endParaRPr lang="en-US" sz="4400" cap="small" dirty="0"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48002" y="2696586"/>
            <a:ext cx="3012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+mj-lt"/>
                <a:cs typeface="Trebuchet MS"/>
              </a:rPr>
              <a:t>340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Trebuchet MS"/>
              </a:rPr>
              <a:t>m</a:t>
            </a:r>
            <a:r>
              <a:rPr lang="en-US" sz="4000" dirty="0" err="1" smtClean="0">
                <a:solidFill>
                  <a:schemeClr val="bg1"/>
                </a:solidFill>
                <a:latin typeface="+mj-lt"/>
                <a:cs typeface="Trebuchet MS"/>
              </a:rPr>
              <a:t>ilhões</a:t>
            </a:r>
            <a:endParaRPr lang="en-US" sz="4000" dirty="0">
              <a:solidFill>
                <a:schemeClr val="bg1"/>
              </a:solidFill>
              <a:latin typeface="+mj-lt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4544" y="0"/>
            <a:ext cx="357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cap="small" dirty="0" smtClean="0">
                <a:latin typeface="+mj-lt"/>
                <a:cs typeface="Trebuchet MS"/>
              </a:rPr>
              <a:t>WHO, 2016</a:t>
            </a:r>
            <a:endParaRPr lang="en-US" sz="2400" cap="small" dirty="0"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7888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4881" y="301986"/>
            <a:ext cx="404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cs typeface="Trebuchet MS"/>
              </a:rPr>
              <a:t>2</a:t>
            </a:r>
            <a:r>
              <a:rPr lang="en-US" sz="6600" dirty="0" smtClean="0">
                <a:latin typeface="+mj-lt"/>
                <a:cs typeface="Trebuchet MS"/>
              </a:rPr>
              <a:t>. </a:t>
            </a:r>
            <a:r>
              <a:rPr lang="en-US" sz="4800" cap="small" dirty="0" err="1" smtClean="0">
                <a:latin typeface="+mj-lt"/>
                <a:cs typeface="Trebuchet MS"/>
              </a:rPr>
              <a:t>Publicidade</a:t>
            </a:r>
            <a:endParaRPr lang="en-US" sz="4800" dirty="0">
              <a:latin typeface="+mj-lt"/>
              <a:cs typeface="Trebuchet MS"/>
            </a:endParaRPr>
          </a:p>
        </p:txBody>
      </p:sp>
      <p:pic>
        <p:nvPicPr>
          <p:cNvPr id="3" name="Picture 2" descr="Captura de Tela 2019-08-28 às 22.4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28" y="1791996"/>
            <a:ext cx="6189380" cy="45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75380" y="874215"/>
            <a:ext cx="37031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cs typeface="Trebuchet MS"/>
              </a:rPr>
              <a:t>3</a:t>
            </a:r>
            <a:r>
              <a:rPr lang="en-US" sz="6600" dirty="0" smtClean="0">
                <a:latin typeface="+mj-lt"/>
                <a:cs typeface="Trebuchet MS"/>
              </a:rPr>
              <a:t>. </a:t>
            </a:r>
            <a:r>
              <a:rPr lang="en-US" sz="4800" cap="small" dirty="0" err="1" smtClean="0">
                <a:latin typeface="+mj-lt"/>
                <a:cs typeface="Trebuchet MS"/>
              </a:rPr>
              <a:t>Ambiente</a:t>
            </a:r>
            <a:endParaRPr lang="en-US" sz="4800" cap="small" dirty="0">
              <a:latin typeface="+mj-lt"/>
              <a:cs typeface="Trebuchet MS"/>
            </a:endParaRPr>
          </a:p>
          <a:p>
            <a:r>
              <a:rPr lang="en-US" sz="4800" cap="small" dirty="0" smtClean="0">
                <a:latin typeface="+mj-lt"/>
                <a:cs typeface="Trebuchet MS"/>
              </a:rPr>
              <a:t>	Escolar</a:t>
            </a:r>
            <a:endParaRPr lang="en-US" sz="4800" dirty="0">
              <a:latin typeface="+mj-lt"/>
              <a:cs typeface="Trebuchet MS"/>
            </a:endParaRPr>
          </a:p>
        </p:txBody>
      </p:sp>
      <p:pic>
        <p:nvPicPr>
          <p:cNvPr id="2" name="Picture 1" descr="Captura de Tela 2019-08-28 às 22.51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56" y="697837"/>
            <a:ext cx="6645058" cy="56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9-08-28 às 22.0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10" y="432660"/>
            <a:ext cx="7001555" cy="3977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667" y="190332"/>
            <a:ext cx="4680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cs typeface="Trebuchet MS"/>
              </a:rPr>
              <a:t>4</a:t>
            </a:r>
            <a:r>
              <a:rPr lang="en-US" sz="6600" dirty="0" smtClean="0">
                <a:latin typeface="+mj-lt"/>
                <a:cs typeface="Trebuchet MS"/>
              </a:rPr>
              <a:t>. </a:t>
            </a:r>
            <a:r>
              <a:rPr lang="en-US" sz="4800" cap="small" dirty="0" err="1" smtClean="0">
                <a:latin typeface="+mj-lt"/>
                <a:cs typeface="Trebuchet MS"/>
              </a:rPr>
              <a:t>Rotulagem</a:t>
            </a:r>
            <a:endParaRPr lang="en-US" sz="4800" dirty="0">
              <a:latin typeface="+mj-lt"/>
              <a:cs typeface="Trebuchet MS"/>
            </a:endParaRPr>
          </a:p>
        </p:txBody>
      </p:sp>
      <p:pic>
        <p:nvPicPr>
          <p:cNvPr id="7" name="Picture 6" descr="Captura de Tela 2019-08-28 às 23.52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0" y="1521288"/>
            <a:ext cx="3868505" cy="3511961"/>
          </a:xfrm>
          <a:prstGeom prst="rect">
            <a:avLst/>
          </a:prstGeom>
        </p:spPr>
      </p:pic>
      <p:pic>
        <p:nvPicPr>
          <p:cNvPr id="9" name="Picture 8" descr="Captura de Tela 2019-08-28 às 23.52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7" y="4710111"/>
            <a:ext cx="10388600" cy="774700"/>
          </a:xfrm>
          <a:prstGeom prst="rect">
            <a:avLst/>
          </a:prstGeom>
        </p:spPr>
      </p:pic>
      <p:pic>
        <p:nvPicPr>
          <p:cNvPr id="2" name="Picture 1" descr="Captura de Tela 2019-08-29 às 01.08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1" y="5694356"/>
            <a:ext cx="8487470" cy="9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6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9-08-29 às 00.59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47" y="197447"/>
            <a:ext cx="5673167" cy="3040521"/>
          </a:xfrm>
          <a:prstGeom prst="rect">
            <a:avLst/>
          </a:prstGeom>
        </p:spPr>
      </p:pic>
      <p:pic>
        <p:nvPicPr>
          <p:cNvPr id="5" name="Picture 4" descr="Captura de Tela 2019-08-29 às 00.23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4" y="0"/>
            <a:ext cx="4929390" cy="6887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8171" y="3777218"/>
            <a:ext cx="4680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cs typeface="Trebuchet MS"/>
              </a:rPr>
              <a:t>4</a:t>
            </a:r>
            <a:r>
              <a:rPr lang="en-US" sz="6600" dirty="0" smtClean="0">
                <a:latin typeface="+mj-lt"/>
                <a:cs typeface="Trebuchet MS"/>
              </a:rPr>
              <a:t>. </a:t>
            </a:r>
            <a:r>
              <a:rPr lang="en-US" sz="4800" cap="small" dirty="0" err="1" smtClean="0">
                <a:latin typeface="+mj-lt"/>
                <a:cs typeface="Trebuchet MS"/>
              </a:rPr>
              <a:t>Rotulagem</a:t>
            </a:r>
            <a:endParaRPr lang="en-US" sz="4800" dirty="0"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2395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9-08-29 às 00.2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1" y="3251924"/>
            <a:ext cx="8436363" cy="3293794"/>
          </a:xfrm>
          <a:prstGeom prst="rect">
            <a:avLst/>
          </a:prstGeom>
        </p:spPr>
      </p:pic>
      <p:pic>
        <p:nvPicPr>
          <p:cNvPr id="6" name="Picture 5" descr="Captura de Tela 2019-08-29 às 00.37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66" y="344206"/>
            <a:ext cx="4521629" cy="2731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143" y="1153348"/>
            <a:ext cx="4680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cs typeface="Trebuchet MS"/>
              </a:rPr>
              <a:t>4</a:t>
            </a:r>
            <a:r>
              <a:rPr lang="en-US" sz="6600" dirty="0" smtClean="0">
                <a:latin typeface="+mj-lt"/>
                <a:cs typeface="Trebuchet MS"/>
              </a:rPr>
              <a:t>. </a:t>
            </a:r>
            <a:r>
              <a:rPr lang="en-US" sz="4800" cap="small" dirty="0" err="1" smtClean="0">
                <a:latin typeface="+mj-lt"/>
                <a:cs typeface="Trebuchet MS"/>
              </a:rPr>
              <a:t>Rotulagem</a:t>
            </a:r>
            <a:endParaRPr lang="en-US" sz="4800" dirty="0"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334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Material de </a:t>
            </a:r>
            <a:r>
              <a:rPr lang="en-US" sz="8000" dirty="0" err="1" smtClean="0"/>
              <a:t>Apoio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5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Tela 2019-08-28 às 23.15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07" y="237263"/>
            <a:ext cx="5466784" cy="4187028"/>
          </a:xfrm>
          <a:prstGeom prst="rect">
            <a:avLst/>
          </a:prstGeom>
        </p:spPr>
      </p:pic>
      <p:pic>
        <p:nvPicPr>
          <p:cNvPr id="5" name="Picture 4" descr="Captura de Tela 2019-08-28 às 23.13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3" y="195395"/>
            <a:ext cx="3569237" cy="5052345"/>
          </a:xfrm>
          <a:prstGeom prst="rect">
            <a:avLst/>
          </a:prstGeom>
        </p:spPr>
      </p:pic>
      <p:pic>
        <p:nvPicPr>
          <p:cNvPr id="7" name="Picture 6" descr="Captura de Tela 2019-08-28 às 23.24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56" y="237265"/>
            <a:ext cx="4932568" cy="41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41" y="171915"/>
            <a:ext cx="10669435" cy="4948802"/>
          </a:xfrm>
          <a:prstGeom prst="rect">
            <a:avLst/>
          </a:prstGeom>
        </p:spPr>
      </p:pic>
      <p:pic>
        <p:nvPicPr>
          <p:cNvPr id="6" name="Picture 5" descr="Captura de Tela 2019-08-28 às 23.45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8" y="5294692"/>
            <a:ext cx="8401298" cy="1465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9548" y="5223724"/>
            <a:ext cx="370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err="1" smtClean="0">
                <a:cs typeface="Trebuchet MS"/>
              </a:rPr>
              <a:t>Cursos</a:t>
            </a:r>
            <a:r>
              <a:rPr lang="en-US" sz="4000" cap="small" dirty="0" smtClean="0">
                <a:cs typeface="Trebuchet MS"/>
              </a:rPr>
              <a:t> e </a:t>
            </a:r>
            <a:r>
              <a:rPr lang="en-US" sz="4000" cap="small" dirty="0" err="1" smtClean="0">
                <a:cs typeface="Trebuchet MS"/>
              </a:rPr>
              <a:t>Vídeos</a:t>
            </a:r>
            <a:endParaRPr lang="en-US" sz="4000" cap="small" dirty="0" smtClean="0">
              <a:cs typeface="Trebuchet MS"/>
            </a:endParaRPr>
          </a:p>
          <a:p>
            <a:pPr algn="ctr"/>
            <a:r>
              <a:rPr lang="en-US" sz="4000" cap="small" dirty="0" err="1" smtClean="0">
                <a:cs typeface="Trebuchet MS"/>
              </a:rPr>
              <a:t>Redes</a:t>
            </a:r>
            <a:r>
              <a:rPr lang="en-US" sz="4000" cap="small" dirty="0" smtClean="0">
                <a:cs typeface="Trebuchet MS"/>
              </a:rPr>
              <a:t> </a:t>
            </a:r>
            <a:r>
              <a:rPr lang="en-US" sz="4000" cap="small" dirty="0" err="1" smtClean="0">
                <a:cs typeface="Trebuchet MS"/>
              </a:rPr>
              <a:t>sociais</a:t>
            </a:r>
            <a:r>
              <a:rPr lang="en-US" sz="4000" cap="small" dirty="0" smtClean="0">
                <a:cs typeface="Trebuchet MS"/>
              </a:rPr>
              <a:t> </a:t>
            </a:r>
            <a:endParaRPr lang="en-US" sz="4000" cap="small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3699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9-08-28 às 11.39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7" y="0"/>
            <a:ext cx="6087850" cy="6858000"/>
          </a:xfrm>
          <a:prstGeom prst="rect">
            <a:avLst/>
          </a:prstGeom>
        </p:spPr>
      </p:pic>
      <p:pic>
        <p:nvPicPr>
          <p:cNvPr id="5" name="Picture 4" descr="Captura de Tela 2019-08-28 às 11.39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77" y="0"/>
            <a:ext cx="7806723" cy="24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9-08-28 às 11.4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1" y="0"/>
            <a:ext cx="650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alertas</a:t>
            </a:r>
            <a:r>
              <a:rPr lang="en-US" dirty="0" smtClean="0"/>
              <a:t> da OMS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6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849" y="1577113"/>
            <a:ext cx="5756082" cy="3837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747" y="288029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1. </a:t>
            </a:r>
            <a:r>
              <a:rPr lang="en-US" sz="2800" dirty="0" err="1" smtClean="0">
                <a:latin typeface="+mj-lt"/>
                <a:cs typeface="Trebuchet MS"/>
              </a:rPr>
              <a:t>Acúmulo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excessivo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ou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anormal</a:t>
            </a:r>
            <a:r>
              <a:rPr lang="en-US" sz="2800" dirty="0" smtClean="0">
                <a:latin typeface="+mj-lt"/>
                <a:cs typeface="Trebuchet MS"/>
              </a:rPr>
              <a:t> de </a:t>
            </a:r>
            <a:r>
              <a:rPr lang="en-US" sz="2800" dirty="0" err="1" smtClean="0">
                <a:latin typeface="+mj-lt"/>
                <a:cs typeface="Trebuchet MS"/>
              </a:rPr>
              <a:t>gordura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mr-IN" sz="2800" dirty="0" smtClean="0">
                <a:latin typeface="+mj-lt"/>
                <a:cs typeface="Trebuchet MS"/>
              </a:rPr>
              <a:t>–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prejuízo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para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saúde</a:t>
            </a:r>
            <a:endParaRPr lang="en-US" sz="2800" dirty="0"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7488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+mj-lt"/>
                <a:cs typeface="Trebuchet MS"/>
              </a:rPr>
              <a:t>2</a:t>
            </a:r>
            <a:r>
              <a:rPr lang="en-US" sz="7200" dirty="0" smtClean="0">
                <a:latin typeface="+mj-lt"/>
                <a:cs typeface="Trebuchet MS"/>
              </a:rPr>
              <a:t>. </a:t>
            </a:r>
            <a:r>
              <a:rPr lang="en-US" sz="2800" dirty="0" err="1" smtClean="0">
                <a:latin typeface="+mj-lt"/>
                <a:cs typeface="Trebuchet MS"/>
              </a:rPr>
              <a:t>Prevalência</a:t>
            </a:r>
            <a:r>
              <a:rPr lang="en-US" sz="2800" dirty="0" smtClean="0">
                <a:latin typeface="+mj-lt"/>
                <a:cs typeface="Trebuchet MS"/>
              </a:rPr>
              <a:t> de </a:t>
            </a:r>
            <a:r>
              <a:rPr lang="en-US" sz="2800" dirty="0" err="1" smtClean="0">
                <a:latin typeface="+mj-lt"/>
                <a:cs typeface="Trebuchet MS"/>
              </a:rPr>
              <a:t>obesidade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4000" dirty="0" err="1" smtClean="0">
                <a:latin typeface="+mj-lt"/>
                <a:cs typeface="Trebuchet MS"/>
              </a:rPr>
              <a:t>triplicou</a:t>
            </a:r>
            <a:r>
              <a:rPr lang="en-US" sz="2800" dirty="0" smtClean="0">
                <a:latin typeface="+mj-lt"/>
                <a:cs typeface="Trebuchet MS"/>
              </a:rPr>
              <a:t> entre </a:t>
            </a:r>
            <a:r>
              <a:rPr lang="en-US" sz="4000" dirty="0" smtClean="0">
                <a:latin typeface="+mj-lt"/>
                <a:cs typeface="Trebuchet MS"/>
              </a:rPr>
              <a:t>1975</a:t>
            </a:r>
            <a:r>
              <a:rPr lang="en-US" sz="2800" dirty="0" smtClean="0">
                <a:latin typeface="+mj-lt"/>
                <a:cs typeface="Trebuchet MS"/>
              </a:rPr>
              <a:t> e </a:t>
            </a:r>
            <a:r>
              <a:rPr lang="en-US" sz="4000" dirty="0" smtClean="0">
                <a:latin typeface="+mj-lt"/>
                <a:cs typeface="Trebuchet MS"/>
              </a:rPr>
              <a:t>2016</a:t>
            </a:r>
            <a:endParaRPr lang="en-US" sz="4000" dirty="0">
              <a:latin typeface="+mj-lt"/>
              <a:cs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16" y="1704881"/>
            <a:ext cx="5788788" cy="38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0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6968" y="301986"/>
            <a:ext cx="10954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+mj-lt"/>
                <a:cs typeface="Trebuchet MS"/>
              </a:rPr>
              <a:t>3. </a:t>
            </a:r>
            <a:r>
              <a:rPr lang="en-US" sz="3200" dirty="0" err="1" smtClean="0">
                <a:latin typeface="+mj-lt"/>
                <a:cs typeface="Trebuchet MS"/>
              </a:rPr>
              <a:t>Obesidade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3200" dirty="0" err="1" smtClean="0">
                <a:latin typeface="+mj-lt"/>
                <a:cs typeface="Trebuchet MS"/>
              </a:rPr>
              <a:t>infantil</a:t>
            </a:r>
            <a:r>
              <a:rPr lang="en-US" sz="3200" dirty="0" smtClean="0">
                <a:latin typeface="+mj-lt"/>
                <a:cs typeface="Trebuchet MS"/>
              </a:rPr>
              <a:t> </a:t>
            </a:r>
            <a:r>
              <a:rPr lang="en-US" sz="3200" dirty="0" err="1" smtClean="0">
                <a:latin typeface="+mj-lt"/>
                <a:cs typeface="Trebuchet MS"/>
              </a:rPr>
              <a:t>desafio</a:t>
            </a:r>
            <a:r>
              <a:rPr lang="en-US" sz="3200" dirty="0" smtClean="0">
                <a:latin typeface="+mj-lt"/>
                <a:cs typeface="Trebuchet MS"/>
              </a:rPr>
              <a:t> </a:t>
            </a:r>
            <a:r>
              <a:rPr lang="en-US" sz="2800" dirty="0" err="1" smtClean="0">
                <a:latin typeface="+mj-lt"/>
                <a:cs typeface="Trebuchet MS"/>
              </a:rPr>
              <a:t>para</a:t>
            </a:r>
            <a:r>
              <a:rPr lang="en-US" sz="2800" dirty="0" smtClean="0">
                <a:latin typeface="+mj-lt"/>
                <a:cs typeface="Trebuchet MS"/>
              </a:rPr>
              <a:t> a </a:t>
            </a:r>
            <a:r>
              <a:rPr lang="en-US" sz="2800" cap="small" dirty="0" err="1" smtClean="0">
                <a:latin typeface="+mj-lt"/>
                <a:cs typeface="Trebuchet MS"/>
              </a:rPr>
              <a:t>Saúde</a:t>
            </a:r>
            <a:r>
              <a:rPr lang="en-US" sz="2800" cap="small" dirty="0" smtClean="0">
                <a:latin typeface="+mj-lt"/>
                <a:cs typeface="Trebuchet MS"/>
              </a:rPr>
              <a:t> </a:t>
            </a:r>
            <a:r>
              <a:rPr lang="en-US" sz="2800" cap="small" dirty="0" err="1" smtClean="0">
                <a:latin typeface="+mj-lt"/>
                <a:cs typeface="Trebuchet MS"/>
              </a:rPr>
              <a:t>Pública</a:t>
            </a:r>
            <a:r>
              <a:rPr lang="en-US" sz="2800" cap="small" dirty="0" smtClean="0">
                <a:latin typeface="+mj-lt"/>
                <a:cs typeface="Trebuchet MS"/>
              </a:rPr>
              <a:t> </a:t>
            </a:r>
            <a:r>
              <a:rPr lang="en-US" sz="2800" dirty="0" smtClean="0">
                <a:latin typeface="+mj-lt"/>
                <a:cs typeface="Trebuchet MS"/>
              </a:rPr>
              <a:t>no </a:t>
            </a:r>
            <a:r>
              <a:rPr lang="en-US" sz="2800" dirty="0" err="1" smtClean="0">
                <a:latin typeface="+mj-lt"/>
                <a:cs typeface="Trebuchet MS"/>
              </a:rPr>
              <a:t>século</a:t>
            </a:r>
            <a:r>
              <a:rPr lang="en-US" sz="2800" dirty="0" smtClean="0">
                <a:latin typeface="+mj-lt"/>
                <a:cs typeface="Trebuchet MS"/>
              </a:rPr>
              <a:t> </a:t>
            </a:r>
            <a:r>
              <a:rPr lang="en-US" sz="3200" dirty="0" smtClean="0">
                <a:latin typeface="+mj-lt"/>
                <a:cs typeface="Trebuchet MS"/>
              </a:rPr>
              <a:t>21</a:t>
            </a:r>
            <a:endParaRPr lang="en-US" sz="3200" dirty="0">
              <a:latin typeface="+mj-lt"/>
              <a:cs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49" y="1708761"/>
            <a:ext cx="6084661" cy="4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377</Words>
  <Application>Microsoft Macintosh PowerPoint</Application>
  <PresentationFormat>Custom</PresentationFormat>
  <Paragraphs>125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Tema do Office</vt:lpstr>
      <vt:lpstr>Obesidade no Brasil e no Mundo</vt:lpstr>
      <vt:lpstr>PowerPoint Presentation</vt:lpstr>
      <vt:lpstr>PowerPoint Presentation</vt:lpstr>
      <vt:lpstr>PowerPoint Presentation</vt:lpstr>
      <vt:lpstr>PowerPoint Presentation</vt:lpstr>
      <vt:lpstr>10 alertas da 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Que pode ser feito?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de Apoio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Cintia Borges</dc:creator>
  <cp:lastModifiedBy>Denise Gigante</cp:lastModifiedBy>
  <cp:revision>74</cp:revision>
  <dcterms:created xsi:type="dcterms:W3CDTF">2019-08-21T19:46:26Z</dcterms:created>
  <dcterms:modified xsi:type="dcterms:W3CDTF">2019-08-29T04:25:54Z</dcterms:modified>
</cp:coreProperties>
</file>