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6988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1068" autoAdjust="0"/>
    <p:restoredTop sz="94660" autoAdjust="0"/>
  </p:normalViewPr>
  <p:slideViewPr>
    <p:cSldViewPr>
      <p:cViewPr>
        <p:scale>
          <a:sx n="20" d="100"/>
          <a:sy n="20" d="100"/>
        </p:scale>
        <p:origin x="-1782" y="20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307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653713" y="-11890375"/>
            <a:ext cx="9507538" cy="1267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pt-B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4" y="13422315"/>
            <a:ext cx="27543125" cy="92614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6" y="24484013"/>
            <a:ext cx="22682200" cy="11041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47CB9-A05B-4BAC-B97C-6DF9ADDD051C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E5AEF-E0B6-4E3D-95C5-7AA26E2AC2A9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0239" y="360363"/>
            <a:ext cx="7289800" cy="392811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838" y="360363"/>
            <a:ext cx="21717000" cy="392811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0DD17-6ABC-4ABD-BA6A-FF0BFA62E6B1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360365"/>
            <a:ext cx="29159200" cy="9940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2E377-38D9-4D6F-A8B5-D53AC5F77E93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F5B9B-AAD7-4750-8056-C7F88EEB43C6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1" y="27763788"/>
            <a:ext cx="27544713" cy="8582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1" y="18313400"/>
            <a:ext cx="27544713" cy="94503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8D9B1-605C-4EB2-B835-C3F4E37265C6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838" y="10080625"/>
            <a:ext cx="14503400" cy="2956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6638" y="10080625"/>
            <a:ext cx="14503400" cy="2956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3F799-A544-45FF-BDB7-91582176F20C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9" y="1730375"/>
            <a:ext cx="2916237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9671052"/>
            <a:ext cx="14316076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3701715"/>
            <a:ext cx="14316076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9" y="9671052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9" y="13701715"/>
            <a:ext cx="14322425" cy="2489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6B15F-D7E5-4D6C-987F-A219A67CC152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B6921-83E4-44FA-983A-23A1D856E535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C6EA0-0F5A-4214-8783-48F583CCA31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20852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9" y="1720850"/>
            <a:ext cx="18113375" cy="36876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9040815"/>
            <a:ext cx="10660062" cy="29556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CA671-7566-4F0C-839A-261689460243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9" y="30245050"/>
            <a:ext cx="19442112" cy="3570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9" y="3860802"/>
            <a:ext cx="19442112" cy="25923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9" y="33815340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A5115-8D97-4164-B425-3420FD7C8BC8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20371" y="360364"/>
            <a:ext cx="29159947" cy="994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32000" tIns="216000" rIns="432000" bIns="21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título de texto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371" y="10080625"/>
            <a:ext cx="29159947" cy="2956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em estrutura de tópicos</a:t>
            </a:r>
          </a:p>
          <a:p>
            <a:pPr lvl="1"/>
            <a:r>
              <a:rPr lang="en-GB" smtClean="0"/>
              <a:t>Segundo Nível da Estrutura de Tópicos</a:t>
            </a:r>
          </a:p>
          <a:p>
            <a:pPr lvl="2"/>
            <a:r>
              <a:rPr lang="en-GB" smtClean="0"/>
              <a:t>Terceiro Nível da Estrutura de Tópicos</a:t>
            </a:r>
          </a:p>
          <a:p>
            <a:pPr lvl="3"/>
            <a:r>
              <a:rPr lang="en-GB" smtClean="0"/>
              <a:t>Quarto Nível da Estrutura de Tópicos</a:t>
            </a:r>
          </a:p>
          <a:p>
            <a:pPr lvl="4"/>
            <a:r>
              <a:rPr lang="en-GB" smtClean="0"/>
              <a:t>Quinto Nível da Estrutura de Tópicos</a:t>
            </a:r>
          </a:p>
          <a:p>
            <a:pPr lvl="4"/>
            <a:r>
              <a:rPr lang="en-GB" smtClean="0"/>
              <a:t>Sexto Nível da Estrutura de Tópicos</a:t>
            </a:r>
          </a:p>
          <a:p>
            <a:pPr lvl="4"/>
            <a:r>
              <a:rPr lang="en-GB" smtClean="0"/>
              <a:t>Sétimo Nível da Estrutura de Tópicos</a:t>
            </a:r>
          </a:p>
          <a:p>
            <a:pPr lvl="4"/>
            <a:r>
              <a:rPr lang="en-GB" smtClean="0"/>
              <a:t>Oitavo Nível da Estrutura de Tópicos</a:t>
            </a:r>
          </a:p>
          <a:p>
            <a:pPr lvl="4"/>
            <a:r>
              <a:rPr lang="en-GB" smtClean="0"/>
              <a:t>Nono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620371" y="39344600"/>
            <a:ext cx="7557247" cy="299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66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11071973" y="39344600"/>
            <a:ext cx="10258424" cy="299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66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3223071" y="39344600"/>
            <a:ext cx="7557247" cy="299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32000" tIns="216000" rIns="432000" bIns="2160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66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D2A066FC-1EA2-4BC9-8F64-699D54E0776D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08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08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08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08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0800">
          <a:solidFill>
            <a:srgbClr val="000000"/>
          </a:solidFill>
          <a:latin typeface="Arial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0800">
          <a:solidFill>
            <a:srgbClr val="000000"/>
          </a:solidFill>
          <a:latin typeface="Arial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0800">
          <a:solidFill>
            <a:srgbClr val="000000"/>
          </a:solidFill>
          <a:latin typeface="Arial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0800">
          <a:solidFill>
            <a:srgbClr val="000000"/>
          </a:solidFill>
          <a:latin typeface="Arial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20800">
          <a:solidFill>
            <a:srgbClr val="000000"/>
          </a:solidFill>
          <a:latin typeface="Arial" charset="0"/>
        </a:defRPr>
      </a:lvl9pPr>
    </p:titleStyle>
    <p:bodyStyle>
      <a:lvl1pPr marL="1617663" indent="-1617663" algn="l" defTabSz="449263" rtl="0" eaLnBrk="0" fontAlgn="base" hangingPunct="0">
        <a:spcBef>
          <a:spcPts val="3775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5100">
          <a:solidFill>
            <a:srgbClr val="000000"/>
          </a:solidFill>
          <a:latin typeface="+mn-lt"/>
          <a:ea typeface="+mn-ea"/>
          <a:cs typeface="+mn-cs"/>
        </a:defRPr>
      </a:lvl1pPr>
      <a:lvl2pPr marL="3506788" indent="-1347788" algn="l" defTabSz="449263" rtl="0" eaLnBrk="0" fontAlgn="base" hangingPunct="0">
        <a:spcBef>
          <a:spcPts val="33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3200">
          <a:solidFill>
            <a:srgbClr val="000000"/>
          </a:solidFill>
          <a:latin typeface="+mn-lt"/>
        </a:defRPr>
      </a:lvl2pPr>
      <a:lvl3pPr marL="5397500" indent="-1076325" algn="l" defTabSz="449263" rtl="0" eaLnBrk="0" fontAlgn="base" hangingPunct="0">
        <a:spcBef>
          <a:spcPts val="2825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1300">
          <a:solidFill>
            <a:srgbClr val="000000"/>
          </a:solidFill>
          <a:latin typeface="+mn-lt"/>
        </a:defRPr>
      </a:lvl3pPr>
      <a:lvl4pPr marL="7558088" indent="-1079500" algn="l" defTabSz="449263" rtl="0" eaLnBrk="0" fontAlgn="base" hangingPunct="0">
        <a:spcBef>
          <a:spcPts val="2375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9500">
          <a:solidFill>
            <a:srgbClr val="000000"/>
          </a:solidFill>
          <a:latin typeface="+mn-lt"/>
        </a:defRPr>
      </a:lvl4pPr>
      <a:lvl5pPr marL="9718675" indent="-1077913" algn="l" defTabSz="449263" rtl="0" eaLnBrk="0" fontAlgn="base" hangingPunct="0">
        <a:spcBef>
          <a:spcPts val="2375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9500">
          <a:solidFill>
            <a:srgbClr val="000000"/>
          </a:solidFill>
          <a:latin typeface="+mn-lt"/>
        </a:defRPr>
      </a:lvl5pPr>
      <a:lvl6pPr marL="10175875" indent="-1077913" algn="l" defTabSz="449263" rtl="0" fontAlgn="base">
        <a:spcBef>
          <a:spcPts val="2375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9500">
          <a:solidFill>
            <a:srgbClr val="000000"/>
          </a:solidFill>
          <a:latin typeface="+mn-lt"/>
        </a:defRPr>
      </a:lvl6pPr>
      <a:lvl7pPr marL="10633075" indent="-1077913" algn="l" defTabSz="449263" rtl="0" fontAlgn="base">
        <a:spcBef>
          <a:spcPts val="2375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9500">
          <a:solidFill>
            <a:srgbClr val="000000"/>
          </a:solidFill>
          <a:latin typeface="+mn-lt"/>
        </a:defRPr>
      </a:lvl7pPr>
      <a:lvl8pPr marL="11090275" indent="-1077913" algn="l" defTabSz="449263" rtl="0" fontAlgn="base">
        <a:spcBef>
          <a:spcPts val="2375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9500">
          <a:solidFill>
            <a:srgbClr val="000000"/>
          </a:solidFill>
          <a:latin typeface="+mn-lt"/>
        </a:defRPr>
      </a:lvl8pPr>
      <a:lvl9pPr marL="11547475" indent="-1077913" algn="l" defTabSz="449263" rtl="0" fontAlgn="base">
        <a:spcBef>
          <a:spcPts val="2375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9500">
          <a:solidFill>
            <a:srgbClr val="00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m 52" descr="DSC05737.JPG"/>
          <p:cNvPicPr>
            <a:picLocks noChangeAspect="1"/>
          </p:cNvPicPr>
          <p:nvPr/>
        </p:nvPicPr>
        <p:blipFill>
          <a:blip r:embed="rId3"/>
          <a:srcRect l="8257" b="10702"/>
          <a:stretch>
            <a:fillRect/>
          </a:stretch>
        </p:blipFill>
        <p:spPr>
          <a:xfrm>
            <a:off x="23345825" y="19174602"/>
            <a:ext cx="8383521" cy="6120000"/>
          </a:xfrm>
          <a:prstGeom prst="rect">
            <a:avLst/>
          </a:prstGeom>
        </p:spPr>
      </p:pic>
      <p:sp>
        <p:nvSpPr>
          <p:cNvPr id="2053" name="Line 3"/>
          <p:cNvSpPr>
            <a:spLocks noChangeShapeType="1"/>
          </p:cNvSpPr>
          <p:nvPr/>
        </p:nvSpPr>
        <p:spPr bwMode="auto">
          <a:xfrm>
            <a:off x="972391" y="9101844"/>
            <a:ext cx="30459269" cy="1587"/>
          </a:xfrm>
          <a:prstGeom prst="line">
            <a:avLst/>
          </a:prstGeom>
          <a:noFill/>
          <a:ln w="88920">
            <a:solidFill>
              <a:srgbClr val="004C00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" y="6458638"/>
            <a:ext cx="32404049" cy="23647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6400" tIns="43200" rIns="86400" bIns="43200">
            <a:spAutoFit/>
          </a:bodyPr>
          <a:lstStyle/>
          <a:p>
            <a:pPr marL="428625" lvl="1" algn="ctr">
              <a:spcAft>
                <a:spcPts val="1200"/>
              </a:spcAft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</a:tabLst>
            </a:pPr>
            <a:r>
              <a:rPr lang="pt-BR" sz="4600" dirty="0" smtClean="0">
                <a:solidFill>
                  <a:schemeClr val="tx1"/>
                </a:solidFill>
              </a:rPr>
              <a:t>SOUZA,</a:t>
            </a:r>
            <a:r>
              <a:rPr lang="pt-BR" sz="4600" dirty="0" err="1" smtClean="0">
                <a:solidFill>
                  <a:schemeClr val="tx1"/>
                </a:solidFill>
              </a:rPr>
              <a:t>R.T.M.</a:t>
            </a:r>
            <a:r>
              <a:rPr lang="pt-BR" sz="4600" baseline="30000" dirty="0" smtClean="0">
                <a:solidFill>
                  <a:schemeClr val="tx1"/>
                </a:solidFill>
              </a:rPr>
              <a:t>1</a:t>
            </a:r>
            <a:r>
              <a:rPr lang="pt-BR" sz="4600" dirty="0" smtClean="0">
                <a:solidFill>
                  <a:schemeClr val="tx1"/>
                </a:solidFill>
              </a:rPr>
              <a:t>; VERONA,</a:t>
            </a:r>
            <a:r>
              <a:rPr lang="pt-BR" sz="4600" dirty="0" err="1" smtClean="0">
                <a:solidFill>
                  <a:schemeClr val="tx1"/>
                </a:solidFill>
              </a:rPr>
              <a:t>L.A.F.</a:t>
            </a:r>
            <a:r>
              <a:rPr lang="pt-BR" sz="4600" baseline="30000" dirty="0" smtClean="0">
                <a:solidFill>
                  <a:schemeClr val="tx1"/>
                </a:solidFill>
              </a:rPr>
              <a:t>2</a:t>
            </a:r>
            <a:r>
              <a:rPr lang="pt-BR" sz="4600" dirty="0" smtClean="0">
                <a:solidFill>
                  <a:schemeClr val="tx1"/>
                </a:solidFill>
              </a:rPr>
              <a:t>; FACHINELLO,M.</a:t>
            </a:r>
            <a:r>
              <a:rPr lang="pt-BR" sz="4600" baseline="30000" dirty="0" smtClean="0">
                <a:solidFill>
                  <a:schemeClr val="tx1"/>
                </a:solidFill>
              </a:rPr>
              <a:t>3</a:t>
            </a:r>
            <a:r>
              <a:rPr lang="pt-BR" sz="4600" dirty="0" smtClean="0">
                <a:solidFill>
                  <a:schemeClr val="tx1"/>
                </a:solidFill>
              </a:rPr>
              <a:t>; </a:t>
            </a:r>
            <a:r>
              <a:rPr lang="pt-BR" sz="4600" dirty="0" smtClean="0">
                <a:solidFill>
                  <a:schemeClr val="tx1"/>
                </a:solidFill>
              </a:rPr>
              <a:t>MARTINS,S.R.</a:t>
            </a:r>
            <a:r>
              <a:rPr lang="pt-BR" sz="4600" baseline="30000" dirty="0" smtClean="0">
                <a:solidFill>
                  <a:schemeClr val="tx1"/>
                </a:solidFill>
              </a:rPr>
              <a:t>4</a:t>
            </a:r>
            <a:endParaRPr lang="pt-BR" sz="4600" baseline="30000" dirty="0" smtClean="0">
              <a:solidFill>
                <a:schemeClr val="tx1"/>
              </a:solidFill>
            </a:endParaRPr>
          </a:p>
          <a:p>
            <a:pPr marL="428625" lvl="1" algn="ctr">
              <a:spcAft>
                <a:spcPts val="1200"/>
              </a:spcAft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</a:tabLst>
            </a:pPr>
            <a:r>
              <a:rPr lang="pt-BR" sz="4600" baseline="30000" dirty="0" smtClean="0">
                <a:solidFill>
                  <a:schemeClr val="tx1"/>
                </a:solidFill>
              </a:rPr>
              <a:t>1</a:t>
            </a:r>
            <a:r>
              <a:rPr lang="pt-BR" sz="4600" dirty="0" smtClean="0">
                <a:solidFill>
                  <a:schemeClr val="tx1"/>
                </a:solidFill>
              </a:rPr>
              <a:t>UFSC, raqueltsouza@hotmail.com; </a:t>
            </a:r>
            <a:r>
              <a:rPr lang="pt-BR" sz="4600" baseline="30000" dirty="0" smtClean="0">
                <a:solidFill>
                  <a:schemeClr val="tx1"/>
                </a:solidFill>
              </a:rPr>
              <a:t>2</a:t>
            </a:r>
            <a:r>
              <a:rPr lang="pt-BR" sz="4600" dirty="0" smtClean="0">
                <a:solidFill>
                  <a:schemeClr val="tx1"/>
                </a:solidFill>
              </a:rPr>
              <a:t>EPAGRI, luizverona@epagri.sc.gov.br; </a:t>
            </a:r>
            <a:r>
              <a:rPr lang="pt-BR" sz="4600" baseline="30000" dirty="0" smtClean="0">
                <a:solidFill>
                  <a:schemeClr val="tx1"/>
                </a:solidFill>
              </a:rPr>
              <a:t>3</a:t>
            </a:r>
            <a:r>
              <a:rPr lang="pt-BR" sz="4600" dirty="0" smtClean="0">
                <a:solidFill>
                  <a:schemeClr val="tx1"/>
                </a:solidFill>
              </a:rPr>
              <a:t>UFFS, marciane1929@hotmail.com; </a:t>
            </a:r>
            <a:r>
              <a:rPr lang="pt-BR" sz="4600" baseline="30000" dirty="0" smtClean="0">
                <a:solidFill>
                  <a:schemeClr val="tx1"/>
                </a:solidFill>
              </a:rPr>
              <a:t>4</a:t>
            </a:r>
            <a:r>
              <a:rPr lang="pt-BR" sz="4600" dirty="0" smtClean="0">
                <a:solidFill>
                  <a:schemeClr val="tx1"/>
                </a:solidFill>
              </a:rPr>
              <a:t>PVNS/CAPES/UFFS; PPGEA/UFSC, sergio@ens.ufsc.br</a:t>
            </a:r>
            <a:endParaRPr lang="pt-BR" sz="6600" dirty="0">
              <a:solidFill>
                <a:srgbClr val="FF0000"/>
              </a:solidFill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557235" y="9173282"/>
            <a:ext cx="13557997" cy="8358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Aft>
                <a:spcPts val="12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pt-BR" sz="4400" b="1" cap="small" dirty="0" smtClean="0">
                <a:solidFill>
                  <a:schemeClr val="tx1"/>
                </a:solidFill>
              </a:rPr>
              <a:t>Introdução</a:t>
            </a:r>
          </a:p>
          <a:p>
            <a:pPr algn="just">
              <a:spcAft>
                <a:spcPts val="18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pt-BR" sz="3600" dirty="0" smtClean="0">
                <a:solidFill>
                  <a:schemeClr val="tx1"/>
                </a:solidFill>
              </a:rPr>
              <a:t>A utilização de </a:t>
            </a:r>
            <a:r>
              <a:rPr lang="pt-BR" sz="3600" dirty="0" smtClean="0">
                <a:solidFill>
                  <a:schemeClr val="tx1"/>
                </a:solidFill>
              </a:rPr>
              <a:t>insumos </a:t>
            </a:r>
            <a:r>
              <a:rPr lang="pt-BR" sz="3600" dirty="0" smtClean="0">
                <a:solidFill>
                  <a:schemeClr val="tx1"/>
                </a:solidFill>
              </a:rPr>
              <a:t>externos em agroecossistemas familiares, por um lado, favorece </a:t>
            </a:r>
            <a:r>
              <a:rPr lang="pt-BR" sz="3600" dirty="0" smtClean="0">
                <a:solidFill>
                  <a:schemeClr val="tx1"/>
                </a:solidFill>
              </a:rPr>
              <a:t>a execução das atividades agrícolas, </a:t>
            </a:r>
            <a:r>
              <a:rPr lang="pt-BR" sz="3600" dirty="0" smtClean="0">
                <a:solidFill>
                  <a:schemeClr val="tx1"/>
                </a:solidFill>
              </a:rPr>
              <a:t>auxiliando </a:t>
            </a:r>
            <a:r>
              <a:rPr lang="pt-BR" sz="3600" dirty="0" smtClean="0">
                <a:solidFill>
                  <a:schemeClr val="tx1"/>
                </a:solidFill>
              </a:rPr>
              <a:t>o agricultor no combate à pragas e </a:t>
            </a:r>
            <a:r>
              <a:rPr lang="pt-BR" sz="3600" dirty="0" smtClean="0">
                <a:solidFill>
                  <a:schemeClr val="tx1"/>
                </a:solidFill>
              </a:rPr>
              <a:t>doenças e no </a:t>
            </a:r>
            <a:r>
              <a:rPr lang="pt-BR" sz="3600" dirty="0" smtClean="0">
                <a:solidFill>
                  <a:schemeClr val="tx1"/>
                </a:solidFill>
              </a:rPr>
              <a:t>melhoramento do </a:t>
            </a:r>
            <a:r>
              <a:rPr lang="pt-BR" sz="3600" dirty="0" smtClean="0">
                <a:solidFill>
                  <a:schemeClr val="tx1"/>
                </a:solidFill>
              </a:rPr>
              <a:t>solo, por exemplo. Entretanto, representam </a:t>
            </a:r>
            <a:r>
              <a:rPr lang="pt-BR" sz="3600" dirty="0" smtClean="0">
                <a:solidFill>
                  <a:schemeClr val="tx1"/>
                </a:solidFill>
              </a:rPr>
              <a:t>também altos custos para os produtores </a:t>
            </a:r>
            <a:r>
              <a:rPr lang="pt-BR" sz="3600" dirty="0" smtClean="0">
                <a:solidFill>
                  <a:schemeClr val="tx1"/>
                </a:solidFill>
              </a:rPr>
              <a:t>e fonte de poluição dos agroecossistemas. </a:t>
            </a:r>
            <a:r>
              <a:rPr lang="pt-BR" sz="3600" dirty="0" smtClean="0">
                <a:solidFill>
                  <a:schemeClr val="tx1"/>
                </a:solidFill>
              </a:rPr>
              <a:t>Na Agroecologia</a:t>
            </a:r>
            <a:r>
              <a:rPr lang="pt-BR" sz="3600" dirty="0" smtClean="0">
                <a:solidFill>
                  <a:schemeClr val="tx1"/>
                </a:solidFill>
              </a:rPr>
              <a:t>, a utilização </a:t>
            </a:r>
            <a:r>
              <a:rPr lang="pt-BR" sz="3600" dirty="0" smtClean="0">
                <a:solidFill>
                  <a:schemeClr val="tx1"/>
                </a:solidFill>
              </a:rPr>
              <a:t>de insumos externos </a:t>
            </a:r>
            <a:r>
              <a:rPr lang="pt-BR" sz="3600" dirty="0" smtClean="0">
                <a:solidFill>
                  <a:schemeClr val="tx1"/>
                </a:solidFill>
              </a:rPr>
              <a:t>é encarada sob </a:t>
            </a:r>
            <a:r>
              <a:rPr lang="pt-BR" sz="3600" dirty="0" smtClean="0">
                <a:solidFill>
                  <a:schemeClr val="tx1"/>
                </a:solidFill>
              </a:rPr>
              <a:t>a ótica de um redesenho do </a:t>
            </a:r>
            <a:r>
              <a:rPr lang="pt-BR" sz="3600" dirty="0" smtClean="0">
                <a:solidFill>
                  <a:schemeClr val="tx1"/>
                </a:solidFill>
              </a:rPr>
              <a:t>agroecossistema, de modo a favorecer a </a:t>
            </a:r>
            <a:r>
              <a:rPr lang="pt-BR" sz="3600" dirty="0" smtClean="0">
                <a:solidFill>
                  <a:schemeClr val="tx1"/>
                </a:solidFill>
              </a:rPr>
              <a:t>diminuição contínua </a:t>
            </a:r>
            <a:r>
              <a:rPr lang="pt-BR" sz="3600" dirty="0" smtClean="0">
                <a:solidFill>
                  <a:schemeClr val="tx1"/>
                </a:solidFill>
              </a:rPr>
              <a:t>da dependência.</a:t>
            </a:r>
            <a:endParaRPr lang="pt-BR" sz="3600" dirty="0" smtClean="0">
              <a:solidFill>
                <a:schemeClr val="tx1"/>
              </a:solidFill>
            </a:endParaRPr>
          </a:p>
          <a:p>
            <a:pPr algn="just">
              <a:spcAft>
                <a:spcPts val="18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pt-BR" sz="3600" dirty="0" smtClean="0">
                <a:solidFill>
                  <a:schemeClr val="tx1"/>
                </a:solidFill>
              </a:rPr>
              <a:t>O trabalho faz parte </a:t>
            </a:r>
            <a:r>
              <a:rPr lang="pt-BR" sz="3600" dirty="0" smtClean="0">
                <a:solidFill>
                  <a:schemeClr val="tx1"/>
                </a:solidFill>
              </a:rPr>
              <a:t>de um </a:t>
            </a:r>
            <a:r>
              <a:rPr lang="pt-BR" sz="3600" dirty="0" smtClean="0">
                <a:solidFill>
                  <a:schemeClr val="tx1"/>
                </a:solidFill>
              </a:rPr>
              <a:t>projeto </a:t>
            </a:r>
            <a:r>
              <a:rPr lang="pt-BR" sz="3600" dirty="0" smtClean="0">
                <a:solidFill>
                  <a:schemeClr val="tx1"/>
                </a:solidFill>
              </a:rPr>
              <a:t>de avaliação </a:t>
            </a:r>
            <a:r>
              <a:rPr lang="pt-BR" sz="3600" dirty="0" smtClean="0">
                <a:solidFill>
                  <a:schemeClr val="tx1"/>
                </a:solidFill>
              </a:rPr>
              <a:t>de </a:t>
            </a:r>
            <a:r>
              <a:rPr lang="pt-BR" sz="3600" dirty="0" smtClean="0">
                <a:solidFill>
                  <a:schemeClr val="tx1"/>
                </a:solidFill>
              </a:rPr>
              <a:t>sustentabilidade, idealizado e executado pela </a:t>
            </a:r>
            <a:r>
              <a:rPr lang="pt-BR" sz="3600" b="1" dirty="0" smtClean="0">
                <a:solidFill>
                  <a:schemeClr val="tx1"/>
                </a:solidFill>
              </a:rPr>
              <a:t>Rede CONSAGRO</a:t>
            </a:r>
            <a:r>
              <a:rPr lang="pt-BR" sz="3600" dirty="0" smtClean="0">
                <a:solidFill>
                  <a:schemeClr val="tx1"/>
                </a:solidFill>
              </a:rPr>
              <a:t> </a:t>
            </a:r>
            <a:r>
              <a:rPr lang="pt-BR" sz="3600" dirty="0" smtClean="0">
                <a:solidFill>
                  <a:schemeClr val="tx1"/>
                </a:solidFill>
              </a:rPr>
              <a:t>(</a:t>
            </a:r>
            <a:r>
              <a:rPr lang="pt-BR" sz="3600" dirty="0" smtClean="0">
                <a:solidFill>
                  <a:srgbClr val="FF0000"/>
                </a:solidFill>
              </a:rPr>
              <a:t>site</a:t>
            </a:r>
            <a:r>
              <a:rPr lang="pt-BR" sz="3600" dirty="0" smtClean="0">
                <a:solidFill>
                  <a:schemeClr val="tx1"/>
                </a:solidFill>
              </a:rPr>
              <a:t>) </a:t>
            </a:r>
            <a:r>
              <a:rPr lang="pt-BR" sz="3600" dirty="0" smtClean="0">
                <a:solidFill>
                  <a:schemeClr val="tx1"/>
                </a:solidFill>
              </a:rPr>
              <a:t>e </a:t>
            </a:r>
            <a:r>
              <a:rPr lang="pt-BR" sz="3600" dirty="0" smtClean="0">
                <a:solidFill>
                  <a:schemeClr val="tx1"/>
                </a:solidFill>
              </a:rPr>
              <a:t>financiado </a:t>
            </a:r>
            <a:r>
              <a:rPr lang="pt-BR" sz="3600" dirty="0" smtClean="0">
                <a:solidFill>
                  <a:schemeClr val="tx1"/>
                </a:solidFill>
              </a:rPr>
              <a:t>pelo CNPq e FAPESC no âmbito </a:t>
            </a:r>
            <a:r>
              <a:rPr lang="pt-BR" sz="3600" dirty="0" smtClean="0">
                <a:solidFill>
                  <a:schemeClr val="tx1"/>
                </a:solidFill>
              </a:rPr>
              <a:t>do edital REPENSA.</a:t>
            </a:r>
            <a:endParaRPr lang="pt-BR" sz="3600" dirty="0" smtClean="0">
              <a:solidFill>
                <a:schemeClr val="tx1"/>
              </a:solidFill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6773529" y="9459034"/>
            <a:ext cx="13919379" cy="815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1200"/>
              </a:spcAft>
              <a:defRPr/>
            </a:pPr>
            <a:r>
              <a:rPr lang="pt-BR" sz="3600" u="sng" dirty="0" smtClean="0">
                <a:solidFill>
                  <a:schemeClr val="tx1"/>
                </a:solidFill>
              </a:rPr>
              <a:t>Objetivo</a:t>
            </a:r>
            <a:r>
              <a:rPr lang="pt-BR" sz="3600" dirty="0" smtClean="0">
                <a:solidFill>
                  <a:schemeClr val="tx1"/>
                </a:solidFill>
              </a:rPr>
              <a:t>: análise do nível de dependência de cinco agroecossistemas e dos fatores que favorecem e que limitam a autonomia dos agricultores familiares com relação aos insumos externos.</a:t>
            </a:r>
            <a:endParaRPr lang="en-GB" sz="3600" dirty="0" smtClean="0">
              <a:solidFill>
                <a:schemeClr val="tx1"/>
              </a:solidFill>
            </a:endParaRPr>
          </a:p>
          <a:p>
            <a:pPr algn="just" eaLnBrk="1" hangingPunct="1">
              <a:spcAft>
                <a:spcPts val="1200"/>
              </a:spcAft>
              <a:defRPr/>
            </a:pPr>
            <a:endParaRPr lang="pt-BR" sz="3600" b="1" cap="small" dirty="0" smtClean="0">
              <a:solidFill>
                <a:schemeClr val="tx1"/>
              </a:solidFill>
            </a:endParaRPr>
          </a:p>
          <a:p>
            <a:pPr algn="just" eaLnBrk="1" hangingPunct="1">
              <a:spcAft>
                <a:spcPts val="1200"/>
              </a:spcAft>
              <a:defRPr/>
            </a:pPr>
            <a:r>
              <a:rPr lang="pt-BR" sz="4400" b="1" cap="small" dirty="0" smtClean="0">
                <a:solidFill>
                  <a:schemeClr val="tx1"/>
                </a:solidFill>
              </a:rPr>
              <a:t>Materiais e métodos</a:t>
            </a:r>
          </a:p>
          <a:p>
            <a:pPr algn="just" eaLnBrk="1" hangingPunct="1">
              <a:spcAft>
                <a:spcPts val="1200"/>
              </a:spcAft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Estudo de caso em cinco agroecossistemas familiares e de base de produção </a:t>
            </a:r>
            <a:r>
              <a:rPr lang="pt-BR" sz="3600" dirty="0" err="1" smtClean="0">
                <a:solidFill>
                  <a:schemeClr val="tx1"/>
                </a:solidFill>
              </a:rPr>
              <a:t>agroecológica</a:t>
            </a:r>
            <a:r>
              <a:rPr lang="pt-BR" sz="3600" dirty="0" smtClean="0">
                <a:solidFill>
                  <a:schemeClr val="tx1"/>
                </a:solidFill>
              </a:rPr>
              <a:t> situados no município de Chapecó, Santa Catarina</a:t>
            </a:r>
            <a:r>
              <a:rPr lang="pt-BR" sz="3600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Aft>
                <a:spcPts val="1200"/>
              </a:spcAft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O método utilizado foi o MESMIS (MASERA </a:t>
            </a:r>
            <a:r>
              <a:rPr lang="pt-BR" sz="3600" dirty="0" err="1" smtClean="0">
                <a:solidFill>
                  <a:schemeClr val="tx1"/>
                </a:solidFill>
              </a:rPr>
              <a:t>et</a:t>
            </a:r>
            <a:r>
              <a:rPr lang="pt-BR" sz="3600" dirty="0" smtClean="0">
                <a:solidFill>
                  <a:schemeClr val="tx1"/>
                </a:solidFill>
              </a:rPr>
              <a:t> al., 2000</a:t>
            </a:r>
            <a:r>
              <a:rPr lang="pt-BR" sz="3600" dirty="0" smtClean="0">
                <a:solidFill>
                  <a:schemeClr val="tx1"/>
                </a:solidFill>
              </a:rPr>
              <a:t>), </a:t>
            </a:r>
            <a:r>
              <a:rPr lang="pt-BR" sz="3600" dirty="0" smtClean="0">
                <a:solidFill>
                  <a:schemeClr val="tx1"/>
                </a:solidFill>
              </a:rPr>
              <a:t>sendo conduzido a partir de uma abordagem sistêmica e participativa. As informações foram obtidas a partir de </a:t>
            </a:r>
            <a:r>
              <a:rPr lang="pt-BR" sz="3600" dirty="0" smtClean="0">
                <a:solidFill>
                  <a:schemeClr val="tx1"/>
                </a:solidFill>
              </a:rPr>
              <a:t>entrevista </a:t>
            </a:r>
            <a:r>
              <a:rPr lang="pt-BR" sz="3600" dirty="0" smtClean="0">
                <a:solidFill>
                  <a:schemeClr val="tx1"/>
                </a:solidFill>
              </a:rPr>
              <a:t>semiestruturada, realizada </a:t>
            </a:r>
            <a:r>
              <a:rPr lang="pt-BR" sz="3600" dirty="0" smtClean="0">
                <a:solidFill>
                  <a:schemeClr val="tx1"/>
                </a:solidFill>
              </a:rPr>
              <a:t>com </a:t>
            </a:r>
            <a:r>
              <a:rPr lang="pt-BR" sz="3600" dirty="0" smtClean="0">
                <a:solidFill>
                  <a:schemeClr val="tx1"/>
                </a:solidFill>
              </a:rPr>
              <a:t>cada família entre abril e junho de 2011</a:t>
            </a:r>
            <a:r>
              <a:rPr lang="pt-BR" sz="3600" dirty="0" smtClean="0">
                <a:solidFill>
                  <a:schemeClr val="tx1"/>
                </a:solidFill>
              </a:rPr>
              <a:t>.</a:t>
            </a:r>
            <a:endParaRPr lang="pt-BR" sz="3600" dirty="0" smtClean="0">
              <a:solidFill>
                <a:schemeClr val="tx1"/>
              </a:solidFill>
            </a:endParaRPr>
          </a:p>
        </p:txBody>
      </p:sp>
      <p:sp>
        <p:nvSpPr>
          <p:cNvPr id="2058" name="Text Box 11"/>
          <p:cNvSpPr txBox="1">
            <a:spLocks noChangeArrowheads="1"/>
          </p:cNvSpPr>
          <p:nvPr/>
        </p:nvSpPr>
        <p:spPr bwMode="auto">
          <a:xfrm>
            <a:off x="985731" y="29961740"/>
            <a:ext cx="14852274" cy="102511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</a:pPr>
            <a:r>
              <a:rPr lang="pt-BR" sz="4400" b="1" cap="small" dirty="0" smtClean="0">
                <a:solidFill>
                  <a:schemeClr val="tx1"/>
                </a:solidFill>
              </a:rPr>
              <a:t>Resultados e discussão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</a:pPr>
            <a:r>
              <a:rPr lang="pt-BR" sz="3600" dirty="0" smtClean="0">
                <a:solidFill>
                  <a:schemeClr val="tx1"/>
                </a:solidFill>
              </a:rPr>
              <a:t>Os </a:t>
            </a:r>
            <a:r>
              <a:rPr lang="pt-BR" sz="3600" dirty="0" smtClean="0">
                <a:solidFill>
                  <a:schemeClr val="tx1"/>
                </a:solidFill>
              </a:rPr>
              <a:t>agroecossistemas </a:t>
            </a:r>
            <a:r>
              <a:rPr lang="pt-BR" sz="3600" dirty="0" smtClean="0">
                <a:solidFill>
                  <a:schemeClr val="tx1"/>
                </a:solidFill>
              </a:rPr>
              <a:t>não </a:t>
            </a:r>
            <a:r>
              <a:rPr lang="pt-BR" sz="3600" dirty="0" smtClean="0">
                <a:solidFill>
                  <a:schemeClr val="tx1"/>
                </a:solidFill>
              </a:rPr>
              <a:t>fazem </a:t>
            </a:r>
            <a:r>
              <a:rPr lang="pt-BR" sz="3600" dirty="0" smtClean="0">
                <a:solidFill>
                  <a:schemeClr val="tx1"/>
                </a:solidFill>
              </a:rPr>
              <a:t>uso de </a:t>
            </a:r>
            <a:r>
              <a:rPr lang="pt-BR" sz="3600" dirty="0" smtClean="0">
                <a:solidFill>
                  <a:schemeClr val="tx1"/>
                </a:solidFill>
              </a:rPr>
              <a:t>nenhum insumo químico-sintético e </a:t>
            </a:r>
            <a:r>
              <a:rPr lang="pt-BR" sz="3600" dirty="0" smtClean="0">
                <a:solidFill>
                  <a:schemeClr val="tx1"/>
                </a:solidFill>
              </a:rPr>
              <a:t>as famílias têm </a:t>
            </a:r>
            <a:r>
              <a:rPr lang="pt-BR" sz="3600" dirty="0" smtClean="0">
                <a:solidFill>
                  <a:schemeClr val="tx1"/>
                </a:solidFill>
              </a:rPr>
              <a:t>um conhecimento bastante </a:t>
            </a:r>
            <a:r>
              <a:rPr lang="pt-BR" sz="3600" dirty="0" smtClean="0">
                <a:solidFill>
                  <a:schemeClr val="tx1"/>
                </a:solidFill>
              </a:rPr>
              <a:t>amplo </a:t>
            </a:r>
            <a:r>
              <a:rPr lang="pt-BR" sz="3600" dirty="0" smtClean="0">
                <a:solidFill>
                  <a:schemeClr val="tx1"/>
                </a:solidFill>
              </a:rPr>
              <a:t>das técnicas, premissas e reivindicações </a:t>
            </a:r>
            <a:r>
              <a:rPr lang="pt-BR" sz="3600" dirty="0" smtClean="0">
                <a:solidFill>
                  <a:schemeClr val="tx1"/>
                </a:solidFill>
              </a:rPr>
              <a:t>inseridas na Agroecologia</a:t>
            </a:r>
            <a:r>
              <a:rPr lang="pt-BR" sz="3600" dirty="0" smtClean="0">
                <a:solidFill>
                  <a:schemeClr val="tx1"/>
                </a:solidFill>
              </a:rPr>
              <a:t>. </a:t>
            </a:r>
            <a:endParaRPr lang="pt-BR" sz="3600" dirty="0" smtClean="0">
              <a:solidFill>
                <a:schemeClr val="tx1"/>
              </a:solidFill>
            </a:endParaRPr>
          </a:p>
          <a:p>
            <a:pPr algn="just">
              <a:spcAft>
                <a:spcPts val="18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</a:pPr>
            <a:r>
              <a:rPr lang="pt-BR" sz="3600" dirty="0" smtClean="0">
                <a:solidFill>
                  <a:schemeClr val="tx1"/>
                </a:solidFill>
              </a:rPr>
              <a:t>As </a:t>
            </a:r>
            <a:r>
              <a:rPr lang="pt-BR" sz="3600" dirty="0" smtClean="0">
                <a:solidFill>
                  <a:schemeClr val="tx1"/>
                </a:solidFill>
              </a:rPr>
              <a:t>famílias </a:t>
            </a:r>
            <a:r>
              <a:rPr lang="pt-BR" sz="3600" dirty="0" smtClean="0">
                <a:solidFill>
                  <a:schemeClr val="tx1"/>
                </a:solidFill>
              </a:rPr>
              <a:t>conseguem </a:t>
            </a:r>
            <a:r>
              <a:rPr lang="pt-BR" sz="3600" dirty="0" smtClean="0">
                <a:solidFill>
                  <a:schemeClr val="tx1"/>
                </a:solidFill>
              </a:rPr>
              <a:t>atuar mais no campo da prevenção de problemas do que na </a:t>
            </a:r>
            <a:r>
              <a:rPr lang="pt-BR" sz="3600" dirty="0" smtClean="0">
                <a:solidFill>
                  <a:schemeClr val="tx1"/>
                </a:solidFill>
              </a:rPr>
              <a:t>remediação. O exemplo </a:t>
            </a:r>
            <a:r>
              <a:rPr lang="pt-BR" sz="3600" dirty="0" smtClean="0">
                <a:solidFill>
                  <a:schemeClr val="tx1"/>
                </a:solidFill>
              </a:rPr>
              <a:t>mais claro </a:t>
            </a:r>
            <a:r>
              <a:rPr lang="pt-BR" sz="3600" dirty="0" smtClean="0">
                <a:solidFill>
                  <a:schemeClr val="tx1"/>
                </a:solidFill>
              </a:rPr>
              <a:t>é a </a:t>
            </a:r>
            <a:r>
              <a:rPr lang="pt-BR" sz="3600" dirty="0" smtClean="0">
                <a:solidFill>
                  <a:schemeClr val="tx1"/>
                </a:solidFill>
              </a:rPr>
              <a:t>preocupação com a saúde do solo e das plantas, evitando o ataque de pragas e doenças e reduzindo </a:t>
            </a:r>
            <a:r>
              <a:rPr lang="pt-BR" sz="3600" dirty="0" smtClean="0">
                <a:solidFill>
                  <a:schemeClr val="tx1"/>
                </a:solidFill>
              </a:rPr>
              <a:t>a </a:t>
            </a:r>
            <a:r>
              <a:rPr lang="pt-BR" sz="3600" dirty="0" smtClean="0">
                <a:solidFill>
                  <a:schemeClr val="tx1"/>
                </a:solidFill>
              </a:rPr>
              <a:t>necessidade de utilização de </a:t>
            </a:r>
            <a:r>
              <a:rPr lang="pt-BR" sz="3600" dirty="0" smtClean="0">
                <a:solidFill>
                  <a:schemeClr val="tx1"/>
                </a:solidFill>
              </a:rPr>
              <a:t>insumos.</a:t>
            </a:r>
          </a:p>
          <a:p>
            <a:pPr algn="just">
              <a:spcAft>
                <a:spcPts val="24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</a:pPr>
            <a:r>
              <a:rPr lang="pt-BR" sz="3600" u="sng" dirty="0" smtClean="0">
                <a:solidFill>
                  <a:schemeClr val="tx1"/>
                </a:solidFill>
              </a:rPr>
              <a:t>Principais </a:t>
            </a:r>
            <a:r>
              <a:rPr lang="pt-BR" sz="3600" u="sng" dirty="0" smtClean="0">
                <a:solidFill>
                  <a:schemeClr val="tx1"/>
                </a:solidFill>
              </a:rPr>
              <a:t>insumos </a:t>
            </a:r>
            <a:r>
              <a:rPr lang="pt-BR" sz="3600" u="sng" dirty="0" smtClean="0">
                <a:solidFill>
                  <a:schemeClr val="tx1"/>
                </a:solidFill>
              </a:rPr>
              <a:t>externos</a:t>
            </a:r>
            <a:r>
              <a:rPr lang="pt-BR" sz="3600" dirty="0" smtClean="0">
                <a:solidFill>
                  <a:schemeClr val="tx1"/>
                </a:solidFill>
              </a:rPr>
              <a:t>: </a:t>
            </a:r>
            <a:r>
              <a:rPr lang="pt-BR" sz="3600" b="1" dirty="0" smtClean="0">
                <a:solidFill>
                  <a:schemeClr val="tx1"/>
                </a:solidFill>
              </a:rPr>
              <a:t>sementes </a:t>
            </a:r>
            <a:r>
              <a:rPr lang="pt-BR" sz="3600" b="1" dirty="0" smtClean="0">
                <a:solidFill>
                  <a:schemeClr val="tx1"/>
                </a:solidFill>
              </a:rPr>
              <a:t>e mudas</a:t>
            </a:r>
            <a:r>
              <a:rPr lang="pt-BR" sz="3600" dirty="0" smtClean="0">
                <a:solidFill>
                  <a:schemeClr val="tx1"/>
                </a:solidFill>
              </a:rPr>
              <a:t>, </a:t>
            </a:r>
            <a:r>
              <a:rPr lang="pt-BR" sz="3600" b="1" dirty="0" smtClean="0">
                <a:solidFill>
                  <a:schemeClr val="tx1"/>
                </a:solidFill>
              </a:rPr>
              <a:t>esterco</a:t>
            </a:r>
            <a:r>
              <a:rPr lang="pt-BR" sz="3600" dirty="0" smtClean="0">
                <a:solidFill>
                  <a:schemeClr val="tx1"/>
                </a:solidFill>
              </a:rPr>
              <a:t>, </a:t>
            </a:r>
            <a:r>
              <a:rPr lang="pt-BR" sz="3600" dirty="0" smtClean="0">
                <a:solidFill>
                  <a:schemeClr val="tx1"/>
                </a:solidFill>
              </a:rPr>
              <a:t>itens para a prevenção e controle fitossanitário </a:t>
            </a:r>
            <a:r>
              <a:rPr lang="pt-BR" sz="3600" dirty="0" smtClean="0">
                <a:solidFill>
                  <a:schemeClr val="tx1"/>
                </a:solidFill>
              </a:rPr>
              <a:t>(caldas, chás, </a:t>
            </a:r>
            <a:r>
              <a:rPr lang="pt-BR" sz="3600" dirty="0" smtClean="0">
                <a:solidFill>
                  <a:schemeClr val="tx1"/>
                </a:solidFill>
              </a:rPr>
              <a:t>óleo de neem</a:t>
            </a:r>
            <a:r>
              <a:rPr lang="pt-BR" sz="3600" dirty="0" smtClean="0">
                <a:solidFill>
                  <a:schemeClr val="tx1"/>
                </a:solidFill>
              </a:rPr>
              <a:t>), energia elétrica</a:t>
            </a:r>
            <a:r>
              <a:rPr lang="pt-BR" sz="3600" dirty="0" smtClean="0">
                <a:solidFill>
                  <a:schemeClr val="tx1"/>
                </a:solidFill>
              </a:rPr>
              <a:t> </a:t>
            </a:r>
            <a:r>
              <a:rPr lang="pt-BR" sz="3600" dirty="0" smtClean="0">
                <a:solidFill>
                  <a:schemeClr val="tx1"/>
                </a:solidFill>
              </a:rPr>
              <a:t>e combustível. </a:t>
            </a:r>
            <a:r>
              <a:rPr lang="pt-BR" sz="3600" dirty="0" smtClean="0">
                <a:solidFill>
                  <a:schemeClr val="tx1"/>
                </a:solidFill>
              </a:rPr>
              <a:t>As famílias que possuem agroindústria têm também algumas outras necessidades, como a aquisição de açúcar orgânico para a produção de compostas e de laranja orgânica para complementar a produção de sucos</a:t>
            </a:r>
            <a:r>
              <a:rPr lang="pt-BR" sz="3600" dirty="0" smtClean="0">
                <a:solidFill>
                  <a:schemeClr val="tx1"/>
                </a:solidFill>
              </a:rPr>
              <a:t>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</a:tabLst>
            </a:pPr>
            <a:r>
              <a:rPr lang="pt-BR" sz="3600" i="1" dirty="0" smtClean="0">
                <a:solidFill>
                  <a:srgbClr val="00B050"/>
                </a:solidFill>
              </a:rPr>
              <a:t>“</a:t>
            </a:r>
            <a:r>
              <a:rPr lang="pt-BR" sz="3600" i="1" dirty="0" smtClean="0">
                <a:solidFill>
                  <a:srgbClr val="00B050"/>
                </a:solidFill>
              </a:rPr>
              <a:t>Somos bastante auto-suficientes. Sempre tem algumas coisas que precisam vir de fora, mas se tivesse que produzir sem comprar nada, conseguiríamos</a:t>
            </a:r>
            <a:r>
              <a:rPr lang="pt-BR" sz="3600" i="1" dirty="0" smtClean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16518978" y="30696946"/>
            <a:ext cx="14899341" cy="82659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Aft>
                <a:spcPts val="54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pt-BR" sz="3600" dirty="0" smtClean="0">
                <a:solidFill>
                  <a:schemeClr val="tx1"/>
                </a:solidFill>
              </a:rPr>
              <a:t>A falta de mão de obra é o principal fator limitante para a autonomia relativa a compra de insumos externos. Como motivos destaca-se: a maior demanda por mão de obra inerente aos cultivos </a:t>
            </a:r>
            <a:r>
              <a:rPr lang="pt-BR" sz="3600" dirty="0" err="1" smtClean="0">
                <a:solidFill>
                  <a:schemeClr val="tx1"/>
                </a:solidFill>
              </a:rPr>
              <a:t>agroecológicos</a:t>
            </a:r>
            <a:r>
              <a:rPr lang="pt-BR" sz="3600" dirty="0" smtClean="0">
                <a:solidFill>
                  <a:schemeClr val="tx1"/>
                </a:solidFill>
              </a:rPr>
              <a:t> </a:t>
            </a:r>
            <a:r>
              <a:rPr lang="pt-BR" sz="3600" dirty="0" smtClean="0">
                <a:solidFill>
                  <a:schemeClr val="tx1"/>
                </a:solidFill>
              </a:rPr>
              <a:t>(em </a:t>
            </a:r>
            <a:r>
              <a:rPr lang="pt-BR" sz="3600" dirty="0" smtClean="0">
                <a:solidFill>
                  <a:schemeClr val="tx1"/>
                </a:solidFill>
              </a:rPr>
              <a:t>relação aos </a:t>
            </a:r>
            <a:r>
              <a:rPr lang="pt-BR" sz="3600" dirty="0" smtClean="0">
                <a:solidFill>
                  <a:schemeClr val="tx1"/>
                </a:solidFill>
              </a:rPr>
              <a:t>convencionais) </a:t>
            </a:r>
            <a:r>
              <a:rPr lang="pt-BR" sz="3600" dirty="0" smtClean="0">
                <a:solidFill>
                  <a:schemeClr val="tx1"/>
                </a:solidFill>
              </a:rPr>
              <a:t>e o êxodo rural, gerando a fuga dos jovens para os centros urbanos e o envelhecimento da população </a:t>
            </a:r>
            <a:r>
              <a:rPr lang="pt-BR" sz="3600" dirty="0" smtClean="0">
                <a:solidFill>
                  <a:schemeClr val="tx1"/>
                </a:solidFill>
              </a:rPr>
              <a:t>rural.</a:t>
            </a:r>
          </a:p>
          <a:p>
            <a:pPr algn="just">
              <a:spcAft>
                <a:spcPts val="12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pt-BR" sz="4400" b="1" cap="small" dirty="0" smtClean="0">
                <a:solidFill>
                  <a:schemeClr val="tx1"/>
                </a:solidFill>
              </a:rPr>
              <a:t>Conclusão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pt-BR" sz="3600" dirty="0" smtClean="0">
                <a:solidFill>
                  <a:schemeClr val="tx1"/>
                </a:solidFill>
              </a:rPr>
              <a:t>A Agroecologia </a:t>
            </a:r>
            <a:r>
              <a:rPr lang="pt-BR" sz="3600" dirty="0" smtClean="0">
                <a:solidFill>
                  <a:schemeClr val="tx1"/>
                </a:solidFill>
              </a:rPr>
              <a:t>tem </a:t>
            </a:r>
            <a:r>
              <a:rPr lang="pt-BR" sz="3600" dirty="0" smtClean="0">
                <a:solidFill>
                  <a:schemeClr val="tx1"/>
                </a:solidFill>
              </a:rPr>
              <a:t>um </a:t>
            </a:r>
            <a:r>
              <a:rPr lang="pt-BR" sz="3600" dirty="0" smtClean="0">
                <a:solidFill>
                  <a:schemeClr val="tx1"/>
                </a:solidFill>
              </a:rPr>
              <a:t>grande potencial para </a:t>
            </a:r>
            <a:r>
              <a:rPr lang="pt-BR" sz="3600" dirty="0" smtClean="0">
                <a:solidFill>
                  <a:schemeClr val="tx1"/>
                </a:solidFill>
              </a:rPr>
              <a:t>a transformação do meio rural brasileiro em busca de sistemas de produção mais sustentáveis. </a:t>
            </a:r>
            <a:r>
              <a:rPr lang="pt-BR" sz="3600" dirty="0" smtClean="0">
                <a:solidFill>
                  <a:schemeClr val="tx1"/>
                </a:solidFill>
              </a:rPr>
              <a:t>A </a:t>
            </a:r>
            <a:r>
              <a:rPr lang="pt-BR" sz="3600" u="sng" dirty="0" smtClean="0">
                <a:solidFill>
                  <a:schemeClr val="tx1"/>
                </a:solidFill>
              </a:rPr>
              <a:t>priorização do uso de recursos naturais renováveis e disponíveis no </a:t>
            </a:r>
            <a:r>
              <a:rPr lang="pt-BR" sz="3600" u="sng" dirty="0" smtClean="0">
                <a:solidFill>
                  <a:schemeClr val="tx1"/>
                </a:solidFill>
              </a:rPr>
              <a:t>agroecossistema favorece </a:t>
            </a:r>
            <a:r>
              <a:rPr lang="pt-BR" sz="3600" u="sng" dirty="0" smtClean="0">
                <a:solidFill>
                  <a:schemeClr val="tx1"/>
                </a:solidFill>
              </a:rPr>
              <a:t>a diminuição da necessidade de aquisição de insumos externos</a:t>
            </a:r>
            <a:r>
              <a:rPr lang="pt-BR" sz="3600" dirty="0" smtClean="0">
                <a:solidFill>
                  <a:schemeClr val="tx1"/>
                </a:solidFill>
              </a:rPr>
              <a:t>. Esta autonomia é extremamente valorizada pelas famílias que compõe os agroecossistemas estudados, representando uma possibilidade de aumento de renda.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060" name="Text Box 28"/>
          <p:cNvSpPr txBox="1">
            <a:spLocks noChangeArrowheads="1"/>
          </p:cNvSpPr>
          <p:nvPr/>
        </p:nvSpPr>
        <p:spPr bwMode="auto">
          <a:xfrm>
            <a:off x="29860149" y="38659717"/>
            <a:ext cx="712694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FFFFFF"/>
                </a:solidFill>
              </a:rPr>
              <a:t>AG</a:t>
            </a:r>
          </a:p>
        </p:txBody>
      </p:sp>
      <p:sp>
        <p:nvSpPr>
          <p:cNvPr id="2063" name="Text Box 31"/>
          <p:cNvSpPr txBox="1">
            <a:spLocks noChangeArrowheads="1"/>
          </p:cNvSpPr>
          <p:nvPr/>
        </p:nvSpPr>
        <p:spPr bwMode="auto">
          <a:xfrm>
            <a:off x="8819590" y="4500564"/>
            <a:ext cx="179854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64" name="CaixaDeTexto 37"/>
          <p:cNvSpPr txBox="1">
            <a:spLocks noChangeArrowheads="1"/>
          </p:cNvSpPr>
          <p:nvPr/>
        </p:nvSpPr>
        <p:spPr bwMode="auto">
          <a:xfrm>
            <a:off x="848846" y="3650248"/>
            <a:ext cx="3070635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7200" b="1" cap="small" dirty="0" smtClean="0">
                <a:solidFill>
                  <a:schemeClr val="tx1"/>
                </a:solidFill>
              </a:rPr>
              <a:t>Insumos em agroecossistemas familiares com produção de base ecológica na região oeste de Santa Catarina</a:t>
            </a:r>
            <a:endParaRPr lang="pt-BR" sz="6600" cap="small" dirty="0">
              <a:solidFill>
                <a:schemeClr val="tx1"/>
              </a:solidFill>
            </a:endParaRPr>
          </a:p>
        </p:txBody>
      </p:sp>
      <p:pic>
        <p:nvPicPr>
          <p:cNvPr id="2116" name="Picture 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83498" y="41749010"/>
            <a:ext cx="2934821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Imagem 22" descr="fapes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97812" y="40034498"/>
            <a:ext cx="2380623" cy="1285884"/>
          </a:xfrm>
          <a:prstGeom prst="rect">
            <a:avLst/>
          </a:prstGeom>
        </p:spPr>
      </p:pic>
      <p:pic>
        <p:nvPicPr>
          <p:cNvPr id="46" name="Imagem 45" descr="marca-h-color-03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22025" y="-1"/>
            <a:ext cx="1116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02685" y="39105804"/>
            <a:ext cx="2655074" cy="345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Imagem 50" descr="epagr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03213" y="40105936"/>
            <a:ext cx="1973712" cy="2000264"/>
          </a:xfrm>
          <a:prstGeom prst="rect">
            <a:avLst/>
          </a:prstGeom>
        </p:spPr>
      </p:pic>
      <p:pic>
        <p:nvPicPr>
          <p:cNvPr id="52" name="Imagem 51" descr="Logo Consagr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30719" y="39324143"/>
            <a:ext cx="3286148" cy="3424999"/>
          </a:xfrm>
          <a:prstGeom prst="rect">
            <a:avLst/>
          </a:prstGeom>
        </p:spPr>
      </p:pic>
      <p:pic>
        <p:nvPicPr>
          <p:cNvPr id="56" name="Imagem 55" descr="DSC0569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7103" y="20110104"/>
            <a:ext cx="5400000" cy="7200000"/>
          </a:xfrm>
          <a:prstGeom prst="rect">
            <a:avLst/>
          </a:prstGeom>
        </p:spPr>
      </p:pic>
      <p:pic>
        <p:nvPicPr>
          <p:cNvPr id="60" name="Imagem 59" descr="DSC0006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987579" y="19174602"/>
            <a:ext cx="8160000" cy="6120000"/>
          </a:xfrm>
          <a:prstGeom prst="rect">
            <a:avLst/>
          </a:prstGeom>
        </p:spPr>
      </p:pic>
      <p:pic>
        <p:nvPicPr>
          <p:cNvPr id="61" name="Imagem 60" descr="DSC0565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57895" y="19174602"/>
            <a:ext cx="8160000" cy="6120000"/>
          </a:xfrm>
          <a:prstGeom prst="rect">
            <a:avLst/>
          </a:prstGeom>
        </p:spPr>
      </p:pic>
      <p:sp>
        <p:nvSpPr>
          <p:cNvPr id="62" name="CaixaDeTexto 61"/>
          <p:cNvSpPr txBox="1"/>
          <p:nvPr/>
        </p:nvSpPr>
        <p:spPr>
          <a:xfrm>
            <a:off x="6772209" y="26104088"/>
            <a:ext cx="24146044" cy="255454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360000">
              <a:spcBef>
                <a:spcPts val="1200"/>
              </a:spcBef>
              <a:spcAft>
                <a:spcPts val="1200"/>
              </a:spcAft>
            </a:pPr>
            <a:r>
              <a:rPr lang="pt-BR" sz="4000" u="sng" dirty="0" smtClean="0">
                <a:solidFill>
                  <a:schemeClr val="tx1"/>
                </a:solidFill>
              </a:rPr>
              <a:t>Figura 1</a:t>
            </a:r>
            <a:r>
              <a:rPr lang="pt-BR" sz="4000" dirty="0" smtClean="0">
                <a:solidFill>
                  <a:schemeClr val="tx1"/>
                </a:solidFill>
              </a:rPr>
              <a:t>: Entrevista semiestruturada para caracterização dos agroecossistemas.</a:t>
            </a:r>
          </a:p>
          <a:p>
            <a:pPr marL="360000">
              <a:spcBef>
                <a:spcPts val="1200"/>
              </a:spcBef>
              <a:spcAft>
                <a:spcPts val="1200"/>
              </a:spcAft>
            </a:pPr>
            <a:r>
              <a:rPr lang="pt-BR" sz="4000" u="sng" dirty="0" smtClean="0">
                <a:solidFill>
                  <a:schemeClr val="tx1"/>
                </a:solidFill>
              </a:rPr>
              <a:t>Figuras 2 e 3</a:t>
            </a:r>
            <a:r>
              <a:rPr lang="pt-BR" sz="4000" dirty="0" smtClean="0">
                <a:solidFill>
                  <a:schemeClr val="tx1"/>
                </a:solidFill>
              </a:rPr>
              <a:t>:  Compostagem nos agroecossistemas</a:t>
            </a:r>
          </a:p>
          <a:p>
            <a:pPr marL="360000">
              <a:spcBef>
                <a:spcPts val="1200"/>
              </a:spcBef>
              <a:spcAft>
                <a:spcPts val="1200"/>
              </a:spcAft>
            </a:pPr>
            <a:r>
              <a:rPr lang="pt-BR" sz="4000" u="sng" dirty="0" smtClean="0">
                <a:solidFill>
                  <a:schemeClr val="tx1"/>
                </a:solidFill>
              </a:rPr>
              <a:t>Figura 4</a:t>
            </a:r>
            <a:r>
              <a:rPr lang="pt-BR" sz="4000" dirty="0" smtClean="0">
                <a:solidFill>
                  <a:schemeClr val="tx1"/>
                </a:solidFill>
              </a:rPr>
              <a:t>: </a:t>
            </a:r>
            <a:r>
              <a:rPr lang="pt-BR" sz="4000" dirty="0" smtClean="0">
                <a:solidFill>
                  <a:schemeClr val="tx1"/>
                </a:solidFill>
              </a:rPr>
              <a:t>Produção coletiva de caldas </a:t>
            </a:r>
            <a:r>
              <a:rPr lang="pt-BR" sz="4000" dirty="0" smtClean="0">
                <a:solidFill>
                  <a:schemeClr val="tx1"/>
                </a:solidFill>
              </a:rPr>
              <a:t>alternativas (coleta de amostra de biofertilizante para análise).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63" name="Line 3"/>
          <p:cNvSpPr>
            <a:spLocks noChangeShapeType="1"/>
          </p:cNvSpPr>
          <p:nvPr/>
        </p:nvSpPr>
        <p:spPr bwMode="auto">
          <a:xfrm>
            <a:off x="972391" y="18315759"/>
            <a:ext cx="30459269" cy="1587"/>
          </a:xfrm>
          <a:prstGeom prst="line">
            <a:avLst/>
          </a:prstGeom>
          <a:noFill/>
          <a:ln w="12700">
            <a:solidFill>
              <a:srgbClr val="004C00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64" name="Line 3"/>
          <p:cNvSpPr>
            <a:spLocks noChangeShapeType="1"/>
          </p:cNvSpPr>
          <p:nvPr/>
        </p:nvSpPr>
        <p:spPr bwMode="auto">
          <a:xfrm>
            <a:off x="972391" y="29175922"/>
            <a:ext cx="30459269" cy="1587"/>
          </a:xfrm>
          <a:prstGeom prst="line">
            <a:avLst/>
          </a:prstGeom>
          <a:noFill/>
          <a:ln w="12700">
            <a:solidFill>
              <a:srgbClr val="004C00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589</Words>
  <Application>Microsoft Office PowerPoint</Application>
  <PresentationFormat>Personalizar</PresentationFormat>
  <Paragraphs>23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Design padrão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Convidado</dc:creator>
  <cp:lastModifiedBy>ACER</cp:lastModifiedBy>
  <cp:revision>74</cp:revision>
  <dcterms:modified xsi:type="dcterms:W3CDTF">2012-11-19T19:47:15Z</dcterms:modified>
</cp:coreProperties>
</file>