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69" r:id="rId3"/>
    <p:sldId id="268" r:id="rId4"/>
    <p:sldId id="270" r:id="rId5"/>
    <p:sldId id="271" r:id="rId6"/>
    <p:sldId id="272" r:id="rId7"/>
    <p:sldId id="276" r:id="rId8"/>
    <p:sldId id="273" r:id="rId9"/>
    <p:sldId id="274" r:id="rId10"/>
    <p:sldId id="277" r:id="rId11"/>
    <p:sldId id="266" r:id="rId12"/>
    <p:sldId id="267" r:id="rId13"/>
    <p:sldId id="275" r:id="rId14"/>
    <p:sldId id="265" r:id="rId15"/>
    <p:sldId id="260" r:id="rId16"/>
    <p:sldId id="262" r:id="rId17"/>
    <p:sldId id="264" r:id="rId18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napVertSplitter="1" vertBarState="minimized" horzBarState="maximized">
    <p:restoredLeft sz="15620"/>
    <p:restoredTop sz="94660"/>
  </p:normalViewPr>
  <p:slideViewPr>
    <p:cSldViewPr>
      <p:cViewPr varScale="1">
        <p:scale>
          <a:sx n="82" d="100"/>
          <a:sy n="82" d="100"/>
        </p:scale>
        <p:origin x="1987" y="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9D447E-FAC1-42D0-B00B-B9366E4AC10F}" type="datetimeFigureOut">
              <a:rPr lang="pt-BR" smtClean="0"/>
              <a:pPr/>
              <a:t>09/11/2023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34D0E-E06A-4799-BD62-9AF3D5250BC1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9D447E-FAC1-42D0-B00B-B9366E4AC10F}" type="datetimeFigureOut">
              <a:rPr lang="pt-BR" smtClean="0"/>
              <a:pPr/>
              <a:t>09/11/2023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34D0E-E06A-4799-BD62-9AF3D5250BC1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9D447E-FAC1-42D0-B00B-B9366E4AC10F}" type="datetimeFigureOut">
              <a:rPr lang="pt-BR" smtClean="0"/>
              <a:pPr/>
              <a:t>09/11/2023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34D0E-E06A-4799-BD62-9AF3D5250BC1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9D447E-FAC1-42D0-B00B-B9366E4AC10F}" type="datetimeFigureOut">
              <a:rPr lang="pt-BR" smtClean="0"/>
              <a:pPr/>
              <a:t>09/11/2023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34D0E-E06A-4799-BD62-9AF3D5250BC1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9D447E-FAC1-42D0-B00B-B9366E4AC10F}" type="datetimeFigureOut">
              <a:rPr lang="pt-BR" smtClean="0"/>
              <a:pPr/>
              <a:t>09/11/2023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34D0E-E06A-4799-BD62-9AF3D5250BC1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9D447E-FAC1-42D0-B00B-B9366E4AC10F}" type="datetimeFigureOut">
              <a:rPr lang="pt-BR" smtClean="0"/>
              <a:pPr/>
              <a:t>09/11/2023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34D0E-E06A-4799-BD62-9AF3D5250BC1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9D447E-FAC1-42D0-B00B-B9366E4AC10F}" type="datetimeFigureOut">
              <a:rPr lang="pt-BR" smtClean="0"/>
              <a:pPr/>
              <a:t>09/11/2023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34D0E-E06A-4799-BD62-9AF3D5250BC1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9D447E-FAC1-42D0-B00B-B9366E4AC10F}" type="datetimeFigureOut">
              <a:rPr lang="pt-BR" smtClean="0"/>
              <a:pPr/>
              <a:t>09/11/2023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34D0E-E06A-4799-BD62-9AF3D5250BC1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9D447E-FAC1-42D0-B00B-B9366E4AC10F}" type="datetimeFigureOut">
              <a:rPr lang="pt-BR" smtClean="0"/>
              <a:pPr/>
              <a:t>09/11/2023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34D0E-E06A-4799-BD62-9AF3D5250BC1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9D447E-FAC1-42D0-B00B-B9366E4AC10F}" type="datetimeFigureOut">
              <a:rPr lang="pt-BR" smtClean="0"/>
              <a:pPr/>
              <a:t>09/11/2023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34D0E-E06A-4799-BD62-9AF3D5250BC1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9D447E-FAC1-42D0-B00B-B9366E4AC10F}" type="datetimeFigureOut">
              <a:rPr lang="pt-BR" smtClean="0"/>
              <a:pPr/>
              <a:t>09/11/2023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34D0E-E06A-4799-BD62-9AF3D5250BC1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9D447E-FAC1-42D0-B00B-B9366E4AC10F}" type="datetimeFigureOut">
              <a:rPr lang="pt-BR" smtClean="0"/>
              <a:pPr/>
              <a:t>09/11/2023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034D0E-E06A-4799-BD62-9AF3D5250BC1}" type="slidenum">
              <a:rPr lang="pt-BR" smtClean="0"/>
              <a:pPr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png"/><Relationship Id="rId4" Type="http://schemas.openxmlformats.org/officeDocument/2006/relationships/image" Target="../media/image8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emf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 Box 4"/>
          <p:cNvSpPr txBox="1">
            <a:spLocks noChangeArrowheads="1"/>
          </p:cNvSpPr>
          <p:nvPr/>
        </p:nvSpPr>
        <p:spPr bwMode="auto">
          <a:xfrm>
            <a:off x="1239838" y="404813"/>
            <a:ext cx="60261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342900" indent="-342900"/>
            <a:r>
              <a:rPr lang="pt-BR" b="1"/>
              <a:t>CONCEITO TIPOLÓGICO DE ESPÉCIE – FILOSOFIA!!!</a:t>
            </a:r>
          </a:p>
          <a:p>
            <a:pPr marL="342900" indent="-342900">
              <a:buFontTx/>
              <a:buChar char="•"/>
            </a:pPr>
            <a:endParaRPr lang="pt-BR" b="1"/>
          </a:p>
        </p:txBody>
      </p:sp>
      <p:sp>
        <p:nvSpPr>
          <p:cNvPr id="5123" name="Text Box 5"/>
          <p:cNvSpPr txBox="1">
            <a:spLocks noChangeArrowheads="1"/>
          </p:cNvSpPr>
          <p:nvPr/>
        </p:nvSpPr>
        <p:spPr bwMode="auto">
          <a:xfrm>
            <a:off x="663897" y="692696"/>
            <a:ext cx="8156575" cy="2246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buFontTx/>
              <a:buAutoNum type="arabicPeriod"/>
            </a:pPr>
            <a:r>
              <a:rPr lang="pt-BR" sz="2000" b="1" dirty="0"/>
              <a:t>Uma espécie consiste em indivíduos que compartilham a mesma “essência”;</a:t>
            </a:r>
          </a:p>
          <a:p>
            <a:pPr marL="342900" indent="-342900">
              <a:buFontTx/>
              <a:buAutoNum type="arabicPeriod"/>
            </a:pPr>
            <a:r>
              <a:rPr lang="pt-BR" sz="2000" b="1" dirty="0"/>
              <a:t>Cada espécie é separada de todas as outras por uma descontinuidade marcada;</a:t>
            </a:r>
          </a:p>
          <a:p>
            <a:pPr marL="342900" indent="-342900">
              <a:buFontTx/>
              <a:buAutoNum type="arabicPeriod"/>
            </a:pPr>
            <a:r>
              <a:rPr lang="pt-BR" sz="2000" b="1" dirty="0"/>
              <a:t>Cada espécie é constante através do espaço/tempo;</a:t>
            </a:r>
          </a:p>
          <a:p>
            <a:pPr marL="342900" indent="-342900">
              <a:buFontTx/>
              <a:buAutoNum type="arabicPeriod"/>
            </a:pPr>
            <a:r>
              <a:rPr lang="pt-BR" sz="2000" b="1" dirty="0"/>
              <a:t>A variação possível dentro de uma espécie específica é bastante limitada.</a:t>
            </a:r>
          </a:p>
        </p:txBody>
      </p:sp>
      <p:sp>
        <p:nvSpPr>
          <p:cNvPr id="5124" name="Text Box 6"/>
          <p:cNvSpPr txBox="1">
            <a:spLocks noChangeArrowheads="1"/>
          </p:cNvSpPr>
          <p:nvPr/>
        </p:nvSpPr>
        <p:spPr bwMode="auto">
          <a:xfrm>
            <a:off x="755650" y="3068638"/>
            <a:ext cx="4352925" cy="1917700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342900" indent="-342900"/>
            <a:r>
              <a:rPr lang="pt-BR" sz="2400" b="1"/>
              <a:t>NÃO CONFUNDIR:</a:t>
            </a:r>
          </a:p>
          <a:p>
            <a:pPr marL="342900" indent="-342900"/>
            <a:endParaRPr lang="pt-BR" sz="2400" b="1"/>
          </a:p>
          <a:p>
            <a:pPr marL="342900" indent="-342900">
              <a:buFontTx/>
              <a:buAutoNum type="arabicPeriod"/>
            </a:pPr>
            <a:r>
              <a:rPr lang="pt-BR" sz="2400" b="1"/>
              <a:t>CONCEITO DE ESPÉCIE.</a:t>
            </a:r>
          </a:p>
          <a:p>
            <a:pPr marL="342900" indent="-342900">
              <a:buFontTx/>
              <a:buAutoNum type="arabicPeriod"/>
            </a:pPr>
            <a:r>
              <a:rPr lang="pt-BR" sz="2400" b="1"/>
              <a:t>CATEGORIA DE ESPÉCIE.</a:t>
            </a:r>
          </a:p>
          <a:p>
            <a:pPr marL="342900" indent="-342900">
              <a:buFontTx/>
              <a:buAutoNum type="arabicPeriod"/>
            </a:pPr>
            <a:r>
              <a:rPr lang="pt-BR" sz="2400" b="1"/>
              <a:t>TÁXONS DE ESPÉCIE.</a:t>
            </a:r>
          </a:p>
        </p:txBody>
      </p:sp>
      <p:sp>
        <p:nvSpPr>
          <p:cNvPr id="5125" name="Text Box 7"/>
          <p:cNvSpPr txBox="1">
            <a:spLocks noChangeArrowheads="1"/>
          </p:cNvSpPr>
          <p:nvPr/>
        </p:nvSpPr>
        <p:spPr bwMode="auto">
          <a:xfrm>
            <a:off x="684213" y="5516563"/>
            <a:ext cx="7724775" cy="1190625"/>
          </a:xfrm>
          <a:prstGeom prst="rect">
            <a:avLst/>
          </a:prstGeom>
          <a:solidFill>
            <a:srgbClr val="B1FCA2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pt-BR" b="1" i="1"/>
              <a:t>Cada espécie é um experimento biológico, e não há maneira de prever, no que diz respeito a uma nova espécie, se o novo nicho que ela passa a ocupar é um beco sem saída ou a entrada de uma grande nova zona adaptativa!!!!!!!</a:t>
            </a:r>
          </a:p>
        </p:txBody>
      </p:sp>
      <p:sp>
        <p:nvSpPr>
          <p:cNvPr id="5126" name="Text Box 8"/>
          <p:cNvSpPr txBox="1">
            <a:spLocks noChangeArrowheads="1"/>
          </p:cNvSpPr>
          <p:nvPr/>
        </p:nvSpPr>
        <p:spPr bwMode="auto">
          <a:xfrm>
            <a:off x="5148064" y="2924175"/>
            <a:ext cx="4032250" cy="2282825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 sz="2400" b="1" dirty="0" err="1"/>
              <a:t>Dobzhansky</a:t>
            </a:r>
            <a:r>
              <a:rPr lang="pt-BR" sz="2400" b="1" dirty="0"/>
              <a:t> (1970): “as espécies são fenômenos da natureza que existem independentemente da nossa capacidade de distingui-la”.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CB35C706-C839-5F51-4F0B-16A231D844A1}"/>
              </a:ext>
            </a:extLst>
          </p:cNvPr>
          <p:cNvSpPr txBox="1"/>
          <p:nvPr/>
        </p:nvSpPr>
        <p:spPr>
          <a:xfrm>
            <a:off x="251520" y="116632"/>
            <a:ext cx="856895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b="1" dirty="0"/>
              <a:t>A baleia jubarte,</a:t>
            </a:r>
            <a:r>
              <a:rPr lang="pt-BR" b="1" i="1" dirty="0"/>
              <a:t> </a:t>
            </a:r>
            <a:r>
              <a:rPr lang="pt-BR" b="1" i="1" dirty="0" err="1"/>
              <a:t>Megaptera</a:t>
            </a:r>
            <a:r>
              <a:rPr lang="pt-BR" b="1" i="1" dirty="0"/>
              <a:t> </a:t>
            </a:r>
            <a:r>
              <a:rPr lang="pt-BR" b="1" i="1" dirty="0" err="1"/>
              <a:t>novaeangliae</a:t>
            </a:r>
            <a:r>
              <a:rPr lang="pt-BR" b="1" i="1" dirty="0"/>
              <a:t>,</a:t>
            </a:r>
            <a:r>
              <a:rPr lang="pt-BR" b="1" dirty="0"/>
              <a:t> de distribuição mundial, tem estrutura populacional bem marcada, sendo que a população do mar da Arábia, tem diferenças significativas em relação às demais.</a:t>
            </a:r>
          </a:p>
        </p:txBody>
      </p:sp>
      <p:pic>
        <p:nvPicPr>
          <p:cNvPr id="4" name="Imagem 3" descr="Mapa">
            <a:extLst>
              <a:ext uri="{FF2B5EF4-FFF2-40B4-BE49-F238E27FC236}">
                <a16:creationId xmlns:a16="http://schemas.microsoft.com/office/drawing/2014/main" id="{734BA694-1307-ACCE-BFA7-8221CEF174C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6" y="760394"/>
            <a:ext cx="4427984" cy="3320988"/>
          </a:xfrm>
          <a:prstGeom prst="rect">
            <a:avLst/>
          </a:prstGeom>
        </p:spPr>
      </p:pic>
      <p:pic>
        <p:nvPicPr>
          <p:cNvPr id="6" name="Imagem 5" descr="Gráfico, Gráfico de bolhas&#10;&#10;Descrição gerada automaticamente">
            <a:extLst>
              <a:ext uri="{FF2B5EF4-FFF2-40B4-BE49-F238E27FC236}">
                <a16:creationId xmlns:a16="http://schemas.microsoft.com/office/drawing/2014/main" id="{0BEB2366-DE88-DF53-61E5-4A0FC3158B4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0528" y="3356992"/>
            <a:ext cx="6255790" cy="3517748"/>
          </a:xfrm>
          <a:prstGeom prst="rect">
            <a:avLst/>
          </a:prstGeom>
        </p:spPr>
      </p:pic>
      <p:pic>
        <p:nvPicPr>
          <p:cNvPr id="8" name="Imagem 7" descr="Imagem em preto e branco de pássaro com as asas abertas">
            <a:extLst>
              <a:ext uri="{FF2B5EF4-FFF2-40B4-BE49-F238E27FC236}">
                <a16:creationId xmlns:a16="http://schemas.microsoft.com/office/drawing/2014/main" id="{C7FB896E-1775-6E4C-ED80-3DEC21A5203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476" y="1323249"/>
            <a:ext cx="3809524" cy="2542857"/>
          </a:xfrm>
          <a:prstGeom prst="rect">
            <a:avLst/>
          </a:prstGeom>
        </p:spPr>
      </p:pic>
      <p:sp>
        <p:nvSpPr>
          <p:cNvPr id="9" name="CaixaDeTexto 8">
            <a:extLst>
              <a:ext uri="{FF2B5EF4-FFF2-40B4-BE49-F238E27FC236}">
                <a16:creationId xmlns:a16="http://schemas.microsoft.com/office/drawing/2014/main" id="{DA19FC15-DE27-D4A2-97D4-BD1A03183FFC}"/>
              </a:ext>
            </a:extLst>
          </p:cNvPr>
          <p:cNvSpPr txBox="1"/>
          <p:nvPr/>
        </p:nvSpPr>
        <p:spPr>
          <a:xfrm>
            <a:off x="6120680" y="4437112"/>
            <a:ext cx="291581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2000" b="1" dirty="0"/>
              <a:t>The </a:t>
            </a:r>
            <a:r>
              <a:rPr lang="pt-BR" sz="2000" b="1" dirty="0" err="1"/>
              <a:t>World’s</a:t>
            </a:r>
            <a:r>
              <a:rPr lang="pt-BR" sz="2000" b="1" dirty="0"/>
              <a:t> Most </a:t>
            </a:r>
            <a:r>
              <a:rPr lang="pt-BR" sz="2000" b="1" dirty="0" err="1"/>
              <a:t>Isolated</a:t>
            </a:r>
            <a:r>
              <a:rPr lang="pt-BR" sz="2000" b="1" dirty="0"/>
              <a:t> </a:t>
            </a:r>
            <a:r>
              <a:rPr lang="pt-BR" sz="2000" b="1" dirty="0" err="1"/>
              <a:t>and</a:t>
            </a:r>
            <a:r>
              <a:rPr lang="pt-BR" sz="2000" b="1" dirty="0"/>
              <a:t> </a:t>
            </a:r>
            <a:r>
              <a:rPr lang="pt-BR" sz="2000" b="1" dirty="0" err="1"/>
              <a:t>Distinct</a:t>
            </a:r>
            <a:r>
              <a:rPr lang="pt-BR" sz="2000" b="1" dirty="0"/>
              <a:t> Whale </a:t>
            </a:r>
            <a:r>
              <a:rPr lang="pt-BR" sz="2000" b="1" dirty="0" err="1"/>
              <a:t>Population</a:t>
            </a:r>
            <a:r>
              <a:rPr lang="pt-BR" sz="2000" b="1" dirty="0"/>
              <a:t>? </a:t>
            </a:r>
            <a:r>
              <a:rPr lang="pt-BR" sz="2000" b="1" dirty="0" err="1"/>
              <a:t>Humpback</a:t>
            </a:r>
            <a:r>
              <a:rPr lang="pt-BR" sz="2000" b="1" dirty="0"/>
              <a:t> </a:t>
            </a:r>
            <a:r>
              <a:rPr lang="pt-BR" sz="2000" b="1" dirty="0" err="1"/>
              <a:t>Whales</a:t>
            </a:r>
            <a:r>
              <a:rPr lang="pt-BR" sz="2000" b="1" dirty="0"/>
              <a:t> </a:t>
            </a:r>
            <a:r>
              <a:rPr lang="pt-BR" sz="2000" b="1" dirty="0" err="1"/>
              <a:t>of</a:t>
            </a:r>
            <a:r>
              <a:rPr lang="pt-BR" sz="2000" b="1" dirty="0"/>
              <a:t> </a:t>
            </a:r>
            <a:r>
              <a:rPr lang="pt-BR" sz="2000" b="1" dirty="0" err="1"/>
              <a:t>the</a:t>
            </a:r>
            <a:r>
              <a:rPr lang="pt-BR" sz="2000" b="1" dirty="0"/>
              <a:t> </a:t>
            </a:r>
            <a:r>
              <a:rPr lang="pt-BR" sz="2000" b="1" dirty="0" err="1"/>
              <a:t>Arabian</a:t>
            </a:r>
            <a:r>
              <a:rPr lang="pt-BR" sz="2000" b="1" dirty="0"/>
              <a:t> Sea. C. </a:t>
            </a:r>
            <a:r>
              <a:rPr lang="pt-BR" sz="2000" b="1" dirty="0" err="1"/>
              <a:t>Pomilla</a:t>
            </a:r>
            <a:r>
              <a:rPr lang="pt-BR" sz="2000" b="1" dirty="0"/>
              <a:t> </a:t>
            </a:r>
            <a:r>
              <a:rPr lang="pt-BR" sz="2000" b="1" i="1" dirty="0"/>
              <a:t>et al. </a:t>
            </a:r>
            <a:r>
              <a:rPr lang="pt-BR" sz="2000" b="1" dirty="0"/>
              <a:t>PLOS </a:t>
            </a:r>
            <a:r>
              <a:rPr lang="pt-BR" sz="2000" b="1" dirty="0" err="1"/>
              <a:t>One</a:t>
            </a:r>
            <a:r>
              <a:rPr lang="pt-BR" sz="2000" b="1" dirty="0"/>
              <a:t>, 2014</a:t>
            </a:r>
          </a:p>
        </p:txBody>
      </p:sp>
    </p:spTree>
    <p:extLst>
      <p:ext uri="{BB962C8B-B14F-4D97-AF65-F5344CB8AC3E}">
        <p14:creationId xmlns:p14="http://schemas.microsoft.com/office/powerpoint/2010/main" val="288113337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549522"/>
            <a:ext cx="5251475" cy="53845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CaixaDeTexto 2"/>
          <p:cNvSpPr txBox="1"/>
          <p:nvPr/>
        </p:nvSpPr>
        <p:spPr>
          <a:xfrm>
            <a:off x="6012160" y="1412776"/>
            <a:ext cx="314490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400" b="1" dirty="0"/>
              <a:t>De Queiroz, 2005, fig. 2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611560" y="188640"/>
            <a:ext cx="8208912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/>
              <a:t>Fig. 2. A highly simplified representation of the process of </a:t>
            </a:r>
            <a:r>
              <a:rPr lang="en-US" b="1" dirty="0" err="1"/>
              <a:t>metapopulation</a:t>
            </a:r>
            <a:endParaRPr lang="en-US" b="1" dirty="0"/>
          </a:p>
          <a:p>
            <a:r>
              <a:rPr lang="en-US" dirty="0"/>
              <a:t>lineage divergence (speciation) illustrating the conflicts caused by adopting</a:t>
            </a:r>
          </a:p>
          <a:p>
            <a:r>
              <a:rPr lang="en-US" dirty="0"/>
              <a:t>different contingent properties of </a:t>
            </a:r>
            <a:r>
              <a:rPr lang="en-US" dirty="0" err="1"/>
              <a:t>metapopulation</a:t>
            </a:r>
            <a:r>
              <a:rPr lang="en-US" dirty="0"/>
              <a:t> lineages as necessary</a:t>
            </a:r>
          </a:p>
          <a:p>
            <a:r>
              <a:rPr lang="en-US" dirty="0"/>
              <a:t>properties of species (modified from ref. 18). Progressive darkening and</a:t>
            </a:r>
          </a:p>
          <a:p>
            <a:r>
              <a:rPr lang="en-US" dirty="0"/>
              <a:t>lightening of the daughter lineages represent their progressive divergence</a:t>
            </a:r>
          </a:p>
          <a:p>
            <a:r>
              <a:rPr lang="en-US" dirty="0"/>
              <a:t>through time (bottom to top), and the numbered lines labeled SC (species</a:t>
            </a:r>
          </a:p>
          <a:p>
            <a:r>
              <a:rPr lang="en-US" dirty="0"/>
              <a:t>criterion) 1–8 represent the times at which the daughter lineages acquire</a:t>
            </a:r>
          </a:p>
          <a:p>
            <a:r>
              <a:rPr lang="en-US" dirty="0"/>
              <a:t>different properties relative to one another (e.g., when they become </a:t>
            </a:r>
            <a:r>
              <a:rPr lang="en-US" dirty="0" err="1"/>
              <a:t>phenetically</a:t>
            </a:r>
            <a:endParaRPr lang="en-US" dirty="0"/>
          </a:p>
          <a:p>
            <a:r>
              <a:rPr lang="en-US" dirty="0"/>
              <a:t>distinguishable, diagnosable by a fixed character difference, reciprocally</a:t>
            </a:r>
          </a:p>
          <a:p>
            <a:r>
              <a:rPr lang="en-US" dirty="0"/>
              <a:t>monophyletic, reproductively incompatible, ecologically distinct, etc.).</a:t>
            </a:r>
          </a:p>
          <a:p>
            <a:r>
              <a:rPr lang="en-US" dirty="0"/>
              <a:t>Before evolution of the first property (SC1), authors will agree there is a single</a:t>
            </a:r>
          </a:p>
          <a:p>
            <a:r>
              <a:rPr lang="en-US" dirty="0"/>
              <a:t>species, and after evolution of the last property (SC8), they will agree there are</a:t>
            </a:r>
          </a:p>
          <a:p>
            <a:r>
              <a:rPr lang="en-US" dirty="0"/>
              <a:t>two. Between these events, however, there will be disagreement among</a:t>
            </a:r>
          </a:p>
          <a:p>
            <a:r>
              <a:rPr lang="en-US" dirty="0"/>
              <a:t>authors about whether one vs. two species are involved. Those disagreements</a:t>
            </a:r>
          </a:p>
          <a:p>
            <a:r>
              <a:rPr lang="en-US" dirty="0"/>
              <a:t>result from authors adopting different contingent properties (species criteria)</a:t>
            </a:r>
          </a:p>
          <a:p>
            <a:r>
              <a:rPr lang="en-US" dirty="0"/>
              <a:t>as the basis for their species definitions.</a:t>
            </a:r>
          </a:p>
          <a:p>
            <a:r>
              <a:rPr lang="pt-BR" b="1" dirty="0"/>
              <a:t>6604 </a:t>
            </a:r>
            <a:endParaRPr lang="pt-BR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704" y="980728"/>
            <a:ext cx="4029912" cy="5373216"/>
          </a:xfrm>
          <a:prstGeom prst="rect">
            <a:avLst/>
          </a:prstGeom>
        </p:spPr>
      </p:pic>
      <p:sp>
        <p:nvSpPr>
          <p:cNvPr id="3" name="CaixaDeTexto 2"/>
          <p:cNvSpPr txBox="1"/>
          <p:nvPr/>
        </p:nvSpPr>
        <p:spPr>
          <a:xfrm>
            <a:off x="395536" y="260648"/>
            <a:ext cx="863749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3200" b="1" dirty="0"/>
              <a:t>LIGRE – leão x tigre  </a:t>
            </a:r>
            <a:r>
              <a:rPr lang="pt-BR" sz="3200" b="1" i="1" dirty="0" err="1"/>
              <a:t>Panthera</a:t>
            </a:r>
            <a:r>
              <a:rPr lang="pt-BR" sz="3200" b="1" i="1" dirty="0"/>
              <a:t> </a:t>
            </a:r>
            <a:r>
              <a:rPr lang="pt-BR" sz="3200" b="1" i="1" dirty="0" err="1"/>
              <a:t>leo</a:t>
            </a:r>
            <a:r>
              <a:rPr lang="pt-BR" sz="3200" b="1" i="1" dirty="0"/>
              <a:t> x </a:t>
            </a:r>
            <a:r>
              <a:rPr lang="pt-BR" sz="3200" b="1" i="1" dirty="0" err="1"/>
              <a:t>Panthera</a:t>
            </a:r>
            <a:r>
              <a:rPr lang="pt-BR" sz="3200" b="1" i="1" dirty="0"/>
              <a:t> </a:t>
            </a:r>
            <a:r>
              <a:rPr lang="pt-BR" sz="3200" b="1" i="1" dirty="0" err="1"/>
              <a:t>tigris</a:t>
            </a:r>
            <a:endParaRPr lang="pt-BR" sz="3200" b="1" i="1" dirty="0"/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1C22BE72-0C5D-2CBF-07CF-993E215AB10A}"/>
              </a:ext>
            </a:extLst>
          </p:cNvPr>
          <p:cNvSpPr txBox="1"/>
          <p:nvPr/>
        </p:nvSpPr>
        <p:spPr>
          <a:xfrm>
            <a:off x="4572000" y="1139260"/>
            <a:ext cx="446102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Molecular Ecology (2001) 10, 551–568 © 2001. </a:t>
            </a:r>
          </a:p>
          <a:p>
            <a:r>
              <a:rPr lang="en-US" sz="2400" b="1" dirty="0"/>
              <a:t> The role of hybridization in evolution. N. H. BARTON.</a:t>
            </a:r>
            <a:endParaRPr lang="pt-BR" sz="2400" b="1" dirty="0"/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DE224194-3CC2-5C5A-04B3-04A43FBD5BD6}"/>
              </a:ext>
            </a:extLst>
          </p:cNvPr>
          <p:cNvSpPr txBox="1"/>
          <p:nvPr/>
        </p:nvSpPr>
        <p:spPr>
          <a:xfrm>
            <a:off x="4572000" y="3284984"/>
            <a:ext cx="45720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b="1" dirty="0"/>
              <a:t>Sex </a:t>
            </a:r>
            <a:r>
              <a:rPr lang="pt-BR" sz="2000" b="1" dirty="0" err="1"/>
              <a:t>beyond</a:t>
            </a:r>
            <a:r>
              <a:rPr lang="pt-BR" sz="2000" b="1" dirty="0"/>
              <a:t> </a:t>
            </a:r>
            <a:r>
              <a:rPr lang="pt-BR" sz="2000" b="1" dirty="0" err="1"/>
              <a:t>species</a:t>
            </a:r>
            <a:r>
              <a:rPr lang="pt-BR" sz="2000" b="1" dirty="0"/>
              <a:t>: </a:t>
            </a:r>
            <a:r>
              <a:rPr lang="pt-BR" sz="2000" b="1" dirty="0" err="1"/>
              <a:t>the</a:t>
            </a:r>
            <a:r>
              <a:rPr lang="pt-BR" sz="2000" b="1" dirty="0"/>
              <a:t> </a:t>
            </a:r>
            <a:r>
              <a:rPr lang="pt-BR" sz="2000" b="1" dirty="0" err="1"/>
              <a:t>first</a:t>
            </a:r>
            <a:r>
              <a:rPr lang="pt-BR" sz="2000" b="1" dirty="0"/>
              <a:t> </a:t>
            </a:r>
            <a:r>
              <a:rPr lang="pt-BR" sz="2000" b="1" dirty="0" err="1"/>
              <a:t>genetically</a:t>
            </a:r>
            <a:r>
              <a:rPr lang="pt-BR" sz="2000" b="1" dirty="0"/>
              <a:t> </a:t>
            </a:r>
            <a:r>
              <a:rPr lang="pt-BR" sz="2000" b="1" dirty="0" err="1"/>
              <a:t>analyzed</a:t>
            </a:r>
            <a:r>
              <a:rPr lang="pt-BR" sz="2000" b="1" dirty="0"/>
              <a:t> case </a:t>
            </a:r>
            <a:r>
              <a:rPr lang="pt-BR" sz="2000" b="1" dirty="0" err="1"/>
              <a:t>of</a:t>
            </a:r>
            <a:r>
              <a:rPr lang="pt-BR" sz="2000" b="1" dirty="0"/>
              <a:t> </a:t>
            </a:r>
            <a:r>
              <a:rPr lang="pt-BR" sz="2000" b="1" dirty="0" err="1"/>
              <a:t>intergeneric</a:t>
            </a:r>
            <a:r>
              <a:rPr lang="pt-BR" sz="2000" b="1" dirty="0"/>
              <a:t> </a:t>
            </a:r>
            <a:r>
              <a:rPr lang="pt-BR" sz="2000" b="1" dirty="0" err="1"/>
              <a:t>fertile</a:t>
            </a:r>
            <a:r>
              <a:rPr lang="pt-BR" sz="2000" b="1" dirty="0"/>
              <a:t> </a:t>
            </a:r>
            <a:r>
              <a:rPr lang="pt-BR" sz="2000" b="1" dirty="0" err="1"/>
              <a:t>hybridization</a:t>
            </a:r>
            <a:r>
              <a:rPr lang="pt-BR" sz="2000" b="1" dirty="0"/>
              <a:t> in </a:t>
            </a:r>
            <a:r>
              <a:rPr lang="pt-BR" sz="2000" b="1" dirty="0" err="1"/>
              <a:t>pinnipeds</a:t>
            </a:r>
            <a:r>
              <a:rPr lang="pt-BR" sz="2000" b="1" dirty="0"/>
              <a:t>.</a:t>
            </a:r>
          </a:p>
          <a:p>
            <a:endParaRPr lang="pt-BR" sz="2000" b="1" dirty="0"/>
          </a:p>
          <a:p>
            <a:r>
              <a:rPr lang="pt-BR" sz="2000" b="1" dirty="0"/>
              <a:t>Valentina Franco-</a:t>
            </a:r>
            <a:r>
              <a:rPr lang="pt-BR" sz="2000" b="1" dirty="0" err="1"/>
              <a:t>Trecu</a:t>
            </a:r>
            <a:r>
              <a:rPr lang="pt-BR" sz="2000" b="1" dirty="0"/>
              <a:t>, Carolina Abud, </a:t>
            </a:r>
            <a:r>
              <a:rPr lang="pt-BR" sz="2000" b="1" dirty="0" err="1"/>
              <a:t>Matıas</a:t>
            </a:r>
            <a:r>
              <a:rPr lang="pt-BR" sz="2000" b="1" dirty="0"/>
              <a:t> </a:t>
            </a:r>
            <a:r>
              <a:rPr lang="pt-BR" sz="2000" b="1" dirty="0" err="1"/>
              <a:t>Feijoo</a:t>
            </a:r>
            <a:r>
              <a:rPr lang="pt-BR" sz="2000" b="1" dirty="0"/>
              <a:t>, Guillermo </a:t>
            </a:r>
            <a:r>
              <a:rPr lang="pt-BR" sz="2000" b="1" dirty="0" err="1"/>
              <a:t>Kloetzer</a:t>
            </a:r>
            <a:r>
              <a:rPr lang="pt-BR" sz="2000" b="1" dirty="0"/>
              <a:t>, Marcelo </a:t>
            </a:r>
            <a:r>
              <a:rPr lang="pt-BR" sz="2000" b="1" dirty="0" err="1"/>
              <a:t>Casacuberta</a:t>
            </a:r>
            <a:r>
              <a:rPr lang="pt-BR" sz="2000" b="1" dirty="0"/>
              <a:t>, </a:t>
            </a:r>
            <a:r>
              <a:rPr lang="pt-BR" sz="2000" b="1" dirty="0" err="1"/>
              <a:t>and</a:t>
            </a:r>
            <a:r>
              <a:rPr lang="pt-BR" sz="2000" b="1" dirty="0"/>
              <a:t> Paula Costa-</a:t>
            </a:r>
            <a:r>
              <a:rPr lang="pt-BR" sz="2000" b="1" dirty="0" err="1"/>
              <a:t>Urrutiac</a:t>
            </a:r>
            <a:r>
              <a:rPr lang="pt-BR" sz="2000" b="1" dirty="0"/>
              <a:t>.</a:t>
            </a:r>
            <a:r>
              <a:rPr lang="en-US" sz="2000" dirty="0"/>
              <a:t> </a:t>
            </a:r>
            <a:r>
              <a:rPr lang="en-US" sz="2000" b="1" i="1" dirty="0"/>
              <a:t>EVOLUTION &amp; DEVELOPMENT 18:2, 127–136 (2016).</a:t>
            </a:r>
            <a:endParaRPr lang="pt-BR" sz="2000" b="1" i="1" dirty="0"/>
          </a:p>
        </p:txBody>
      </p:sp>
    </p:spTree>
    <p:extLst>
      <p:ext uri="{BB962C8B-B14F-4D97-AF65-F5344CB8AC3E}">
        <p14:creationId xmlns:p14="http://schemas.microsoft.com/office/powerpoint/2010/main" val="313200955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107504" y="498152"/>
            <a:ext cx="9073008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1" dirty="0">
                <a:latin typeface="Times New Roman" pitchFamily="18" charset="0"/>
                <a:cs typeface="Times New Roman" pitchFamily="18" charset="0"/>
              </a:rPr>
              <a:t>Segundo de Queiroz, 2005, </a:t>
            </a:r>
            <a:r>
              <a:rPr lang="pt-BR" sz="2400" b="1" i="1" dirty="0">
                <a:latin typeface="Times New Roman" pitchFamily="18" charset="0"/>
                <a:cs typeface="Times New Roman" pitchFamily="18" charset="0"/>
              </a:rPr>
              <a:t>Ernst </a:t>
            </a:r>
            <a:r>
              <a:rPr lang="pt-BR" sz="2400" b="1" i="1" dirty="0" err="1">
                <a:latin typeface="Times New Roman" pitchFamily="18" charset="0"/>
                <a:cs typeface="Times New Roman" pitchFamily="18" charset="0"/>
              </a:rPr>
              <a:t>Mayr</a:t>
            </a:r>
            <a:r>
              <a:rPr lang="pt-BR" sz="24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pt-BR" sz="2400" b="1" i="1" dirty="0" err="1">
                <a:latin typeface="Times New Roman" pitchFamily="18" charset="0"/>
                <a:cs typeface="Times New Roman" pitchFamily="18" charset="0"/>
              </a:rPr>
              <a:t>and</a:t>
            </a:r>
            <a:r>
              <a:rPr lang="pt-BR" sz="24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pt-BR" sz="2400" b="1" i="1" dirty="0" err="1">
                <a:latin typeface="Times New Roman" pitchFamily="18" charset="0"/>
                <a:cs typeface="Times New Roman" pitchFamily="18" charset="0"/>
              </a:rPr>
              <a:t>the</a:t>
            </a:r>
            <a:r>
              <a:rPr lang="pt-BR" sz="24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pt-BR" sz="2400" b="1" i="1" dirty="0" err="1">
                <a:latin typeface="Times New Roman" pitchFamily="18" charset="0"/>
                <a:cs typeface="Times New Roman" pitchFamily="18" charset="0"/>
              </a:rPr>
              <a:t>modern</a:t>
            </a:r>
            <a:r>
              <a:rPr lang="pt-BR" sz="24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pt-BR" sz="2400" b="1" i="1" dirty="0" err="1">
                <a:latin typeface="Times New Roman" pitchFamily="18" charset="0"/>
                <a:cs typeface="Times New Roman" pitchFamily="18" charset="0"/>
              </a:rPr>
              <a:t>species</a:t>
            </a:r>
            <a:r>
              <a:rPr lang="pt-BR" sz="24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pt-BR" sz="2400" b="1" i="1" dirty="0" err="1">
                <a:latin typeface="Times New Roman" pitchFamily="18" charset="0"/>
                <a:cs typeface="Times New Roman" pitchFamily="18" charset="0"/>
              </a:rPr>
              <a:t>concept</a:t>
            </a:r>
            <a:r>
              <a:rPr lang="pt-BR" sz="2400" b="1" i="1" dirty="0">
                <a:latin typeface="Times New Roman" pitchFamily="18" charset="0"/>
                <a:cs typeface="Times New Roman" pitchFamily="18" charset="0"/>
              </a:rPr>
              <a:t>, PNAS (102), </a:t>
            </a:r>
            <a:r>
              <a:rPr lang="pt-BR" sz="2400" b="1" i="1" dirty="0" err="1">
                <a:latin typeface="Times New Roman" pitchFamily="18" charset="0"/>
                <a:cs typeface="Times New Roman" pitchFamily="18" charset="0"/>
              </a:rPr>
              <a:t>suppl</a:t>
            </a:r>
            <a:r>
              <a:rPr lang="pt-BR" sz="2400" b="1" i="1" dirty="0">
                <a:latin typeface="Times New Roman" pitchFamily="18" charset="0"/>
                <a:cs typeface="Times New Roman" pitchFamily="18" charset="0"/>
              </a:rPr>
              <a:t>. 1</a:t>
            </a:r>
            <a:r>
              <a:rPr lang="pt-BR" sz="2400" b="1" dirty="0">
                <a:latin typeface="Times New Roman" pitchFamily="18" charset="0"/>
                <a:cs typeface="Times New Roman" pitchFamily="18" charset="0"/>
              </a:rPr>
              <a:t>., a existência de diversos  conceitos de espécie, se dá pela ÊNFASE com que cada subgrupo de biólogos aplica de acordo com seus interesses. Exemplos:</a:t>
            </a:r>
          </a:p>
          <a:p>
            <a:endParaRPr lang="pt-BR" sz="2400" b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pt-BR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Zonas de hibridização: barreiras reprodutivas</a:t>
            </a:r>
            <a:r>
              <a:rPr lang="pt-BR" sz="2400" b="1" dirty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endParaRPr lang="pt-BR" sz="2400" b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pt-BR" sz="2400" b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Sistematas</a:t>
            </a:r>
            <a:r>
              <a:rPr lang="pt-BR" sz="24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clássicos: diagnóstico e monofilia (=ancestralidade única);</a:t>
            </a:r>
          </a:p>
          <a:p>
            <a:endParaRPr lang="pt-BR" sz="2400" b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pt-BR" sz="24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Ecólogos: diferenças de nicho;</a:t>
            </a:r>
          </a:p>
          <a:p>
            <a:endParaRPr lang="pt-BR" sz="2400" b="1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pt-BR" sz="2400" b="1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Paleontólogos e taxonomistas de museu: morfologia</a:t>
            </a:r>
            <a:r>
              <a:rPr lang="pt-BR" sz="2400" b="1" dirty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endParaRPr lang="pt-BR" sz="2400" b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pt-BR" sz="24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Sistematas</a:t>
            </a:r>
            <a:r>
              <a:rPr lang="pt-BR" sz="24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moleculares: diferenças genéticas</a:t>
            </a:r>
            <a:r>
              <a:rPr lang="pt-BR" sz="2400" b="1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pt-BR" sz="24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 Box 5"/>
          <p:cNvSpPr txBox="1">
            <a:spLocks noChangeArrowheads="1"/>
          </p:cNvSpPr>
          <p:nvPr/>
        </p:nvSpPr>
        <p:spPr bwMode="auto">
          <a:xfrm>
            <a:off x="250825" y="-26988"/>
            <a:ext cx="8675688" cy="6958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 b="1" dirty="0"/>
              <a:t>CONCEITOS DE ESPÉCIES (segundo </a:t>
            </a:r>
            <a:r>
              <a:rPr lang="pt-BR" b="1" dirty="0" err="1"/>
              <a:t>Futuyma</a:t>
            </a:r>
            <a:r>
              <a:rPr lang="pt-BR" b="1" dirty="0"/>
              <a:t>, 1998. </a:t>
            </a:r>
            <a:r>
              <a:rPr lang="pt-BR" b="1" dirty="0" err="1"/>
              <a:t>Evolutionary</a:t>
            </a:r>
            <a:r>
              <a:rPr lang="pt-BR" b="1" dirty="0"/>
              <a:t> </a:t>
            </a:r>
            <a:r>
              <a:rPr lang="pt-BR" b="1" dirty="0" err="1"/>
              <a:t>Biology</a:t>
            </a:r>
            <a:r>
              <a:rPr lang="pt-BR" b="1" dirty="0"/>
              <a:t>). </a:t>
            </a:r>
          </a:p>
          <a:p>
            <a:endParaRPr lang="pt-BR" b="1" dirty="0"/>
          </a:p>
          <a:p>
            <a:r>
              <a:rPr lang="pt-BR" b="1" dirty="0"/>
              <a:t>Conceito biológico de espécie (BSC): uma espécie é um grupo de indivíduos plenamente férteis entre si, mas impedidos de intercruzamentos com outros grupos similares por suas propriedades fisiológicas (produzindo incompatibilidade parental, ou esterilidade dos híbridos, ou ambos) ou comportamentais.</a:t>
            </a:r>
          </a:p>
          <a:p>
            <a:endParaRPr lang="pt-BR" b="1" dirty="0"/>
          </a:p>
          <a:p>
            <a:r>
              <a:rPr lang="pt-BR" b="1" dirty="0"/>
              <a:t>BSC alternativo: espécies são grupos de populações naturais potencial ou realmente intercruzantes, que estão reprodutivamente isoladas de outros grupos.</a:t>
            </a:r>
          </a:p>
          <a:p>
            <a:endParaRPr lang="pt-BR" b="1" dirty="0"/>
          </a:p>
          <a:p>
            <a:r>
              <a:rPr lang="pt-BR" b="1" dirty="0"/>
              <a:t>Conceito Evolutivo de Espécie (ESC): uma espécie é uma linhagem única (uma sequência ancestral-descendente) de populações ou organismos que mantém suas identidades em relação a outras linhagens e as quais possuem suas próprias tendências evolutivas e destino histórico.</a:t>
            </a:r>
          </a:p>
          <a:p>
            <a:endParaRPr lang="pt-BR" b="1" dirty="0"/>
          </a:p>
          <a:p>
            <a:r>
              <a:rPr lang="pt-BR" b="1" dirty="0"/>
              <a:t>Conceito Filogenético de Espécie (PSC): uma espécie filogenética é um agrupamento irredutível (basal) de organismos que são “diagnosticavelmente” distintos de outros agrupamentos, e dentro dos quais existe um padrão parental de ancestralidade e descendência.</a:t>
            </a:r>
          </a:p>
          <a:p>
            <a:endParaRPr lang="pt-BR" b="1" dirty="0"/>
          </a:p>
          <a:p>
            <a:r>
              <a:rPr lang="pt-BR" b="1" dirty="0"/>
              <a:t>Conceito ecológico de espécie (ESC): uma espécie é uma linhagem (ou uma série de linhagens estreitamente relacionadas) que ocupam uma zona adaptativa minimamente diferente de uma outra linhagem na sua distribuição e que evolui separadamente das linhagens que estão fora dessa distribuição. 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ext Box 4"/>
          <p:cNvSpPr txBox="1">
            <a:spLocks noChangeArrowheads="1"/>
          </p:cNvSpPr>
          <p:nvPr/>
        </p:nvSpPr>
        <p:spPr bwMode="auto">
          <a:xfrm>
            <a:off x="539750" y="996950"/>
            <a:ext cx="8335963" cy="41549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 sz="2400" b="1" dirty="0"/>
              <a:t>CONCEITO DE ESPÉCIE DE RECONHECIMENTO.</a:t>
            </a:r>
          </a:p>
          <a:p>
            <a:endParaRPr lang="pt-BR" sz="2400" b="1" dirty="0"/>
          </a:p>
          <a:p>
            <a:r>
              <a:rPr lang="pt-BR" sz="2400" b="1" dirty="0"/>
              <a:t>CONCEITO DE ESPÉCIE DE COESÃO.</a:t>
            </a:r>
          </a:p>
          <a:p>
            <a:endParaRPr lang="pt-BR" sz="2400" b="1" dirty="0"/>
          </a:p>
          <a:p>
            <a:r>
              <a:rPr lang="pt-BR" sz="2400" b="1" dirty="0"/>
              <a:t>CONCEITO DE ESPÉCIE INTERNODAL.</a:t>
            </a:r>
          </a:p>
          <a:p>
            <a:endParaRPr lang="pt-BR" sz="2400" b="1" dirty="0"/>
          </a:p>
          <a:p>
            <a:r>
              <a:rPr lang="pt-BR" sz="2400" b="1" dirty="0" err="1"/>
              <a:t>Zimmer</a:t>
            </a:r>
            <a:r>
              <a:rPr lang="pt-BR" sz="2400" b="1" dirty="0"/>
              <a:t> fala em até 26 conceitos de espécies diferentes – “O que é uma espécie”, </a:t>
            </a:r>
            <a:r>
              <a:rPr lang="pt-BR" sz="2400" b="1" dirty="0" err="1"/>
              <a:t>Sci</a:t>
            </a:r>
            <a:r>
              <a:rPr lang="pt-BR" sz="2400" b="1" dirty="0"/>
              <a:t>. </a:t>
            </a:r>
            <a:r>
              <a:rPr lang="pt-BR" sz="2400" b="1" dirty="0" err="1"/>
              <a:t>Am</a:t>
            </a:r>
            <a:r>
              <a:rPr lang="pt-BR" sz="2400" b="1" dirty="0"/>
              <a:t>., Brasil, 2008.</a:t>
            </a:r>
          </a:p>
          <a:p>
            <a:endParaRPr lang="pt-BR" sz="2400" b="1" dirty="0"/>
          </a:p>
          <a:p>
            <a:r>
              <a:rPr lang="pt-BR" sz="2400" b="1" dirty="0"/>
              <a:t>Ver </a:t>
            </a:r>
            <a:r>
              <a:rPr lang="pt-BR" sz="2400" b="1" dirty="0" err="1"/>
              <a:t>Futuyma</a:t>
            </a:r>
            <a:r>
              <a:rPr lang="pt-BR" sz="2400" b="1" dirty="0"/>
              <a:t>, 1998, </a:t>
            </a:r>
            <a:r>
              <a:rPr lang="pt-BR" sz="2400" b="1" dirty="0" err="1"/>
              <a:t>Evolutionary</a:t>
            </a:r>
            <a:r>
              <a:rPr lang="pt-BR" sz="2400" b="1" dirty="0"/>
              <a:t> </a:t>
            </a:r>
            <a:r>
              <a:rPr lang="pt-BR" sz="2400" b="1" dirty="0" err="1"/>
              <a:t>Biology</a:t>
            </a:r>
            <a:r>
              <a:rPr lang="pt-BR" sz="2400" b="1" dirty="0"/>
              <a:t>, página 447 - 478. Capítulo 15,</a:t>
            </a:r>
            <a:r>
              <a:rPr lang="pt-BR" sz="2400" b="1" i="1" dirty="0"/>
              <a:t> </a:t>
            </a:r>
            <a:r>
              <a:rPr lang="pt-BR" sz="2400" b="1" i="1" dirty="0" err="1"/>
              <a:t>Species</a:t>
            </a:r>
            <a:r>
              <a:rPr lang="pt-BR" sz="2400" b="1" dirty="0"/>
              <a:t>.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ext Box 4"/>
          <p:cNvSpPr txBox="1">
            <a:spLocks noChangeArrowheads="1"/>
          </p:cNvSpPr>
          <p:nvPr/>
        </p:nvSpPr>
        <p:spPr bwMode="auto">
          <a:xfrm>
            <a:off x="323850" y="857250"/>
            <a:ext cx="8280400" cy="393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 sz="3600" b="1" dirty="0">
                <a:solidFill>
                  <a:schemeClr val="folHlink"/>
                </a:solidFill>
              </a:rPr>
              <a:t>IMPORTANTE:</a:t>
            </a:r>
          </a:p>
          <a:p>
            <a:endParaRPr lang="pt-BR" sz="3600" b="1" dirty="0">
              <a:solidFill>
                <a:schemeClr val="folHlink"/>
              </a:solidFill>
            </a:endParaRPr>
          </a:p>
          <a:p>
            <a:r>
              <a:rPr lang="pt-BR" sz="3600" b="1" dirty="0">
                <a:solidFill>
                  <a:schemeClr val="folHlink"/>
                </a:solidFill>
              </a:rPr>
              <a:t>Os diferentes conceitos de espécie não são excludentes, não invalidam uns aos outros, apenas são abordagens distintas, que levam em conta aspectos biológicos distintos!</a:t>
            </a:r>
          </a:p>
        </p:txBody>
      </p:sp>
      <p:sp>
        <p:nvSpPr>
          <p:cNvPr id="8195" name="Text Box 5"/>
          <p:cNvSpPr txBox="1">
            <a:spLocks noChangeArrowheads="1"/>
          </p:cNvSpPr>
          <p:nvPr/>
        </p:nvSpPr>
        <p:spPr bwMode="auto">
          <a:xfrm>
            <a:off x="950913" y="5176838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pt-BR"/>
          </a:p>
        </p:txBody>
      </p:sp>
      <p:sp>
        <p:nvSpPr>
          <p:cNvPr id="4" name="CaixaDeTexto 3"/>
          <p:cNvSpPr txBox="1"/>
          <p:nvPr/>
        </p:nvSpPr>
        <p:spPr>
          <a:xfrm>
            <a:off x="395536" y="4941168"/>
            <a:ext cx="7632849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2800" b="1" dirty="0">
                <a:solidFill>
                  <a:srgbClr val="FF0000"/>
                </a:solidFill>
              </a:rPr>
              <a:t>De Queiroz: a maior parte das discordâncias sobre a ideia de espécie não é com relação ao conceito em si, mas sobre como reconhecer uma espécie !!!!!!!!!!!!!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1052736"/>
            <a:ext cx="6841669" cy="45582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829761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434" y="116632"/>
            <a:ext cx="5401519" cy="3744416"/>
          </a:xfrm>
          <a:prstGeom prst="rect">
            <a:avLst/>
          </a:prstGeom>
        </p:spPr>
      </p:pic>
      <p:pic>
        <p:nvPicPr>
          <p:cNvPr id="3" name="Imagem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8491" y="3492500"/>
            <a:ext cx="4305300" cy="3365500"/>
          </a:xfrm>
          <a:prstGeom prst="rect">
            <a:avLst/>
          </a:prstGeom>
        </p:spPr>
      </p:pic>
      <p:sp>
        <p:nvSpPr>
          <p:cNvPr id="4" name="CaixaDeTexto 3"/>
          <p:cNvSpPr txBox="1"/>
          <p:nvPr/>
        </p:nvSpPr>
        <p:spPr>
          <a:xfrm>
            <a:off x="5508104" y="620688"/>
            <a:ext cx="320384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1" i="1" dirty="0" err="1"/>
              <a:t>Eubalaena</a:t>
            </a:r>
            <a:r>
              <a:rPr lang="pt-BR" sz="2400" b="1" i="1" dirty="0"/>
              <a:t> </a:t>
            </a:r>
            <a:r>
              <a:rPr lang="pt-BR" sz="2400" b="1" i="1" dirty="0" err="1"/>
              <a:t>glacialis</a:t>
            </a:r>
            <a:r>
              <a:rPr lang="pt-BR" sz="2400" b="1" dirty="0"/>
              <a:t>, baleia franca do hemisfério Norte</a:t>
            </a:r>
          </a:p>
        </p:txBody>
      </p:sp>
      <p:sp>
        <p:nvSpPr>
          <p:cNvPr id="5" name="CaixaDeTexto 4"/>
          <p:cNvSpPr txBox="1"/>
          <p:nvPr/>
        </p:nvSpPr>
        <p:spPr>
          <a:xfrm>
            <a:off x="827584" y="5036983"/>
            <a:ext cx="320384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1" i="1" dirty="0" err="1"/>
              <a:t>Eubalaena</a:t>
            </a:r>
            <a:r>
              <a:rPr lang="pt-BR" sz="2400" b="1" i="1" dirty="0"/>
              <a:t> australis</a:t>
            </a:r>
            <a:r>
              <a:rPr lang="pt-BR" sz="2400" b="1" dirty="0"/>
              <a:t>, baleia franca do hemisfério Sul.</a:t>
            </a:r>
          </a:p>
        </p:txBody>
      </p:sp>
    </p:spTree>
    <p:extLst>
      <p:ext uri="{BB962C8B-B14F-4D97-AF65-F5344CB8AC3E}">
        <p14:creationId xmlns:p14="http://schemas.microsoft.com/office/powerpoint/2010/main" val="152940167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83768" y="627430"/>
            <a:ext cx="6264696" cy="6411327"/>
          </a:xfrm>
          <a:prstGeom prst="rect">
            <a:avLst/>
          </a:prstGeom>
        </p:spPr>
      </p:pic>
      <p:sp>
        <p:nvSpPr>
          <p:cNvPr id="3" name="Retângulo 2"/>
          <p:cNvSpPr/>
          <p:nvPr/>
        </p:nvSpPr>
        <p:spPr>
          <a:xfrm>
            <a:off x="35496" y="44624"/>
            <a:ext cx="770485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dirty="0">
                <a:solidFill>
                  <a:srgbClr val="000000"/>
                </a:solidFill>
                <a:latin typeface="Palatino-Roman"/>
              </a:rPr>
              <a:t>Molecular </a:t>
            </a:r>
            <a:r>
              <a:rPr lang="pt-BR" dirty="0" err="1">
                <a:solidFill>
                  <a:srgbClr val="000000"/>
                </a:solidFill>
                <a:latin typeface="Palatino-Roman"/>
              </a:rPr>
              <a:t>Ecology</a:t>
            </a:r>
            <a:r>
              <a:rPr lang="pt-BR" dirty="0">
                <a:solidFill>
                  <a:srgbClr val="000000"/>
                </a:solidFill>
                <a:latin typeface="Palatino-Roman"/>
              </a:rPr>
              <a:t> (2000) </a:t>
            </a:r>
            <a:r>
              <a:rPr lang="pt-BR" b="1" dirty="0">
                <a:solidFill>
                  <a:srgbClr val="000000"/>
                </a:solidFill>
                <a:latin typeface="Palatino-Bold"/>
              </a:rPr>
              <a:t>9</a:t>
            </a:r>
            <a:r>
              <a:rPr lang="pt-BR" dirty="0">
                <a:solidFill>
                  <a:srgbClr val="000000"/>
                </a:solidFill>
                <a:latin typeface="Palatino-Roman"/>
              </a:rPr>
              <a:t>, 1793–1802, 2000 </a:t>
            </a:r>
            <a:r>
              <a:rPr lang="pt-BR" dirty="0" err="1">
                <a:solidFill>
                  <a:srgbClr val="000000"/>
                </a:solidFill>
                <a:latin typeface="Palatino-Roman"/>
              </a:rPr>
              <a:t>Blackwell</a:t>
            </a:r>
            <a:r>
              <a:rPr lang="pt-BR" dirty="0">
                <a:solidFill>
                  <a:srgbClr val="000000"/>
                </a:solidFill>
                <a:latin typeface="Palatino-Roman"/>
              </a:rPr>
              <a:t> Science Ltda. </a:t>
            </a:r>
            <a:r>
              <a:rPr lang="pt-BR" b="1" dirty="0">
                <a:solidFill>
                  <a:srgbClr val="000000"/>
                </a:solidFill>
                <a:latin typeface="Palatino-Bold"/>
              </a:rPr>
              <a:t>World-</a:t>
            </a:r>
            <a:r>
              <a:rPr lang="pt-BR" b="1" dirty="0" err="1">
                <a:solidFill>
                  <a:srgbClr val="000000"/>
                </a:solidFill>
                <a:latin typeface="Palatino-Bold"/>
              </a:rPr>
              <a:t>wide</a:t>
            </a:r>
            <a:r>
              <a:rPr lang="pt-BR" b="1" dirty="0">
                <a:solidFill>
                  <a:srgbClr val="000000"/>
                </a:solidFill>
                <a:latin typeface="Palatino-Bold"/>
              </a:rPr>
              <a:t> </a:t>
            </a:r>
            <a:r>
              <a:rPr lang="pt-BR" b="1" dirty="0" err="1">
                <a:solidFill>
                  <a:srgbClr val="000000"/>
                </a:solidFill>
                <a:latin typeface="Palatino-Bold"/>
              </a:rPr>
              <a:t>genetic</a:t>
            </a:r>
            <a:r>
              <a:rPr lang="pt-BR" b="1" dirty="0">
                <a:solidFill>
                  <a:srgbClr val="000000"/>
                </a:solidFill>
                <a:latin typeface="Palatino-Bold"/>
              </a:rPr>
              <a:t> </a:t>
            </a:r>
            <a:r>
              <a:rPr lang="pt-BR" b="1" dirty="0" err="1">
                <a:solidFill>
                  <a:srgbClr val="000000"/>
                </a:solidFill>
                <a:latin typeface="Palatino-Bold"/>
              </a:rPr>
              <a:t>differentiation</a:t>
            </a:r>
            <a:r>
              <a:rPr lang="pt-BR" b="1" dirty="0">
                <a:solidFill>
                  <a:srgbClr val="000000"/>
                </a:solidFill>
                <a:latin typeface="Palatino-Bold"/>
              </a:rPr>
              <a:t> </a:t>
            </a:r>
            <a:r>
              <a:rPr lang="pt-BR" b="1" dirty="0" err="1">
                <a:solidFill>
                  <a:srgbClr val="000000"/>
                </a:solidFill>
                <a:latin typeface="Palatino-Bold"/>
              </a:rPr>
              <a:t>of</a:t>
            </a:r>
            <a:r>
              <a:rPr lang="pt-BR" b="1" dirty="0">
                <a:solidFill>
                  <a:srgbClr val="000000"/>
                </a:solidFill>
                <a:latin typeface="Palatino-Bold"/>
              </a:rPr>
              <a:t> </a:t>
            </a:r>
            <a:r>
              <a:rPr lang="pt-BR" b="1" i="1" dirty="0" err="1">
                <a:solidFill>
                  <a:srgbClr val="000000"/>
                </a:solidFill>
                <a:latin typeface="Palatino-BoldItalic"/>
              </a:rPr>
              <a:t>Eubalaena</a:t>
            </a:r>
            <a:r>
              <a:rPr lang="pt-BR" b="1" i="1" dirty="0">
                <a:solidFill>
                  <a:srgbClr val="000000"/>
                </a:solidFill>
                <a:latin typeface="Palatino-BoldItalic"/>
              </a:rPr>
              <a:t>: </a:t>
            </a:r>
            <a:r>
              <a:rPr lang="en-US" b="1" dirty="0">
                <a:solidFill>
                  <a:srgbClr val="000000"/>
                </a:solidFill>
                <a:latin typeface="Palatino-Bold"/>
              </a:rPr>
              <a:t>questioning the number of right whale species. </a:t>
            </a:r>
            <a:r>
              <a:rPr lang="pt-BR" dirty="0">
                <a:solidFill>
                  <a:srgbClr val="000000"/>
                </a:solidFill>
                <a:latin typeface="Palatino-Roman"/>
              </a:rPr>
              <a:t>H. C. ROSENBAUM, et. al.</a:t>
            </a:r>
          </a:p>
        </p:txBody>
      </p:sp>
    </p:spTree>
    <p:extLst>
      <p:ext uri="{BB962C8B-B14F-4D97-AF65-F5344CB8AC3E}">
        <p14:creationId xmlns:p14="http://schemas.microsoft.com/office/powerpoint/2010/main" val="158843920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836712"/>
            <a:ext cx="8526433" cy="5589413"/>
          </a:xfrm>
          <a:prstGeom prst="rect">
            <a:avLst/>
          </a:prstGeom>
        </p:spPr>
      </p:pic>
      <p:sp>
        <p:nvSpPr>
          <p:cNvPr id="4" name="CaixaDeTexto 3"/>
          <p:cNvSpPr txBox="1"/>
          <p:nvPr/>
        </p:nvSpPr>
        <p:spPr>
          <a:xfrm>
            <a:off x="2843808" y="611977"/>
            <a:ext cx="358264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3200" b="1" i="1" dirty="0" err="1"/>
              <a:t>Eubalaena</a:t>
            </a:r>
            <a:r>
              <a:rPr lang="pt-BR" sz="3200" b="1" i="1" dirty="0"/>
              <a:t> </a:t>
            </a:r>
            <a:r>
              <a:rPr lang="pt-BR" sz="3200" b="1" i="1" dirty="0" err="1"/>
              <a:t>japonica</a:t>
            </a:r>
            <a:r>
              <a:rPr lang="pt-BR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20563389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6334" y="2924944"/>
            <a:ext cx="5244075" cy="3933056"/>
          </a:xfrm>
          <a:prstGeom prst="rect">
            <a:avLst/>
          </a:prstGeom>
        </p:spPr>
      </p:pic>
      <p:pic>
        <p:nvPicPr>
          <p:cNvPr id="3" name="Imagem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16632"/>
            <a:ext cx="4762500" cy="3333750"/>
          </a:xfrm>
          <a:prstGeom prst="rect">
            <a:avLst/>
          </a:prstGeom>
        </p:spPr>
      </p:pic>
      <p:pic>
        <p:nvPicPr>
          <p:cNvPr id="4" name="Imagem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6419" y="92187"/>
            <a:ext cx="2880320" cy="2880320"/>
          </a:xfrm>
          <a:prstGeom prst="rect">
            <a:avLst/>
          </a:prstGeom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1169" y="3944889"/>
            <a:ext cx="2995170" cy="2711699"/>
          </a:xfrm>
          <a:prstGeom prst="rect">
            <a:avLst/>
          </a:prstGeom>
        </p:spPr>
      </p:pic>
      <p:sp>
        <p:nvSpPr>
          <p:cNvPr id="6" name="CaixaDeTexto 5"/>
          <p:cNvSpPr txBox="1"/>
          <p:nvPr/>
        </p:nvSpPr>
        <p:spPr>
          <a:xfrm>
            <a:off x="4934190" y="6093296"/>
            <a:ext cx="227498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400" b="1" i="1" dirty="0" err="1"/>
              <a:t>Ursus</a:t>
            </a:r>
            <a:r>
              <a:rPr lang="pt-BR" sz="2400" b="1" i="1" dirty="0"/>
              <a:t> </a:t>
            </a:r>
            <a:r>
              <a:rPr lang="pt-BR" sz="2400" b="1" i="1" dirty="0" err="1"/>
              <a:t>maritimus</a:t>
            </a:r>
            <a:endParaRPr lang="pt-BR" sz="2400" b="1" i="1" dirty="0"/>
          </a:p>
        </p:txBody>
      </p:sp>
      <p:sp>
        <p:nvSpPr>
          <p:cNvPr id="7" name="CaixaDeTexto 6"/>
          <p:cNvSpPr txBox="1"/>
          <p:nvPr/>
        </p:nvSpPr>
        <p:spPr>
          <a:xfrm>
            <a:off x="1403648" y="2996952"/>
            <a:ext cx="175387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400" b="1" i="1" dirty="0" err="1"/>
              <a:t>Ursus</a:t>
            </a:r>
            <a:r>
              <a:rPr lang="pt-BR" sz="2400" b="1" i="1" dirty="0"/>
              <a:t> </a:t>
            </a:r>
            <a:r>
              <a:rPr lang="pt-BR" sz="2400" b="1" i="1" dirty="0" err="1"/>
              <a:t>arctos</a:t>
            </a:r>
            <a:endParaRPr lang="pt-BR" sz="2400" b="1" i="1" dirty="0"/>
          </a:p>
        </p:txBody>
      </p:sp>
    </p:spTree>
    <p:extLst>
      <p:ext uri="{BB962C8B-B14F-4D97-AF65-F5344CB8AC3E}">
        <p14:creationId xmlns:p14="http://schemas.microsoft.com/office/powerpoint/2010/main" val="420892627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3646" y="188640"/>
            <a:ext cx="8140802" cy="1313494"/>
          </a:xfrm>
          <a:prstGeom prst="rect">
            <a:avLst/>
          </a:prstGeom>
        </p:spPr>
      </p:pic>
      <p:pic>
        <p:nvPicPr>
          <p:cNvPr id="3" name="Imagem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9512" y="1844824"/>
            <a:ext cx="9076924" cy="1091514"/>
          </a:xfrm>
          <a:prstGeom prst="rect">
            <a:avLst/>
          </a:prstGeom>
        </p:spPr>
      </p:pic>
      <p:pic>
        <p:nvPicPr>
          <p:cNvPr id="4" name="Imagem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23728" y="2936338"/>
            <a:ext cx="4460416" cy="37739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213350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3608" y="188639"/>
            <a:ext cx="6984776" cy="65858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919510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7944" y="2780928"/>
            <a:ext cx="4839375" cy="3781953"/>
          </a:xfrm>
          <a:prstGeom prst="rect">
            <a:avLst/>
          </a:prstGeom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88640"/>
            <a:ext cx="5429237" cy="36778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7206077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1248</TotalTime>
  <Words>957</Words>
  <Application>Microsoft Office PowerPoint</Application>
  <PresentationFormat>Apresentação na tela (4:3)</PresentationFormat>
  <Paragraphs>79</Paragraphs>
  <Slides>17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17</vt:i4>
      </vt:variant>
    </vt:vector>
  </HeadingPairs>
  <TitlesOfParts>
    <vt:vector size="24" baseType="lpstr">
      <vt:lpstr>Arial</vt:lpstr>
      <vt:lpstr>Calibri</vt:lpstr>
      <vt:lpstr>Palatino-Bold</vt:lpstr>
      <vt:lpstr>Palatino-BoldItalic</vt:lpstr>
      <vt:lpstr>Palatino-Roman</vt:lpstr>
      <vt:lpstr>Times New Roman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>Hewlett-Packard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hp</dc:creator>
  <cp:lastModifiedBy>Cesar Drehmer</cp:lastModifiedBy>
  <cp:revision>41</cp:revision>
  <dcterms:created xsi:type="dcterms:W3CDTF">2014-03-27T13:11:35Z</dcterms:created>
  <dcterms:modified xsi:type="dcterms:W3CDTF">2023-11-09T16:57:05Z</dcterms:modified>
</cp:coreProperties>
</file>