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329" r:id="rId3"/>
    <p:sldId id="325" r:id="rId4"/>
    <p:sldId id="326" r:id="rId5"/>
    <p:sldId id="327" r:id="rId6"/>
    <p:sldId id="328" r:id="rId7"/>
    <p:sldId id="296" r:id="rId8"/>
    <p:sldId id="330" r:id="rId9"/>
    <p:sldId id="331" r:id="rId10"/>
    <p:sldId id="332" r:id="rId11"/>
    <p:sldId id="295" r:id="rId12"/>
    <p:sldId id="333" r:id="rId13"/>
    <p:sldId id="286" r:id="rId14"/>
    <p:sldId id="334" r:id="rId15"/>
    <p:sldId id="297" r:id="rId16"/>
    <p:sldId id="310" r:id="rId17"/>
    <p:sldId id="335" r:id="rId18"/>
    <p:sldId id="336" r:id="rId19"/>
    <p:sldId id="337" r:id="rId20"/>
    <p:sldId id="338" r:id="rId2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  <a:srgbClr val="FEE4D0"/>
    <a:srgbClr val="0F07A9"/>
    <a:srgbClr val="FF99FF"/>
    <a:srgbClr val="99FF66"/>
    <a:srgbClr val="FFDE75"/>
    <a:srgbClr val="FA1EE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>
        <p:scale>
          <a:sx n="70" d="100"/>
          <a:sy n="70" d="100"/>
        </p:scale>
        <p:origin x="-1890" y="-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826C7AA-8895-4A70-B855-0E4D7BC721CC}" type="datetimeFigureOut">
              <a:rPr lang="pt-BR"/>
              <a:pPr>
                <a:defRPr/>
              </a:pPr>
              <a:t>02/01/2013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C3D7BFF-EF38-416A-A330-029A1F23181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3D7BFF-EF38-416A-A330-029A1F231814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3D7BFF-EF38-416A-A330-029A1F231814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163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766A4B-5E28-4765-8FE6-03DAF729207A}" type="slidenum">
              <a:rPr lang="pt-BR" smtClean="0"/>
              <a:pPr/>
              <a:t>15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1CF8C-CA6F-4F39-A3D2-683C21D80823}" type="datetimeFigureOut">
              <a:rPr lang="pt-BR"/>
              <a:pPr>
                <a:defRPr/>
              </a:pPr>
              <a:t>02/01/2013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C5CB5-9645-4B0E-8E71-F6C1B92771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7100D-D958-4A4E-AAD1-C465A8E43879}" type="datetimeFigureOut">
              <a:rPr lang="pt-BR"/>
              <a:pPr>
                <a:defRPr/>
              </a:pPr>
              <a:t>02/01/2013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A31FE-A06E-4514-A7E7-F3C253EDFF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9CA71-2772-4872-902C-1FB02EA1E824}" type="datetimeFigureOut">
              <a:rPr lang="pt-BR"/>
              <a:pPr>
                <a:defRPr/>
              </a:pPr>
              <a:t>02/01/2013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CD5B-1469-4AE1-BA81-7BA7821F92B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CCB36-2DBD-4897-9E25-5244974E2F9B}" type="datetimeFigureOut">
              <a:rPr lang="pt-BR"/>
              <a:pPr>
                <a:defRPr/>
              </a:pPr>
              <a:t>02/01/2013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69918-C191-4777-8460-5610BF9782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51121-5696-4F5B-9CC2-0C9EE21BCF6A}" type="datetimeFigureOut">
              <a:rPr lang="pt-BR"/>
              <a:pPr>
                <a:defRPr/>
              </a:pPr>
              <a:t>02/01/2013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93F6A-52B1-450C-86CD-DB5CD9AB0E9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54DA2-7EFA-4202-A239-6E7D1B0FC4F7}" type="datetimeFigureOut">
              <a:rPr lang="pt-BR"/>
              <a:pPr>
                <a:defRPr/>
              </a:pPr>
              <a:t>02/01/2013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2E6B7-5BE0-46A1-8DE1-376E762C3D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5E371-B2EF-47D0-A7A2-EB116A881F8F}" type="datetimeFigureOut">
              <a:rPr lang="pt-BR"/>
              <a:pPr>
                <a:defRPr/>
              </a:pPr>
              <a:t>02/01/2013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BB1CA-9306-45D0-A836-207DDB7A6AB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28DB0-D172-481B-A80C-1FEE3199B4B5}" type="datetimeFigureOut">
              <a:rPr lang="pt-BR"/>
              <a:pPr>
                <a:defRPr/>
              </a:pPr>
              <a:t>02/01/2013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94648-2DDA-41A5-80CF-1FCDD55AD9E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D5B19-AC42-48BB-AF4D-67347B9F13F6}" type="datetimeFigureOut">
              <a:rPr lang="pt-BR"/>
              <a:pPr>
                <a:defRPr/>
              </a:pPr>
              <a:t>02/01/2013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E9FF-83AD-4DDA-AC62-D9A71FD7F3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FDECF-9B48-4E9E-B845-87B124BC6DF3}" type="datetimeFigureOut">
              <a:rPr lang="pt-BR"/>
              <a:pPr>
                <a:defRPr/>
              </a:pPr>
              <a:t>02/01/2013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346A1-1569-4A9F-954A-34753E44DCB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51482-48D6-41C3-B594-87EEEFB27AF2}" type="datetimeFigureOut">
              <a:rPr lang="pt-BR"/>
              <a:pPr>
                <a:defRPr/>
              </a:pPr>
              <a:t>02/01/2013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03990-81E7-4285-AC7C-13E5E679C5F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92737BE-79F3-4D37-80DC-6BE11D4655A0}" type="datetimeFigureOut">
              <a:rPr lang="pt-BR"/>
              <a:pPr>
                <a:defRPr/>
              </a:pPr>
              <a:t>02/01/2013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B8A5C9-6424-400A-A933-7A80751C266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illuminations.nctm.org/activitydetail.aspx?id=40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0" y="0"/>
            <a:ext cx="1714500" cy="689419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1002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600" b="1" dirty="0">
              <a:latin typeface="Arial Black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600" b="1" dirty="0">
                <a:latin typeface="Arial Black" pitchFamily="34" charset="0"/>
                <a:cs typeface="Arial" pitchFamily="34" charset="0"/>
              </a:rPr>
              <a:t>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600" b="1" dirty="0">
                <a:latin typeface="Arial Black" pitchFamily="34" charset="0"/>
                <a:cs typeface="Arial" pitchFamily="34" charset="0"/>
              </a:rPr>
              <a:t>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600" b="1" dirty="0">
                <a:latin typeface="Arial Black" pitchFamily="34" charset="0"/>
                <a:cs typeface="Arial" pitchFamily="34" charset="0"/>
              </a:rPr>
              <a:t>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600" b="1" dirty="0">
                <a:latin typeface="Arial Black" pitchFamily="34" charset="0"/>
                <a:cs typeface="Arial" pitchFamily="34" charset="0"/>
              </a:rPr>
              <a:t>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600" b="1" dirty="0">
                <a:latin typeface="Arial Black" pitchFamily="34" charset="0"/>
                <a:cs typeface="Arial" pitchFamily="34" charset="0"/>
              </a:rPr>
              <a:t>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600" b="1" dirty="0">
              <a:latin typeface="Arial Black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600" b="1" dirty="0">
                <a:latin typeface="Arial Black" pitchFamily="34" charset="0"/>
                <a:cs typeface="Arial" pitchFamily="34" charset="0"/>
              </a:rPr>
              <a:t>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600" b="1" dirty="0">
                <a:latin typeface="Arial Black" pitchFamily="34" charset="0"/>
                <a:cs typeface="Arial" pitchFamily="34" charset="0"/>
              </a:rPr>
              <a:t>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600" b="1" dirty="0">
              <a:latin typeface="Arial Black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600" b="1" dirty="0">
                <a:latin typeface="Arial Black" pitchFamily="34" charset="0"/>
                <a:cs typeface="Arial" pitchFamily="34" charset="0"/>
              </a:rPr>
              <a:t>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600" b="1" dirty="0">
                <a:latin typeface="Arial Black" pitchFamily="34" charset="0"/>
                <a:cs typeface="Arial" pitchFamily="34" charset="0"/>
              </a:rPr>
              <a:t>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600" b="1" dirty="0">
                <a:latin typeface="Arial Black" pitchFamily="34" charset="0"/>
                <a:cs typeface="Arial" pitchFamily="34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600" b="1" dirty="0">
                <a:latin typeface="Arial Black" pitchFamily="34" charset="0"/>
                <a:cs typeface="Arial" pitchFamily="34" charset="0"/>
              </a:rPr>
              <a:t>Ó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600" b="1" dirty="0">
                <a:latin typeface="Arial Black" pitchFamily="34" charset="0"/>
                <a:cs typeface="Arial" pitchFamily="34" charset="0"/>
              </a:rPr>
              <a:t>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600" b="1" dirty="0">
              <a:latin typeface="Arial Black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4" name="Imagem 9" descr="LOGO_LEMA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15888"/>
            <a:ext cx="72104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8" descr="D:\UFPEL\IFM\Disciplinas LICENCIATURA\1_LEMA\Material Concreto\8. Torre de Hanoi\material para usar nos slides\Hanoi_Tower.jpg"/>
          <p:cNvPicPr>
            <a:picLocks noChangeAspect="1" noChangeArrowheads="1"/>
          </p:cNvPicPr>
          <p:nvPr/>
        </p:nvPicPr>
        <p:blipFill>
          <a:blip r:embed="rId3" cstate="print"/>
          <a:srcRect l="17928" t="27950" r="20219" b="15350"/>
          <a:stretch>
            <a:fillRect/>
          </a:stretch>
        </p:blipFill>
        <p:spPr bwMode="auto">
          <a:xfrm>
            <a:off x="5003800" y="4005263"/>
            <a:ext cx="3671888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9" descr="D:\UFPEL\IFM\Disciplinas LICENCIATURA\1_LEMA\Material Concreto\8. Torre de Hanoi\material para usar nos slides\images 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050" y="3933825"/>
            <a:ext cx="2647950" cy="264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ângulo 6"/>
          <p:cNvSpPr/>
          <p:nvPr/>
        </p:nvSpPr>
        <p:spPr>
          <a:xfrm>
            <a:off x="2286000" y="2484775"/>
            <a:ext cx="60722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2000" b="1" dirty="0"/>
              <a:t>LEMA 1</a:t>
            </a:r>
            <a:r>
              <a:rPr lang="pt-BR" sz="2000" dirty="0"/>
              <a:t/>
            </a:r>
            <a:br>
              <a:rPr lang="pt-BR" sz="2000" dirty="0"/>
            </a:br>
            <a:r>
              <a:rPr lang="pt-BR" sz="2000" b="1" dirty="0"/>
              <a:t>Utilização de material concreto no Ensino de Matemática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214290"/>
            <a:ext cx="9144000" cy="1643074"/>
          </a:xfrm>
          <a:prstGeom prst="rect">
            <a:avLst/>
          </a:prstGeom>
          <a:solidFill>
            <a:srgbClr val="0F07A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7" name="Imagem 6" descr="logo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304788"/>
            <a:ext cx="1460500" cy="14097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CaixaDeTexto 8"/>
          <p:cNvSpPr txBox="1"/>
          <p:nvPr/>
        </p:nvSpPr>
        <p:spPr>
          <a:xfrm>
            <a:off x="714348" y="2500306"/>
            <a:ext cx="44476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>
                <a:latin typeface="+mn-lt"/>
              </a:rPr>
              <a:t>Antes de falar de suas regras vamos falar de sua constituição.</a:t>
            </a:r>
            <a:endParaRPr lang="pt-BR" sz="3600" dirty="0">
              <a:latin typeface="+mn-lt"/>
            </a:endParaRPr>
          </a:p>
        </p:txBody>
      </p:sp>
      <p:pic>
        <p:nvPicPr>
          <p:cNvPr id="34818" name="Picture 2" descr="C:\Documents and Settings\Administrador\Desktop\Trabalho LEMA\the_tower_of_hano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2643182"/>
            <a:ext cx="2491557" cy="36877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214290"/>
            <a:ext cx="9144000" cy="1643074"/>
          </a:xfrm>
          <a:prstGeom prst="rect">
            <a:avLst/>
          </a:prstGeom>
          <a:solidFill>
            <a:srgbClr val="0F07A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7" name="Imagem 6" descr="logo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304788"/>
            <a:ext cx="1460500" cy="14097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126" name="Retângulo 8"/>
          <p:cNvSpPr>
            <a:spLocks noChangeArrowheads="1"/>
          </p:cNvSpPr>
          <p:nvPr/>
        </p:nvSpPr>
        <p:spPr bwMode="auto">
          <a:xfrm>
            <a:off x="2428875" y="642938"/>
            <a:ext cx="5230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  <a:latin typeface="Calibri" pitchFamily="34" charset="0"/>
              </a:rPr>
              <a:t>CONSTITUIÇÃO DO MATERIAL</a:t>
            </a:r>
          </a:p>
        </p:txBody>
      </p:sp>
      <p:sp>
        <p:nvSpPr>
          <p:cNvPr id="8" name="Retângulo 7"/>
          <p:cNvSpPr/>
          <p:nvPr/>
        </p:nvSpPr>
        <p:spPr>
          <a:xfrm>
            <a:off x="500066" y="2214554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000" dirty="0" smtClean="0">
                <a:latin typeface="+mn-lt"/>
              </a:rPr>
              <a:t>A </a:t>
            </a:r>
            <a:r>
              <a:rPr lang="pt-BR" sz="2000" dirty="0" smtClean="0">
                <a:latin typeface="+mn-lt"/>
              </a:rPr>
              <a:t>Torre de Hanói é constituída por um </a:t>
            </a:r>
            <a:r>
              <a:rPr lang="pt-BR" sz="2000" dirty="0">
                <a:latin typeface="+mn-lt"/>
              </a:rPr>
              <a:t>t</a:t>
            </a:r>
            <a:r>
              <a:rPr lang="pt-BR" sz="2000" dirty="0" smtClean="0">
                <a:latin typeface="+mn-lt"/>
              </a:rPr>
              <a:t>abuleiro </a:t>
            </a:r>
            <a:r>
              <a:rPr lang="pt-BR" sz="2000" dirty="0">
                <a:latin typeface="+mn-lt"/>
              </a:rPr>
              <a:t>com três </a:t>
            </a:r>
            <a:r>
              <a:rPr lang="pt-BR" sz="2000" dirty="0" smtClean="0">
                <a:latin typeface="+mn-lt"/>
              </a:rPr>
              <a:t>pinos </a:t>
            </a:r>
            <a:r>
              <a:rPr lang="pt-BR" sz="2000" dirty="0">
                <a:latin typeface="+mn-lt"/>
              </a:rPr>
              <a:t>de madeira </a:t>
            </a:r>
            <a:r>
              <a:rPr lang="pt-BR" sz="2000" dirty="0" smtClean="0">
                <a:latin typeface="+mn-lt"/>
              </a:rPr>
              <a:t>e </a:t>
            </a:r>
            <a:r>
              <a:rPr lang="pt-BR" sz="2000" dirty="0">
                <a:latin typeface="+mn-lt"/>
              </a:rPr>
              <a:t>um conjunto de </a:t>
            </a:r>
            <a:r>
              <a:rPr lang="pt-BR" sz="2000" dirty="0" smtClean="0">
                <a:latin typeface="+mn-lt"/>
              </a:rPr>
              <a:t>“n” discos </a:t>
            </a:r>
            <a:r>
              <a:rPr lang="pt-BR" sz="2000" dirty="0">
                <a:latin typeface="+mn-lt"/>
              </a:rPr>
              <a:t>de </a:t>
            </a:r>
            <a:r>
              <a:rPr lang="pt-BR" sz="2000" dirty="0" smtClean="0">
                <a:latin typeface="+mn-lt"/>
              </a:rPr>
              <a:t>diferentes diâmetros.</a:t>
            </a:r>
          </a:p>
        </p:txBody>
      </p:sp>
      <p:pic>
        <p:nvPicPr>
          <p:cNvPr id="5129" name="Picture 9" descr="C:\Documents and Settings\Administrador\Desktop\Trabalho LEMA\produto221_min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929066"/>
            <a:ext cx="3333750" cy="2505075"/>
          </a:xfrm>
          <a:prstGeom prst="rect">
            <a:avLst/>
          </a:prstGeom>
          <a:noFill/>
        </p:spPr>
      </p:pic>
      <p:sp>
        <p:nvSpPr>
          <p:cNvPr id="9" name="Retângulo 8"/>
          <p:cNvSpPr/>
          <p:nvPr/>
        </p:nvSpPr>
        <p:spPr>
          <a:xfrm>
            <a:off x="4857768" y="4857760"/>
            <a:ext cx="37861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+mn-lt"/>
              </a:rPr>
              <a:t>Se </a:t>
            </a:r>
            <a:r>
              <a:rPr lang="pt-BR" sz="2000" dirty="0" smtClean="0">
                <a:latin typeface="+mn-lt"/>
              </a:rPr>
              <a:t>não for possível montar a torre com madeira pode-se construir uma com material reciclável, </a:t>
            </a:r>
            <a:r>
              <a:rPr lang="pt-BR" sz="2000" dirty="0" smtClean="0">
                <a:latin typeface="+mn-lt"/>
              </a:rPr>
              <a:t>como no exemplo acima.</a:t>
            </a:r>
            <a:endParaRPr lang="pt-BR" sz="2000" dirty="0">
              <a:latin typeface="+mn-lt"/>
            </a:endParaRPr>
          </a:p>
        </p:txBody>
      </p:sp>
      <p:pic>
        <p:nvPicPr>
          <p:cNvPr id="5130" name="Picture 10" descr="C:\Documents and Settings\Administrador\Desktop\Trabalho LEMA\LEM4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6" y="2214554"/>
            <a:ext cx="3206736" cy="24050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214290"/>
            <a:ext cx="9144000" cy="1643074"/>
          </a:xfrm>
          <a:prstGeom prst="rect">
            <a:avLst/>
          </a:prstGeom>
          <a:solidFill>
            <a:srgbClr val="0F07A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7" name="Imagem 6" descr="logo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304788"/>
            <a:ext cx="1460500" cy="14097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126" name="Retângulo 8"/>
          <p:cNvSpPr>
            <a:spLocks noChangeArrowheads="1"/>
          </p:cNvSpPr>
          <p:nvPr/>
        </p:nvSpPr>
        <p:spPr bwMode="auto">
          <a:xfrm>
            <a:off x="2428875" y="642938"/>
            <a:ext cx="28001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Calibri" pitchFamily="34" charset="0"/>
              </a:rPr>
              <a:t>                Regras</a:t>
            </a:r>
            <a:endParaRPr lang="pt-BR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28596" y="2214554"/>
            <a:ext cx="46434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+mn-lt"/>
              </a:rPr>
              <a:t>Como já foi dito a Torre de Hanói é um jogo e como todo jogo ela possui regras para que possamos jogá-la. </a:t>
            </a:r>
            <a:endParaRPr lang="pt-BR" sz="2800" dirty="0">
              <a:latin typeface="+mn-lt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643042" y="4429132"/>
            <a:ext cx="72866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800" dirty="0">
                <a:latin typeface="+mn-lt"/>
              </a:rPr>
              <a:t>O</a:t>
            </a:r>
            <a:r>
              <a:rPr lang="pt-BR" sz="2800" dirty="0" smtClean="0">
                <a:latin typeface="+mn-lt"/>
              </a:rPr>
              <a:t> jogo consiste </a:t>
            </a:r>
            <a:r>
              <a:rPr lang="pt-BR" sz="2800" dirty="0">
                <a:latin typeface="+mn-lt"/>
              </a:rPr>
              <a:t>em passar todos os discos do primeiro para o último pino, usando os demais pinos como auxiliares, de maneira que um </a:t>
            </a:r>
            <a:r>
              <a:rPr lang="pt-BR" sz="2800" dirty="0" smtClean="0">
                <a:latin typeface="+mn-lt"/>
              </a:rPr>
              <a:t>disco de raio </a:t>
            </a:r>
            <a:r>
              <a:rPr lang="pt-BR" sz="2800" dirty="0">
                <a:latin typeface="+mn-lt"/>
              </a:rPr>
              <a:t>maior nunca fique em cima de outro menor</a:t>
            </a:r>
            <a:r>
              <a:rPr lang="pt-BR" dirty="0"/>
              <a:t>. </a:t>
            </a:r>
          </a:p>
        </p:txBody>
      </p:sp>
      <p:pic>
        <p:nvPicPr>
          <p:cNvPr id="35842" name="Picture 2" descr="C:\Documents and Settings\Administrador\Desktop\Trabalho LEMA\8. Torre de Hanoi\material para usar nos slides\Hanoi_Tow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2071678"/>
            <a:ext cx="3101913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214290"/>
            <a:ext cx="9144000" cy="1643074"/>
          </a:xfrm>
          <a:prstGeom prst="rect">
            <a:avLst/>
          </a:prstGeom>
          <a:solidFill>
            <a:srgbClr val="0F07A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/>
              <a:t>OBJETIVO</a:t>
            </a:r>
            <a:endParaRPr lang="pt-BR" sz="32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1"/>
                </a:solidFill>
              </a:rPr>
              <a:t> 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7" name="Imagem 6" descr="logo1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7158" y="304788"/>
            <a:ext cx="1460500" cy="14097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Retângulo 8"/>
          <p:cNvSpPr/>
          <p:nvPr/>
        </p:nvSpPr>
        <p:spPr>
          <a:xfrm>
            <a:off x="428596" y="2214554"/>
            <a:ext cx="40719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smtClean="0">
                <a:latin typeface="+mn-lt"/>
              </a:rPr>
              <a:t>O </a:t>
            </a:r>
            <a:r>
              <a:rPr lang="pt-BR" sz="2400" dirty="0" smtClean="0">
                <a:latin typeface="+mn-lt"/>
              </a:rPr>
              <a:t>jogo possui como objetivo desenvolver</a:t>
            </a:r>
            <a:r>
              <a:rPr lang="pt-BR" sz="2400" dirty="0">
                <a:latin typeface="+mn-lt"/>
              </a:rPr>
              <a:t> o raciocínio lógico-matemático, o senso de organização e </a:t>
            </a:r>
            <a:r>
              <a:rPr lang="pt-BR" sz="2400" dirty="0" smtClean="0">
                <a:latin typeface="+mn-lt"/>
              </a:rPr>
              <a:t>estratégia de que o joga.</a:t>
            </a:r>
          </a:p>
          <a:p>
            <a:r>
              <a:rPr lang="pt-BR" sz="2400" dirty="0" smtClean="0">
                <a:latin typeface="+mn-lt"/>
              </a:rPr>
              <a:t>   </a:t>
            </a:r>
            <a:endParaRPr lang="pt-BR" sz="2400" dirty="0">
              <a:latin typeface="+mn-lt"/>
            </a:endParaRPr>
          </a:p>
        </p:txBody>
      </p:sp>
      <p:pic>
        <p:nvPicPr>
          <p:cNvPr id="11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857752" y="3429000"/>
            <a:ext cx="3451230" cy="298788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214290"/>
            <a:ext cx="9144000" cy="1643074"/>
          </a:xfrm>
          <a:prstGeom prst="rect">
            <a:avLst/>
          </a:prstGeom>
          <a:solidFill>
            <a:srgbClr val="0F07A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/>
              <a:t>APLICAÇÃO</a:t>
            </a:r>
            <a:endParaRPr lang="pt-BR" sz="32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1"/>
                </a:solidFill>
              </a:rPr>
              <a:t> 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7" name="Imagem 6" descr="logo1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7158" y="304788"/>
            <a:ext cx="1460500" cy="14097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Retângulo 8"/>
          <p:cNvSpPr/>
          <p:nvPr/>
        </p:nvSpPr>
        <p:spPr>
          <a:xfrm>
            <a:off x="285720" y="2214554"/>
            <a:ext cx="257176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>
                <a:latin typeface="+mn-lt"/>
              </a:rPr>
              <a:t>A </a:t>
            </a:r>
            <a:r>
              <a:rPr lang="pt-BR" dirty="0" smtClean="0">
                <a:latin typeface="+mn-lt"/>
              </a:rPr>
              <a:t>Torre de Hanói pode ser aplicada em vários níveis de desenvolvimento com crianças. </a:t>
            </a:r>
          </a:p>
          <a:p>
            <a:pPr algn="ctr"/>
            <a:r>
              <a:rPr lang="pt-BR" dirty="0" smtClean="0">
                <a:latin typeface="+mn-lt"/>
              </a:rPr>
              <a:t>Na </a:t>
            </a:r>
            <a:r>
              <a:rPr lang="pt-BR" dirty="0" smtClean="0">
                <a:latin typeface="+mn-lt"/>
              </a:rPr>
              <a:t>pré-escola, com regras simples de separação de cores e tamanhos, a torre de Hanói ajuda em questões de coordenação motora, identificação de formas, ordem crescente e decrescente, entre outras formas de aprendizado.</a:t>
            </a:r>
          </a:p>
        </p:txBody>
      </p:sp>
      <p:pic>
        <p:nvPicPr>
          <p:cNvPr id="36866" name="Picture 2" descr="C:\Documents and Settings\Administrador\Desktop\Trabalho LEMA\dia da criança e capitães de abril 01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2071678"/>
            <a:ext cx="3929090" cy="2266783"/>
          </a:xfrm>
          <a:prstGeom prst="rect">
            <a:avLst/>
          </a:prstGeom>
          <a:noFill/>
        </p:spPr>
      </p:pic>
      <p:sp>
        <p:nvSpPr>
          <p:cNvPr id="10" name="Retângulo 9"/>
          <p:cNvSpPr/>
          <p:nvPr/>
        </p:nvSpPr>
        <p:spPr>
          <a:xfrm>
            <a:off x="3214678" y="4572008"/>
            <a:ext cx="321471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>
                <a:latin typeface="+mn-lt"/>
              </a:rPr>
              <a:t>De </a:t>
            </a:r>
            <a:r>
              <a:rPr lang="pt-BR" dirty="0">
                <a:latin typeface="+mn-lt"/>
              </a:rPr>
              <a:t>uma maneira mais ampla, o jogo pode ser usado para o estabelecimento de estratégias de transferência das peças, como a contagem dos movimentos e raciocínio.</a:t>
            </a:r>
          </a:p>
          <a:p>
            <a:r>
              <a:rPr lang="pt-BR" dirty="0">
                <a:latin typeface="+mn-lt"/>
              </a:rPr>
              <a:t>  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6929454" y="2357430"/>
            <a:ext cx="20002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latin typeface="+mn-lt"/>
              </a:rPr>
              <a:t>Iniciando com um número menor de peças, ou seja, resolvendo problemas mais simples, teremos oportunidade de experimentar uma </a:t>
            </a:r>
            <a:r>
              <a:rPr lang="pt-BR" dirty="0" smtClean="0">
                <a:latin typeface="+mn-lt"/>
              </a:rPr>
              <a:t>importante forma </a:t>
            </a:r>
            <a:r>
              <a:rPr lang="pt-BR" dirty="0">
                <a:latin typeface="+mn-lt"/>
              </a:rPr>
              <a:t>de raciocínio matemático.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tângulo 8"/>
          <p:cNvSpPr>
            <a:spLocks noChangeArrowheads="1"/>
          </p:cNvSpPr>
          <p:nvPr/>
        </p:nvSpPr>
        <p:spPr bwMode="auto">
          <a:xfrm>
            <a:off x="4000500" y="904875"/>
            <a:ext cx="2428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chemeClr val="bg1"/>
                </a:solidFill>
                <a:latin typeface="Calibri" pitchFamily="34" charset="0"/>
              </a:rPr>
              <a:t>1. ATIVIDADES</a:t>
            </a:r>
          </a:p>
        </p:txBody>
      </p:sp>
      <p:sp>
        <p:nvSpPr>
          <p:cNvPr id="8" name="Retângulo 7"/>
          <p:cNvSpPr/>
          <p:nvPr/>
        </p:nvSpPr>
        <p:spPr>
          <a:xfrm>
            <a:off x="0" y="214290"/>
            <a:ext cx="9144000" cy="1643074"/>
          </a:xfrm>
          <a:prstGeom prst="rect">
            <a:avLst/>
          </a:prstGeom>
          <a:solidFill>
            <a:srgbClr val="0F07A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/>
              <a:t>ATIVIDADES E DESAFIOS</a:t>
            </a:r>
            <a:endParaRPr lang="pt-BR" sz="32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1"/>
                </a:solidFill>
              </a:rPr>
              <a:t> 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9" name="Imagem 8" descr="logo1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7158" y="304788"/>
            <a:ext cx="1460500" cy="14097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1" name="CaixaDeTexto 10"/>
          <p:cNvSpPr txBox="1"/>
          <p:nvPr/>
        </p:nvSpPr>
        <p:spPr>
          <a:xfrm>
            <a:off x="642910" y="2786058"/>
            <a:ext cx="80010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Podemos </a:t>
            </a:r>
            <a:r>
              <a:rPr lang="pt-BR" dirty="0" smtClean="0"/>
              <a:t>criar </a:t>
            </a:r>
            <a:r>
              <a:rPr lang="pt-BR" dirty="0"/>
              <a:t>variações do jogo tradicional como, por exemplo, mudar o pino de saída e o pino de chegada.</a:t>
            </a:r>
            <a:endParaRPr lang="pt-BR" dirty="0" smtClean="0"/>
          </a:p>
          <a:p>
            <a:r>
              <a:rPr lang="pt-BR" dirty="0" smtClean="0"/>
              <a:t> </a:t>
            </a:r>
          </a:p>
          <a:p>
            <a:r>
              <a:rPr lang="pt-BR" dirty="0" smtClean="0"/>
              <a:t>Também podemos também propor alguns desafios, como:</a:t>
            </a:r>
          </a:p>
          <a:p>
            <a:r>
              <a:rPr lang="pt-BR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 Quais as peças que mais se movimentam durante o jogo?</a:t>
            </a:r>
          </a:p>
          <a:p>
            <a:pPr>
              <a:buFont typeface="Arial" pitchFamily="34" charset="0"/>
              <a:buChar char="•"/>
            </a:pPr>
            <a:r>
              <a:rPr lang="pt-BR" dirty="0"/>
              <a:t> </a:t>
            </a:r>
            <a:r>
              <a:rPr lang="pt-BR" dirty="0" smtClean="0"/>
              <a:t> E as que menos se movimentam?</a:t>
            </a:r>
          </a:p>
          <a:p>
            <a:pPr>
              <a:buFont typeface="Arial" pitchFamily="34" charset="0"/>
              <a:buChar char="•"/>
            </a:pPr>
            <a:r>
              <a:rPr lang="pt-BR" dirty="0"/>
              <a:t> </a:t>
            </a:r>
            <a:r>
              <a:rPr lang="pt-BR" dirty="0" smtClean="0"/>
              <a:t> Existe algum segredo que nos permite jogar bem? </a:t>
            </a:r>
            <a:r>
              <a:rPr lang="pt-BR" dirty="0" smtClean="0"/>
              <a:t>Caso exista, qual é ele?</a:t>
            </a:r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/>
              <a:t> </a:t>
            </a:r>
            <a:r>
              <a:rPr lang="pt-BR" dirty="0" smtClean="0"/>
              <a:t> Mudando o destino das peças muda algo? Algo permanece igual?</a:t>
            </a:r>
          </a:p>
          <a:p>
            <a:pPr>
              <a:buFont typeface="Arial" pitchFamily="34" charset="0"/>
              <a:buChar char="•"/>
            </a:pPr>
            <a:r>
              <a:rPr lang="pt-BR" dirty="0"/>
              <a:t> </a:t>
            </a:r>
            <a:r>
              <a:rPr lang="pt-BR" dirty="0" smtClean="0"/>
              <a:t>Quando aumentamos o número de peças, por exemplo, de 5 para 6 peças, existem movimentos semelhantes? E diferentes? Quais?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214290"/>
            <a:ext cx="9144000" cy="1643074"/>
          </a:xfrm>
          <a:prstGeom prst="rect">
            <a:avLst/>
          </a:prstGeom>
          <a:solidFill>
            <a:srgbClr val="0F07A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7" name="Imagem 6" descr="logo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304788"/>
            <a:ext cx="1460500" cy="14097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150" name="Retângulo 8"/>
          <p:cNvSpPr>
            <a:spLocks noChangeArrowheads="1"/>
          </p:cNvSpPr>
          <p:nvPr/>
        </p:nvSpPr>
        <p:spPr bwMode="auto">
          <a:xfrm>
            <a:off x="2214546" y="500042"/>
            <a:ext cx="648446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Calibri" pitchFamily="34" charset="0"/>
              </a:rPr>
              <a:t>E ONDE APLICAMOS A MATEMÁTICA </a:t>
            </a:r>
          </a:p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Calibri" pitchFamily="34" charset="0"/>
              </a:rPr>
              <a:t>NA TORRE DE HANÓI?</a:t>
            </a:r>
            <a:endParaRPr lang="pt-BR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14348" y="2428868"/>
            <a:ext cx="75300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latin typeface="+mn-lt"/>
              </a:rPr>
              <a:t>A Matemática </a:t>
            </a:r>
            <a:r>
              <a:rPr lang="pt-BR" sz="2000" dirty="0" smtClean="0">
                <a:latin typeface="+mn-lt"/>
              </a:rPr>
              <a:t>nos ajudará a calcular o número mínimo de movimentos que precisaremos para concluirmos o desafio, usando algo que conhecemos como </a:t>
            </a:r>
            <a:r>
              <a:rPr lang="pt-BR" sz="2000" dirty="0" smtClean="0">
                <a:latin typeface="+mn-lt"/>
              </a:rPr>
              <a:t>“ </a:t>
            </a:r>
            <a:r>
              <a:rPr lang="pt-BR" sz="2000" dirty="0" smtClean="0">
                <a:latin typeface="+mn-lt"/>
              </a:rPr>
              <a:t>equação </a:t>
            </a:r>
            <a:r>
              <a:rPr lang="pt-BR" sz="2000" dirty="0" smtClean="0">
                <a:latin typeface="+mn-lt"/>
              </a:rPr>
              <a:t>exponencial”.</a:t>
            </a:r>
            <a:endParaRPr lang="pt-BR" sz="2000" dirty="0">
              <a:latin typeface="+mn-lt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123728" y="3501008"/>
            <a:ext cx="5143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Depois </a:t>
            </a:r>
            <a:r>
              <a:rPr lang="pt-BR" dirty="0" smtClean="0"/>
              <a:t>de alguns cálculos ( que no momento não nos interessam), chegamos a uma equação </a:t>
            </a:r>
            <a:r>
              <a:rPr lang="pt-BR" dirty="0" smtClean="0"/>
              <a:t>exponencial, onde </a:t>
            </a:r>
            <a:r>
              <a:rPr lang="pt-BR" dirty="0" smtClean="0"/>
              <a:t>“ n ” é o número de </a:t>
            </a:r>
            <a:r>
              <a:rPr lang="pt-BR" dirty="0" smtClean="0"/>
              <a:t>discos:</a:t>
            </a:r>
            <a:endParaRPr lang="pt-BR" dirty="0"/>
          </a:p>
        </p:txBody>
      </p:sp>
      <p:pic>
        <p:nvPicPr>
          <p:cNvPr id="6152" name="Picture 8" descr="C:\Documents and Settings\Administrador\Desktop\Trabalho LEMA\1653c723c348c6f7f54f6669a5f3c4e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4509120"/>
            <a:ext cx="939078" cy="288947"/>
          </a:xfrm>
          <a:prstGeom prst="rect">
            <a:avLst/>
          </a:prstGeom>
          <a:noFill/>
        </p:spPr>
      </p:pic>
      <p:sp>
        <p:nvSpPr>
          <p:cNvPr id="12" name="CaixaDeTexto 11"/>
          <p:cNvSpPr txBox="1"/>
          <p:nvPr/>
        </p:nvSpPr>
        <p:spPr>
          <a:xfrm>
            <a:off x="1187624" y="5013176"/>
            <a:ext cx="6929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Com </a:t>
            </a:r>
            <a:r>
              <a:rPr lang="pt-BR" dirty="0" smtClean="0"/>
              <a:t>esta </a:t>
            </a:r>
            <a:r>
              <a:rPr lang="pt-BR" dirty="0" smtClean="0"/>
              <a:t>equação podemos responder a mais alguns desafios:</a:t>
            </a:r>
          </a:p>
          <a:p>
            <a:pPr algn="ctr">
              <a:buFont typeface="Arial" pitchFamily="34" charset="0"/>
              <a:buChar char="•"/>
            </a:pPr>
            <a:r>
              <a:rPr lang="pt-BR" dirty="0" smtClean="0"/>
              <a:t> Qual o nº mínimo de movimentos;</a:t>
            </a:r>
          </a:p>
          <a:p>
            <a:pPr algn="ctr">
              <a:buFont typeface="Arial" pitchFamily="34" charset="0"/>
              <a:buChar char="•"/>
            </a:pPr>
            <a:r>
              <a:rPr lang="pt-BR" dirty="0"/>
              <a:t> </a:t>
            </a:r>
            <a:r>
              <a:rPr lang="pt-BR" dirty="0" smtClean="0"/>
              <a:t>Qual a relação entre o nº de peças e o nº mínimo de movimentos.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214290"/>
            <a:ext cx="9144000" cy="1643074"/>
          </a:xfrm>
          <a:prstGeom prst="rect">
            <a:avLst/>
          </a:prstGeom>
          <a:solidFill>
            <a:srgbClr val="0F07A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7" name="Imagem 6" descr="logo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304788"/>
            <a:ext cx="1460500" cy="14097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150" name="Retângulo 8"/>
          <p:cNvSpPr>
            <a:spLocks noChangeArrowheads="1"/>
          </p:cNvSpPr>
          <p:nvPr/>
        </p:nvSpPr>
        <p:spPr bwMode="auto">
          <a:xfrm>
            <a:off x="2895682" y="701085"/>
            <a:ext cx="424808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Calibri" pitchFamily="34" charset="0"/>
              </a:rPr>
              <a:t>E A GRANDE PERGUNTA</a:t>
            </a:r>
            <a:endParaRPr lang="pt-BR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071538" y="2357430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    Agora com </a:t>
            </a:r>
            <a:r>
              <a:rPr lang="pt-BR" dirty="0" smtClean="0"/>
              <a:t>esta </a:t>
            </a:r>
            <a:r>
              <a:rPr lang="pt-BR" dirty="0" smtClean="0"/>
              <a:t>equação iremos provar que não é possível que o mundo acabe por causa da solução da Torre com as “64 peças</a:t>
            </a:r>
            <a:r>
              <a:rPr lang="pt-BR" dirty="0" smtClean="0"/>
              <a:t>”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857224" y="3429000"/>
            <a:ext cx="75009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latin typeface="+mn-lt"/>
              </a:rPr>
              <a:t>  Com 64 peças uma pessoa precisaria de no mínimo 184.467.440.737.095.551.615 movimentos, e supondo-se que esta pessoa </a:t>
            </a:r>
            <a:r>
              <a:rPr lang="pt-BR" sz="2000" dirty="0" smtClean="0">
                <a:latin typeface="+mn-lt"/>
              </a:rPr>
              <a:t>fizesse </a:t>
            </a:r>
            <a:r>
              <a:rPr lang="pt-BR" sz="2000" dirty="0" smtClean="0">
                <a:latin typeface="+mn-lt"/>
              </a:rPr>
              <a:t>um movimento por segundo ela levaria cerca de </a:t>
            </a:r>
          </a:p>
          <a:p>
            <a:pPr algn="ctr"/>
            <a:r>
              <a:rPr lang="pt-BR" sz="2000" dirty="0" smtClean="0">
                <a:latin typeface="+mn-lt"/>
              </a:rPr>
              <a:t>585 bilhões de anos.</a:t>
            </a:r>
          </a:p>
          <a:p>
            <a:pPr algn="ctr"/>
            <a:r>
              <a:rPr lang="pt-BR" sz="2000" dirty="0" smtClean="0">
                <a:latin typeface="+mn-lt"/>
              </a:rPr>
              <a:t>Levando em consideração que o sol está em atividade </a:t>
            </a:r>
            <a:r>
              <a:rPr lang="pt-BR" sz="2000" dirty="0" smtClean="0">
                <a:latin typeface="+mn-lt"/>
              </a:rPr>
              <a:t>a </a:t>
            </a:r>
            <a:r>
              <a:rPr lang="pt-BR" sz="2000" dirty="0" smtClean="0">
                <a:latin typeface="+mn-lt"/>
              </a:rPr>
              <a:t>mais ou menos 5 bilhões de anos e continuará em atividade por igual período, depois disso entrará em colapso e </a:t>
            </a:r>
            <a:r>
              <a:rPr lang="pt-BR" sz="2000" dirty="0" smtClean="0">
                <a:latin typeface="+mn-lt"/>
              </a:rPr>
              <a:t>começará </a:t>
            </a:r>
            <a:r>
              <a:rPr lang="pt-BR" sz="2000" dirty="0" smtClean="0">
                <a:latin typeface="+mn-lt"/>
              </a:rPr>
              <a:t>a expandir e englobará a </a:t>
            </a:r>
            <a:r>
              <a:rPr lang="pt-BR" sz="2000" dirty="0" smtClean="0">
                <a:latin typeface="+mn-lt"/>
              </a:rPr>
              <a:t>terra, então </a:t>
            </a:r>
            <a:r>
              <a:rPr lang="pt-BR" sz="2000" dirty="0" smtClean="0">
                <a:latin typeface="+mn-lt"/>
              </a:rPr>
              <a:t>realmente o mundo acabará </a:t>
            </a:r>
            <a:r>
              <a:rPr lang="pt-BR" sz="2000" dirty="0" smtClean="0">
                <a:latin typeface="+mn-lt"/>
              </a:rPr>
              <a:t>bem </a:t>
            </a:r>
            <a:r>
              <a:rPr lang="pt-BR" sz="2000" dirty="0" smtClean="0">
                <a:latin typeface="+mn-lt"/>
              </a:rPr>
              <a:t>antes de alguém terminar de transferir todos os pinos para a última coluna.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214290"/>
            <a:ext cx="9144000" cy="1643074"/>
          </a:xfrm>
          <a:prstGeom prst="rect">
            <a:avLst/>
          </a:prstGeom>
          <a:solidFill>
            <a:srgbClr val="0F07A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7" name="Imagem 6" descr="logo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304788"/>
            <a:ext cx="1460500" cy="14097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150" name="Retângulo 8"/>
          <p:cNvSpPr>
            <a:spLocks noChangeArrowheads="1"/>
          </p:cNvSpPr>
          <p:nvPr/>
        </p:nvSpPr>
        <p:spPr bwMode="auto">
          <a:xfrm>
            <a:off x="3364943" y="714356"/>
            <a:ext cx="292156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Calibri" pitchFamily="34" charset="0"/>
              </a:rPr>
              <a:t>VAMOS JOGAR?</a:t>
            </a:r>
            <a:endParaRPr lang="pt-BR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643042" y="2214554"/>
            <a:ext cx="60785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+mn-lt"/>
              </a:rPr>
              <a:t>Agora que conhecemos a origem e suas regras podemos começar os desafios.</a:t>
            </a:r>
            <a:endParaRPr lang="pt-BR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214290"/>
            <a:ext cx="9144000" cy="1643074"/>
          </a:xfrm>
          <a:prstGeom prst="rect">
            <a:avLst/>
          </a:prstGeom>
          <a:solidFill>
            <a:srgbClr val="0F07A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7" name="Imagem 6" descr="logo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304788"/>
            <a:ext cx="1460500" cy="14097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1" name="Retângulo 8"/>
          <p:cNvSpPr>
            <a:spLocks noChangeArrowheads="1"/>
          </p:cNvSpPr>
          <p:nvPr/>
        </p:nvSpPr>
        <p:spPr bwMode="auto">
          <a:xfrm>
            <a:off x="2928926" y="714356"/>
            <a:ext cx="40529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Calibri" pitchFamily="34" charset="0"/>
              </a:rPr>
              <a:t>A TORRE NA INTERNET</a:t>
            </a:r>
            <a:endParaRPr lang="pt-BR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428728" y="3286124"/>
            <a:ext cx="650085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+mn-lt"/>
              </a:rPr>
              <a:t>Se você gostou de jogar mas não possui uma torre ou não tem como confeccionar uma </a:t>
            </a:r>
            <a:r>
              <a:rPr lang="pt-BR" sz="2400" dirty="0" smtClean="0">
                <a:latin typeface="+mn-lt"/>
              </a:rPr>
              <a:t>há </a:t>
            </a:r>
            <a:r>
              <a:rPr lang="pt-BR" sz="2400" dirty="0" smtClean="0">
                <a:latin typeface="+mn-lt"/>
              </a:rPr>
              <a:t>diversos sites que disponibilizam a versão em flash da Torre de </a:t>
            </a:r>
            <a:r>
              <a:rPr lang="pt-BR" sz="2400" dirty="0" smtClean="0">
                <a:latin typeface="+mn-lt"/>
              </a:rPr>
              <a:t>Hanói como, </a:t>
            </a:r>
            <a:r>
              <a:rPr lang="pt-BR" sz="2400" dirty="0" smtClean="0">
                <a:latin typeface="+mn-lt"/>
              </a:rPr>
              <a:t>por exemplo,</a:t>
            </a:r>
          </a:p>
          <a:p>
            <a:endParaRPr lang="pt-BR" dirty="0" smtClean="0">
              <a:hlinkClick r:id="rId3"/>
            </a:endParaRPr>
          </a:p>
          <a:p>
            <a:pPr algn="ctr"/>
            <a:r>
              <a:rPr lang="pt-BR" dirty="0" smtClean="0">
                <a:hlinkClick r:id="rId3"/>
              </a:rPr>
              <a:t>http://illuminations.nctm.org/activitydetail.</a:t>
            </a:r>
            <a:r>
              <a:rPr lang="pt-BR" dirty="0" err="1" smtClean="0">
                <a:hlinkClick r:id="rId3"/>
              </a:rPr>
              <a:t>aspx</a:t>
            </a:r>
            <a:r>
              <a:rPr lang="pt-BR" dirty="0" smtClean="0">
                <a:hlinkClick r:id="rId3"/>
              </a:rPr>
              <a:t>?id=40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214290"/>
            <a:ext cx="9144000" cy="1643074"/>
          </a:xfrm>
          <a:prstGeom prst="rect">
            <a:avLst/>
          </a:prstGeom>
          <a:solidFill>
            <a:srgbClr val="0F07A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8" name="Imagem 7" descr="logo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304788"/>
            <a:ext cx="1460500" cy="14097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3498850" y="785813"/>
            <a:ext cx="3125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  <a:latin typeface="Calibri" pitchFamily="34" charset="0"/>
              </a:rPr>
              <a:t>TORRE DE HANÓI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928662" y="2581032"/>
            <a:ext cx="3970628" cy="2705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1" indent="-171450" defTabSz="755650">
              <a:lnSpc>
                <a:spcPct val="110000"/>
              </a:lnSpc>
              <a:spcAft>
                <a:spcPct val="15000"/>
              </a:spcAft>
            </a:pPr>
            <a:r>
              <a:rPr lang="pt-BR" sz="4400" dirty="0" smtClean="0"/>
              <a:t>O que é a Torre de Hanói?</a:t>
            </a:r>
            <a:endParaRPr lang="pt-BR" sz="4400" dirty="0"/>
          </a:p>
          <a:p>
            <a:endParaRPr lang="pt-BR" dirty="0"/>
          </a:p>
        </p:txBody>
      </p:sp>
      <p:pic>
        <p:nvPicPr>
          <p:cNvPr id="30722" name="Picture 2" descr="C:\Documents and Settings\Administrador\Desktop\Trabalho LEMA\hano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429000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214290"/>
            <a:ext cx="9144000" cy="1643074"/>
          </a:xfrm>
          <a:prstGeom prst="rect">
            <a:avLst/>
          </a:prstGeom>
          <a:solidFill>
            <a:srgbClr val="0F07A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7" name="Imagem 6" descr="logo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304788"/>
            <a:ext cx="1460500" cy="14097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1" name="Retângulo 8"/>
          <p:cNvSpPr>
            <a:spLocks noChangeArrowheads="1"/>
          </p:cNvSpPr>
          <p:nvPr/>
        </p:nvSpPr>
        <p:spPr bwMode="auto">
          <a:xfrm>
            <a:off x="2928926" y="714356"/>
            <a:ext cx="8338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Calibri" pitchFamily="34" charset="0"/>
              </a:rPr>
              <a:t>EX.: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214290"/>
            <a:ext cx="9144000" cy="1643074"/>
          </a:xfrm>
          <a:prstGeom prst="rect">
            <a:avLst/>
          </a:prstGeom>
          <a:solidFill>
            <a:srgbClr val="0F07A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8" name="Imagem 7" descr="logo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304788"/>
            <a:ext cx="1460500" cy="14097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3498850" y="785813"/>
            <a:ext cx="3125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  <a:latin typeface="Calibri" pitchFamily="34" charset="0"/>
              </a:rPr>
              <a:t>TORRE DE HANÓI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2928894" y="2143116"/>
            <a:ext cx="5531538" cy="385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1" indent="-171450" defTabSz="755650">
              <a:lnSpc>
                <a:spcPct val="110000"/>
              </a:lnSpc>
              <a:spcAft>
                <a:spcPct val="15000"/>
              </a:spcAft>
              <a:buChar char="••"/>
            </a:pPr>
            <a:endParaRPr lang="pt-BR" sz="3600" dirty="0" smtClean="0"/>
          </a:p>
          <a:p>
            <a:pPr marL="171450" lvl="1" indent="-171450" algn="ctr" defTabSz="755650">
              <a:lnSpc>
                <a:spcPct val="110000"/>
              </a:lnSpc>
              <a:spcAft>
                <a:spcPct val="15000"/>
              </a:spcAft>
            </a:pPr>
            <a:r>
              <a:rPr lang="pt-BR" sz="3600" dirty="0" smtClean="0"/>
              <a:t>    A Torre de Hanói é um jogo e como todo jogo tem origem e suas regras.</a:t>
            </a:r>
            <a:r>
              <a:rPr lang="pt-BR" sz="3600" dirty="0"/>
              <a:t>..</a:t>
            </a:r>
          </a:p>
          <a:p>
            <a:pPr algn="ctr"/>
            <a:endParaRPr lang="pt-BR" sz="3600" dirty="0"/>
          </a:p>
        </p:txBody>
      </p:sp>
      <p:pic>
        <p:nvPicPr>
          <p:cNvPr id="31746" name="Picture 2" descr="C:\Documents and Settings\Administrador\Desktop\Trabalho LEMA\8. Torre de Hanoi\material para usar nos slides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000480"/>
            <a:ext cx="2857520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214290"/>
            <a:ext cx="9144000" cy="1643074"/>
          </a:xfrm>
          <a:prstGeom prst="rect">
            <a:avLst/>
          </a:prstGeom>
          <a:solidFill>
            <a:srgbClr val="0F07A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8" name="Imagem 7" descr="logo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304788"/>
            <a:ext cx="1460500" cy="14097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3498850" y="785813"/>
            <a:ext cx="3125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  <a:latin typeface="Calibri" pitchFamily="34" charset="0"/>
              </a:rPr>
              <a:t>TORRE DE HANÓI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2283206" y="3347204"/>
            <a:ext cx="5280907" cy="2449609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889000">
              <a:lnSpc>
                <a:spcPct val="110000"/>
              </a:lnSpc>
              <a:spcBef>
                <a:spcPct val="0"/>
              </a:spcBef>
              <a:spcAft>
                <a:spcPct val="35000"/>
              </a:spcAft>
            </a:pPr>
            <a:endParaRPr lang="pt-BR" sz="3600" b="1" kern="1200" dirty="0" smtClean="0">
              <a:latin typeface="+mn-lt"/>
            </a:endParaRPr>
          </a:p>
        </p:txBody>
      </p:sp>
      <p:sp>
        <p:nvSpPr>
          <p:cNvPr id="11" name="CaixaDeTexto 10"/>
          <p:cNvSpPr txBox="1"/>
          <p:nvPr/>
        </p:nvSpPr>
        <p:spPr>
          <a:xfrm rot="20776107">
            <a:off x="87915" y="2824794"/>
            <a:ext cx="714002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4000" b="1" dirty="0" smtClean="0">
                <a:latin typeface="Bernard MT Condensed" pitchFamily="18" charset="0"/>
              </a:rPr>
              <a:t>Vamos conhecer sua origem e suas regras?</a:t>
            </a:r>
            <a:endParaRPr lang="pt-BR" sz="4000" b="1" dirty="0">
              <a:latin typeface="Bernard MT Condensed" pitchFamily="18" charset="0"/>
            </a:endParaRPr>
          </a:p>
          <a:p>
            <a:endParaRPr lang="pt-BR" dirty="0"/>
          </a:p>
        </p:txBody>
      </p:sp>
      <p:pic>
        <p:nvPicPr>
          <p:cNvPr id="32770" name="Picture 2" descr="C:\Documents and Settings\Administrador\Desktop\Trabalho LEMA\300px-Tower_of_Hanoi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4000504"/>
            <a:ext cx="5033077" cy="22145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214290"/>
            <a:ext cx="9144000" cy="1643074"/>
          </a:xfrm>
          <a:prstGeom prst="rect">
            <a:avLst/>
          </a:prstGeom>
          <a:solidFill>
            <a:srgbClr val="0F07A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8" name="Imagem 7" descr="logo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304788"/>
            <a:ext cx="1460500" cy="14097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3498850" y="785813"/>
            <a:ext cx="14385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Calibri" pitchFamily="34" charset="0"/>
              </a:rPr>
              <a:t>Origem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4572000" y="2274412"/>
            <a:ext cx="40719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+mn-lt"/>
              </a:rPr>
              <a:t>A torre de </a:t>
            </a:r>
            <a:r>
              <a:rPr lang="pt-BR" sz="2400" dirty="0" smtClean="0">
                <a:latin typeface="+mn-lt"/>
              </a:rPr>
              <a:t>Hanói, </a:t>
            </a:r>
            <a:r>
              <a:rPr lang="pt-BR" sz="2400" dirty="0">
                <a:latin typeface="+mn-lt"/>
              </a:rPr>
              <a:t>também conhecida por torre do bramanismo ou quebra-cabeças do fim do mundo, </a:t>
            </a:r>
            <a:r>
              <a:rPr lang="pt-BR" sz="2400" dirty="0" smtClean="0">
                <a:latin typeface="+mn-lt"/>
              </a:rPr>
              <a:t>aparece </a:t>
            </a:r>
            <a:r>
              <a:rPr lang="pt-BR" sz="2400" dirty="0">
                <a:latin typeface="+mn-lt"/>
              </a:rPr>
              <a:t>publicada em 1883 pelo matemático francês </a:t>
            </a:r>
            <a:r>
              <a:rPr lang="pt-BR" sz="2400" dirty="0" smtClean="0">
                <a:latin typeface="+mn-lt"/>
              </a:rPr>
              <a:t>Eduard Lucas. </a:t>
            </a:r>
            <a:endParaRPr lang="pt-BR" sz="2400" dirty="0" smtClean="0">
              <a:latin typeface="+mn-lt"/>
            </a:endParaRPr>
          </a:p>
          <a:p>
            <a:pPr algn="ctr"/>
            <a:r>
              <a:rPr lang="pt-BR" sz="2400" dirty="0" smtClean="0">
                <a:latin typeface="+mn-lt"/>
              </a:rPr>
              <a:t>A </a:t>
            </a:r>
            <a:r>
              <a:rPr lang="pt-BR" sz="2400" dirty="0">
                <a:latin typeface="+mn-lt"/>
              </a:rPr>
              <a:t>publicação dizia que o jogo vinha do Vietnã, sendo popular também na China e no Japão, e acompanhava a caixa do quebra-cabeça. </a:t>
            </a:r>
          </a:p>
        </p:txBody>
      </p:sp>
      <p:pic>
        <p:nvPicPr>
          <p:cNvPr id="28674" name="Picture 2" descr="C:\Documents and Settings\Administrador\Desktop\Trabalho LEMA\2007-03_Hanoi_1st_lab_37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357430"/>
            <a:ext cx="3571875" cy="403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214290"/>
            <a:ext cx="9144000" cy="1643074"/>
          </a:xfrm>
          <a:prstGeom prst="rect">
            <a:avLst/>
          </a:prstGeom>
          <a:solidFill>
            <a:srgbClr val="0F07A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8" name="Imagem 7" descr="logo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304788"/>
            <a:ext cx="1460500" cy="14097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3498850" y="785813"/>
            <a:ext cx="14385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Calibri" pitchFamily="34" charset="0"/>
              </a:rPr>
              <a:t>Origem</a:t>
            </a:r>
            <a:endParaRPr lang="pt-BR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29698" name="Picture 2" descr="C:\Documents and Settings\Administrador\Desktop\Trabalho LEMA\2007-03_Hanos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2428868"/>
            <a:ext cx="3143247" cy="3805424"/>
          </a:xfrm>
          <a:prstGeom prst="rect">
            <a:avLst/>
          </a:prstGeom>
          <a:noFill/>
        </p:spPr>
      </p:pic>
      <p:sp>
        <p:nvSpPr>
          <p:cNvPr id="11" name="CaixaDeTexto 10"/>
          <p:cNvSpPr txBox="1"/>
          <p:nvPr/>
        </p:nvSpPr>
        <p:spPr>
          <a:xfrm>
            <a:off x="285720" y="2643182"/>
            <a:ext cx="47149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atin typeface="+mn-lt"/>
              </a:rPr>
              <a:t>Para </a:t>
            </a:r>
            <a:r>
              <a:rPr lang="pt-BR" sz="2400" dirty="0" smtClean="0">
                <a:latin typeface="+mn-lt"/>
              </a:rPr>
              <a:t>desenvolver a Torre de Hanói ou Torre do Bramanismo </a:t>
            </a:r>
            <a:r>
              <a:rPr lang="pt-BR" sz="2400" dirty="0" smtClean="0">
                <a:latin typeface="+mn-lt"/>
              </a:rPr>
              <a:t>Edward </a:t>
            </a:r>
            <a:r>
              <a:rPr lang="pt-BR" sz="2400" dirty="0" smtClean="0">
                <a:latin typeface="+mn-lt"/>
              </a:rPr>
              <a:t>Lucas baseou-se em uma antiga lenda.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1357290" y="4786322"/>
            <a:ext cx="36433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atin typeface="+mn-lt"/>
              </a:rPr>
              <a:t>  Hoje se conhece </a:t>
            </a:r>
            <a:r>
              <a:rPr lang="pt-BR" sz="2400" dirty="0" smtClean="0">
                <a:latin typeface="+mn-lt"/>
              </a:rPr>
              <a:t>diferentes variações </a:t>
            </a:r>
            <a:r>
              <a:rPr lang="pt-BR" sz="2400" dirty="0" smtClean="0">
                <a:latin typeface="+mn-lt"/>
              </a:rPr>
              <a:t>desta lenda, e uma delas </a:t>
            </a:r>
            <a:r>
              <a:rPr lang="pt-BR" sz="2400" dirty="0" smtClean="0">
                <a:latin typeface="+mn-lt"/>
              </a:rPr>
              <a:t>diz o seguinte...</a:t>
            </a:r>
            <a:endParaRPr lang="pt-BR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214290"/>
            <a:ext cx="9144000" cy="1643074"/>
          </a:xfrm>
          <a:prstGeom prst="rect">
            <a:avLst/>
          </a:prstGeom>
          <a:solidFill>
            <a:srgbClr val="0F07A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7" name="Imagem 6" descr="logo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304788"/>
            <a:ext cx="1460500" cy="14097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102" name="Retângulo 8"/>
          <p:cNvSpPr>
            <a:spLocks noChangeArrowheads="1"/>
          </p:cNvSpPr>
          <p:nvPr/>
        </p:nvSpPr>
        <p:spPr bwMode="auto">
          <a:xfrm>
            <a:off x="3781425" y="785813"/>
            <a:ext cx="3867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  <a:latin typeface="Calibri" pitchFamily="34" charset="0"/>
              </a:rPr>
              <a:t>A LENDA DAS TORRES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4643438" y="2786058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3571868" y="2786058"/>
            <a:ext cx="47149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H</a:t>
            </a:r>
            <a:r>
              <a:rPr lang="pt-BR" dirty="0" smtClean="0"/>
              <a:t>a </a:t>
            </a:r>
            <a:r>
              <a:rPr lang="pt-BR" dirty="0"/>
              <a:t>muitos </a:t>
            </a:r>
            <a:r>
              <a:rPr lang="pt-BR" dirty="0" smtClean="0"/>
              <a:t>séculos </a:t>
            </a:r>
            <a:r>
              <a:rPr lang="pt-BR" dirty="0"/>
              <a:t>num templo </a:t>
            </a:r>
            <a:r>
              <a:rPr lang="pt-BR" dirty="0" smtClean="0"/>
              <a:t>oriental foram erguidas </a:t>
            </a:r>
            <a:r>
              <a:rPr lang="pt-BR" dirty="0"/>
              <a:t>duas colunas de prata e uma de ouro. Ao redor de uma </a:t>
            </a:r>
            <a:r>
              <a:rPr lang="pt-BR" dirty="0" smtClean="0"/>
              <a:t>das colunas </a:t>
            </a:r>
            <a:r>
              <a:rPr lang="pt-BR" dirty="0"/>
              <a:t>de prata haviam </a:t>
            </a:r>
            <a:r>
              <a:rPr lang="pt-BR" dirty="0" smtClean="0"/>
              <a:t>64 </a:t>
            </a:r>
            <a:r>
              <a:rPr lang="pt-BR" dirty="0"/>
              <a:t>discos perfurados, com </a:t>
            </a:r>
            <a:r>
              <a:rPr lang="pt-BR" dirty="0" smtClean="0"/>
              <a:t>raios decrescentes</a:t>
            </a:r>
            <a:r>
              <a:rPr lang="pt-BR" dirty="0"/>
              <a:t>, </a:t>
            </a:r>
            <a:r>
              <a:rPr lang="pt-BR" dirty="0" smtClean="0"/>
              <a:t>colocados </a:t>
            </a:r>
            <a:r>
              <a:rPr lang="pt-BR" dirty="0"/>
              <a:t>uns sobre os outros de modo que o maior </a:t>
            </a:r>
            <a:r>
              <a:rPr lang="pt-BR" dirty="0" smtClean="0"/>
              <a:t>disco nunca </a:t>
            </a:r>
            <a:r>
              <a:rPr lang="pt-BR" dirty="0" smtClean="0"/>
              <a:t>ficasse </a:t>
            </a:r>
            <a:r>
              <a:rPr lang="pt-BR" dirty="0"/>
              <a:t>sob o disco </a:t>
            </a:r>
            <a:r>
              <a:rPr lang="pt-BR" dirty="0" smtClean="0"/>
              <a:t>de menor </a:t>
            </a:r>
            <a:r>
              <a:rPr lang="pt-BR" dirty="0"/>
              <a:t>raio. </a:t>
            </a:r>
          </a:p>
        </p:txBody>
      </p:sp>
      <p:pic>
        <p:nvPicPr>
          <p:cNvPr id="11" name="Picture 8" descr="C:\Documents and Settings\Administrador\Desktop\Trabalho LEMA\torre-de-hanoi2.gifll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43116"/>
            <a:ext cx="3660891" cy="2714644"/>
          </a:xfrm>
          <a:prstGeom prst="rect">
            <a:avLst/>
          </a:prstGeom>
          <a:noFill/>
        </p:spPr>
      </p:pic>
      <p:sp>
        <p:nvSpPr>
          <p:cNvPr id="12" name="CaixaDeTexto 11"/>
          <p:cNvSpPr txBox="1"/>
          <p:nvPr/>
        </p:nvSpPr>
        <p:spPr>
          <a:xfrm>
            <a:off x="357158" y="5103674"/>
            <a:ext cx="792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Cada devoto que visitasse o templo deveria mover um disco de</a:t>
            </a:r>
          </a:p>
          <a:p>
            <a:pPr algn="ctr"/>
            <a:r>
              <a:rPr lang="pt-BR" dirty="0" smtClean="0"/>
              <a:t>       uma coluna para a outra respeitando as regras do jogo. </a:t>
            </a:r>
            <a:endParaRPr lang="pt-BR" dirty="0" smtClean="0"/>
          </a:p>
          <a:p>
            <a:pPr algn="ctr"/>
            <a:r>
              <a:rPr lang="pt-BR" dirty="0" smtClean="0"/>
              <a:t>Quando </a:t>
            </a:r>
            <a:r>
              <a:rPr lang="pt-BR" dirty="0" smtClean="0"/>
              <a:t>todos os 64 discos estivessem sido transferidos para a coluna de </a:t>
            </a:r>
            <a:r>
              <a:rPr lang="pt-BR" dirty="0" smtClean="0"/>
              <a:t>ouro, </a:t>
            </a:r>
            <a:r>
              <a:rPr lang="pt-BR" dirty="0" smtClean="0"/>
              <a:t>o mundo acabaria.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214290"/>
            <a:ext cx="9144000" cy="1643074"/>
          </a:xfrm>
          <a:prstGeom prst="rect">
            <a:avLst/>
          </a:prstGeom>
          <a:solidFill>
            <a:srgbClr val="0F07A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7" name="Imagem 6" descr="logo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304788"/>
            <a:ext cx="1460500" cy="14097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Picture 8" descr="C:\Documents and Settings\Administrador\Desktop\Trabalho LEMA\okaygu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3357562"/>
            <a:ext cx="3659530" cy="3071834"/>
          </a:xfrm>
          <a:prstGeom prst="rect">
            <a:avLst/>
          </a:prstGeom>
          <a:noFill/>
        </p:spPr>
      </p:pic>
      <p:sp>
        <p:nvSpPr>
          <p:cNvPr id="11" name="Texto explicativo em forma de nuvem 10"/>
          <p:cNvSpPr/>
          <p:nvPr/>
        </p:nvSpPr>
        <p:spPr>
          <a:xfrm>
            <a:off x="3571868" y="2000240"/>
            <a:ext cx="4500594" cy="2143140"/>
          </a:xfrm>
          <a:prstGeom prst="cloudCallout">
            <a:avLst>
              <a:gd name="adj1" fmla="val -48125"/>
              <a:gd name="adj2" fmla="val 7651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dirty="0" smtClean="0">
                <a:solidFill>
                  <a:schemeClr val="tx1"/>
                </a:solidFill>
              </a:rPr>
              <a:t> Então vamos todos morrer?</a:t>
            </a:r>
            <a:endParaRPr lang="pt-B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214290"/>
            <a:ext cx="9144000" cy="1643074"/>
          </a:xfrm>
          <a:prstGeom prst="rect">
            <a:avLst/>
          </a:prstGeom>
          <a:solidFill>
            <a:srgbClr val="0F07A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7" name="Imagem 6" descr="logo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304788"/>
            <a:ext cx="1460500" cy="14097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CaixaDeTexto 7"/>
          <p:cNvSpPr txBox="1"/>
          <p:nvPr/>
        </p:nvSpPr>
        <p:spPr>
          <a:xfrm>
            <a:off x="428596" y="2357430"/>
            <a:ext cx="45409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>
                <a:latin typeface="+mn-lt"/>
              </a:rPr>
              <a:t>  Infelizmente vamos.</a:t>
            </a:r>
          </a:p>
          <a:p>
            <a:pPr algn="ctr"/>
            <a:r>
              <a:rPr lang="pt-BR" sz="3600" dirty="0" smtClean="0">
                <a:latin typeface="+mn-lt"/>
              </a:rPr>
              <a:t> Mas não será por causa da conclusão da Torre de Hanói.</a:t>
            </a:r>
            <a:endParaRPr lang="pt-BR" sz="3600" dirty="0">
              <a:latin typeface="+mn-lt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429124" y="5357826"/>
            <a:ext cx="44476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>
                <a:latin typeface="+mn-lt"/>
              </a:rPr>
              <a:t>Mas falaremos sobre isso mais tarde.</a:t>
            </a:r>
            <a:endParaRPr lang="pt-BR" sz="3600" dirty="0">
              <a:latin typeface="+mn-lt"/>
            </a:endParaRPr>
          </a:p>
        </p:txBody>
      </p:sp>
      <p:pic>
        <p:nvPicPr>
          <p:cNvPr id="33795" name="Picture 3" descr="C:\Documents and Settings\Administrador\Desktop\Trabalho LEMA\fim-do-mundo-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2143116"/>
            <a:ext cx="2852753" cy="2927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2100</TotalTime>
  <Words>921</Words>
  <Application>Microsoft Office PowerPoint</Application>
  <PresentationFormat>Apresentação na tela (4:3)</PresentationFormat>
  <Paragraphs>90</Paragraphs>
  <Slides>20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TBVaz Informática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Glaucia</dc:creator>
  <cp:lastModifiedBy>Mauricio</cp:lastModifiedBy>
  <cp:revision>128</cp:revision>
  <dcterms:created xsi:type="dcterms:W3CDTF">2009-06-02T01:32:30Z</dcterms:created>
  <dcterms:modified xsi:type="dcterms:W3CDTF">2013-01-03T01:05:34Z</dcterms:modified>
</cp:coreProperties>
</file>