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7"/>
  </p:notesMasterIdLst>
  <p:sldIdLst>
    <p:sldId id="325" r:id="rId2"/>
    <p:sldId id="272" r:id="rId3"/>
    <p:sldId id="364" r:id="rId4"/>
    <p:sldId id="362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48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56" r:id="rId32"/>
    <p:sldId id="390" r:id="rId33"/>
    <p:sldId id="359" r:id="rId34"/>
    <p:sldId id="360" r:id="rId35"/>
    <p:sldId id="361" r:id="rId3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80" d="100"/>
          <a:sy n="80" d="100"/>
        </p:scale>
        <p:origin x="-15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97892-2161-4D67-951F-AD75CD5979A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1A5525B-3F2B-4895-B155-56CC16B307B9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5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OBJETIVOS</a:t>
          </a:r>
          <a:endParaRPr lang="pt-BR" sz="1500" b="1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0CB944B-2AD7-4961-9600-6EA29CE48001}" type="parTrans" cxnId="{096B80E7-D730-41A7-A27F-82849732CC42}">
      <dgm:prSet/>
      <dgm:spPr/>
      <dgm:t>
        <a:bodyPr/>
        <a:lstStyle/>
        <a:p>
          <a:endParaRPr lang="pt-BR"/>
        </a:p>
      </dgm:t>
    </dgm:pt>
    <dgm:pt modelId="{6DF140EC-842C-4F34-AE25-9A92EE37754C}" type="sibTrans" cxnId="{096B80E7-D730-41A7-A27F-82849732CC4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t-BR" dirty="0"/>
        </a:p>
      </dgm:t>
    </dgm:pt>
    <dgm:pt modelId="{2273B776-B464-4FC2-8408-14C5F2D3EE22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Reconhecimento das figuras planas;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Reconhecimento dos elementos de uma figura plana (vértice e lado);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Identificação dos tipos de ângulos (agudo, obtuso, reto);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Identificação de um triângulo pelos seus lados (equilátero, isósceles e escaleno);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Identificação de um triângulo pelos seus ângulos (acutângulo, obtusângulo e retângulo);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Estudo das propriedades dos quadriláteros;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Construção de figuras por composição e decomposição;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Noção de proporcionalidade (dobro do tamanho; metade do tamanho);</a:t>
          </a:r>
        </a:p>
        <a:p>
          <a:pPr algn="ctr"/>
          <a:r>
            <a:rPr lang="pt-BR" sz="1500" b="1" dirty="0" smtClean="0">
              <a:solidFill>
                <a:schemeClr val="accent3">
                  <a:lumMod val="75000"/>
                </a:schemeClr>
              </a:solidFill>
            </a:rPr>
            <a:t>- Estudo com frações (frações equivalentes e operações com frações).</a:t>
          </a:r>
          <a:endParaRPr lang="pt-BR" sz="1500" b="1" dirty="0">
            <a:solidFill>
              <a:schemeClr val="accent3">
                <a:lumMod val="75000"/>
              </a:schemeClr>
            </a:solidFill>
          </a:endParaRPr>
        </a:p>
      </dgm:t>
    </dgm:pt>
    <dgm:pt modelId="{B81EDA10-EF65-4DF5-8B9E-1F4DAC2638C0}" type="parTrans" cxnId="{76ED0395-4F60-442D-B31B-944321A4EE2A}">
      <dgm:prSet/>
      <dgm:spPr/>
      <dgm:t>
        <a:bodyPr/>
        <a:lstStyle/>
        <a:p>
          <a:endParaRPr lang="pt-BR"/>
        </a:p>
      </dgm:t>
    </dgm:pt>
    <dgm:pt modelId="{03298085-C8DF-4CED-B1F6-66CFE7E51C5E}" type="sibTrans" cxnId="{76ED0395-4F60-442D-B31B-944321A4EE2A}">
      <dgm:prSet/>
      <dgm:spPr/>
      <dgm:t>
        <a:bodyPr/>
        <a:lstStyle/>
        <a:p>
          <a:endParaRPr lang="pt-BR"/>
        </a:p>
      </dgm:t>
    </dgm:pt>
    <dgm:pt modelId="{4A9ED887-29A8-4829-88C0-0BA74488C104}" type="pres">
      <dgm:prSet presAssocID="{7E397892-2161-4D67-951F-AD75CD5979A4}" presName="Name0" presStyleCnt="0">
        <dgm:presLayoutVars>
          <dgm:dir/>
          <dgm:resizeHandles val="exact"/>
        </dgm:presLayoutVars>
      </dgm:prSet>
      <dgm:spPr/>
    </dgm:pt>
    <dgm:pt modelId="{453905DB-7495-4A17-BE49-2BEEEFB6903E}" type="pres">
      <dgm:prSet presAssocID="{A1A5525B-3F2B-4895-B155-56CC16B307B9}" presName="node" presStyleLbl="node1" presStyleIdx="0" presStyleCnt="2" custScaleX="64040" custScaleY="448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E387FE-1BEF-4F03-BBF9-C76E6CD8F031}" type="pres">
      <dgm:prSet presAssocID="{6DF140EC-842C-4F34-AE25-9A92EE37754C}" presName="sibTrans" presStyleLbl="sibTrans2D1" presStyleIdx="0" presStyleCnt="1" custScaleX="109247"/>
      <dgm:spPr/>
      <dgm:t>
        <a:bodyPr/>
        <a:lstStyle/>
        <a:p>
          <a:endParaRPr lang="pt-BR"/>
        </a:p>
      </dgm:t>
    </dgm:pt>
    <dgm:pt modelId="{B0701C9B-939D-4B54-988C-9CA89B3EDB68}" type="pres">
      <dgm:prSet presAssocID="{6DF140EC-842C-4F34-AE25-9A92EE37754C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626F7B5A-E605-4327-B85E-1FCE5CBE3F28}" type="pres">
      <dgm:prSet presAssocID="{2273B776-B464-4FC2-8408-14C5F2D3EE22}" presName="node" presStyleLbl="node1" presStyleIdx="1" presStyleCnt="2" custAng="0" custScaleX="274511" custScaleY="1006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6ED0395-4F60-442D-B31B-944321A4EE2A}" srcId="{7E397892-2161-4D67-951F-AD75CD5979A4}" destId="{2273B776-B464-4FC2-8408-14C5F2D3EE22}" srcOrd="1" destOrd="0" parTransId="{B81EDA10-EF65-4DF5-8B9E-1F4DAC2638C0}" sibTransId="{03298085-C8DF-4CED-B1F6-66CFE7E51C5E}"/>
    <dgm:cxn modelId="{096B80E7-D730-41A7-A27F-82849732CC42}" srcId="{7E397892-2161-4D67-951F-AD75CD5979A4}" destId="{A1A5525B-3F2B-4895-B155-56CC16B307B9}" srcOrd="0" destOrd="0" parTransId="{30CB944B-2AD7-4961-9600-6EA29CE48001}" sibTransId="{6DF140EC-842C-4F34-AE25-9A92EE37754C}"/>
    <dgm:cxn modelId="{CED7F5A9-97AF-4712-B606-D05FFE99E0F5}" type="presOf" srcId="{2273B776-B464-4FC2-8408-14C5F2D3EE22}" destId="{626F7B5A-E605-4327-B85E-1FCE5CBE3F28}" srcOrd="0" destOrd="0" presId="urn:microsoft.com/office/officeart/2005/8/layout/process1"/>
    <dgm:cxn modelId="{D4760217-2E62-4214-A651-0AC40FF71F61}" type="presOf" srcId="{7E397892-2161-4D67-951F-AD75CD5979A4}" destId="{4A9ED887-29A8-4829-88C0-0BA74488C104}" srcOrd="0" destOrd="0" presId="urn:microsoft.com/office/officeart/2005/8/layout/process1"/>
    <dgm:cxn modelId="{539DAB99-CDB6-4BA3-8EE3-CE2934A9FA78}" type="presOf" srcId="{6DF140EC-842C-4F34-AE25-9A92EE37754C}" destId="{B0701C9B-939D-4B54-988C-9CA89B3EDB68}" srcOrd="1" destOrd="0" presId="urn:microsoft.com/office/officeart/2005/8/layout/process1"/>
    <dgm:cxn modelId="{A2A9BF0F-2776-48E6-A5F5-4663BE0EF786}" type="presOf" srcId="{6DF140EC-842C-4F34-AE25-9A92EE37754C}" destId="{04E387FE-1BEF-4F03-BBF9-C76E6CD8F031}" srcOrd="0" destOrd="0" presId="urn:microsoft.com/office/officeart/2005/8/layout/process1"/>
    <dgm:cxn modelId="{249A40FF-B4B9-4A34-A3AD-651C15F37C48}" type="presOf" srcId="{A1A5525B-3F2B-4895-B155-56CC16B307B9}" destId="{453905DB-7495-4A17-BE49-2BEEEFB6903E}" srcOrd="0" destOrd="0" presId="urn:microsoft.com/office/officeart/2005/8/layout/process1"/>
    <dgm:cxn modelId="{9F33A7BB-2D3B-41E9-A4E4-A467565F0BA2}" type="presParOf" srcId="{4A9ED887-29A8-4829-88C0-0BA74488C104}" destId="{453905DB-7495-4A17-BE49-2BEEEFB6903E}" srcOrd="0" destOrd="0" presId="urn:microsoft.com/office/officeart/2005/8/layout/process1"/>
    <dgm:cxn modelId="{6F2A6C32-9379-48C5-8074-195567F239A1}" type="presParOf" srcId="{4A9ED887-29A8-4829-88C0-0BA74488C104}" destId="{04E387FE-1BEF-4F03-BBF9-C76E6CD8F031}" srcOrd="1" destOrd="0" presId="urn:microsoft.com/office/officeart/2005/8/layout/process1"/>
    <dgm:cxn modelId="{9323BD5C-24EC-4229-A4CF-B8A7603E3350}" type="presParOf" srcId="{04E387FE-1BEF-4F03-BBF9-C76E6CD8F031}" destId="{B0701C9B-939D-4B54-988C-9CA89B3EDB68}" srcOrd="0" destOrd="0" presId="urn:microsoft.com/office/officeart/2005/8/layout/process1"/>
    <dgm:cxn modelId="{B6152A46-2C3B-4165-A8CF-D86C47ADDAF2}" type="presParOf" srcId="{4A9ED887-29A8-4829-88C0-0BA74488C104}" destId="{626F7B5A-E605-4327-B85E-1FCE5CBE3F2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905DB-7495-4A17-BE49-2BEEEFB6903E}">
      <dsp:nvSpPr>
        <dsp:cNvPr id="0" name=""/>
        <dsp:cNvSpPr/>
      </dsp:nvSpPr>
      <dsp:spPr>
        <a:xfrm>
          <a:off x="4426" y="1547004"/>
          <a:ext cx="1502855" cy="14871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OBJETIVOS</a:t>
          </a:r>
          <a:endParaRPr lang="pt-BR" sz="1500" b="1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426" y="1547004"/>
        <a:ext cx="1502855" cy="1487119"/>
      </dsp:txXfrm>
    </dsp:sp>
    <dsp:sp modelId="{04E387FE-1BEF-4F03-BBF9-C76E6CD8F031}">
      <dsp:nvSpPr>
        <dsp:cNvPr id="0" name=""/>
        <dsp:cNvSpPr/>
      </dsp:nvSpPr>
      <dsp:spPr>
        <a:xfrm>
          <a:off x="1718954" y="1999567"/>
          <a:ext cx="543514" cy="58199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 dirty="0"/>
        </a:p>
      </dsp:txBody>
      <dsp:txXfrm>
        <a:off x="1718954" y="1999567"/>
        <a:ext cx="543514" cy="581992"/>
      </dsp:txXfrm>
    </dsp:sp>
    <dsp:sp modelId="{626F7B5A-E605-4327-B85E-1FCE5CBE3F28}">
      <dsp:nvSpPr>
        <dsp:cNvPr id="0" name=""/>
        <dsp:cNvSpPr/>
      </dsp:nvSpPr>
      <dsp:spPr>
        <a:xfrm>
          <a:off x="2445980" y="620691"/>
          <a:ext cx="6442072" cy="333974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Reconhecimento das figuras planas;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Reconhecimento dos elementos de uma figura plana (vértice e lado);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Identificação dos tipos de ângulos (agudo, obtuso, reto);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Identificação de um triângulo pelos seus lados (equilátero, isósceles e escaleno);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Identificação de um triângulo pelos seus ângulos (acutângulo, obtusângulo e retângulo);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Estudo das propriedades dos quadriláteros;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Construção de figuras por composição e decomposição;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Noção de proporcionalidade (dobro do tamanho; metade do tamanho);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accent3">
                  <a:lumMod val="75000"/>
                </a:schemeClr>
              </a:solidFill>
            </a:rPr>
            <a:t>- Estudo com frações (frações equivalentes e operações com frações).</a:t>
          </a:r>
          <a:endParaRPr lang="pt-BR" sz="15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445980" y="620691"/>
        <a:ext cx="6442072" cy="3339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DC985B9-B825-4970-B666-C60E559E40F4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E548F65-9E5B-42A6-87CA-CB838BFCE6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 userDrawn="1"/>
        </p:nvCxnSpPr>
        <p:spPr>
          <a:xfrm>
            <a:off x="0" y="6643688"/>
            <a:ext cx="9144000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5EB6-C3C8-4062-B3EB-496F2C50DF3B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BAEC-4061-48B6-8AD9-9F322169BE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9EA58-E836-47B6-A770-959D35F1F218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91EC5-CD5E-4A46-A5D9-DBF37665AD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9529B-4E8A-42CC-9A39-92190EFE2856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96D2-90F6-4395-B068-0E29B0481B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-71438" y="785813"/>
            <a:ext cx="9286876" cy="7143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1500188"/>
            <a:ext cx="9286875" cy="7143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8" name="Imagem 7" descr="logo1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447664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9" name="Conector reto 8"/>
          <p:cNvCxnSpPr/>
          <p:nvPr userDrawn="1"/>
        </p:nvCxnSpPr>
        <p:spPr>
          <a:xfrm>
            <a:off x="0" y="6643688"/>
            <a:ext cx="9144000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 userDrawn="1"/>
        </p:nvSpPr>
        <p:spPr>
          <a:xfrm>
            <a:off x="1857375" y="928688"/>
            <a:ext cx="6643688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sz="4400" dirty="0" smtClean="0">
                <a:ea typeface="+mj-ea"/>
              </a:rPr>
              <a:t>Clique para editar o estilo do título mestre</a:t>
            </a:r>
          </a:p>
        </p:txBody>
      </p:sp>
      <p:sp>
        <p:nvSpPr>
          <p:cNvPr id="11" name="Espaço Reservado para Data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2B86B46-F2FE-4DD4-AAFA-C86B5FE254D7}" type="datetimeFigureOut">
              <a:rPr lang="pt-BR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12/05/2013</a:t>
            </a:fld>
            <a:endParaRPr lang="pt-BR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Espaço Reservado para Número de Slide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53EA025-CAA6-4178-8A44-4A399245C93C}" type="slidenum">
              <a:rPr lang="pt-BR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4" name="Espaço Reservado para Conteúdo 2"/>
          <p:cNvSpPr>
            <a:spLocks noGrp="1"/>
          </p:cNvSpPr>
          <p:nvPr>
            <p:ph idx="13"/>
          </p:nvPr>
        </p:nvSpPr>
        <p:spPr>
          <a:xfrm>
            <a:off x="571472" y="2117747"/>
            <a:ext cx="8229600" cy="4525963"/>
          </a:xfrm>
        </p:spPr>
        <p:txBody>
          <a:bodyPr/>
          <a:lstStyle>
            <a:lvl1pPr>
              <a:buClr>
                <a:schemeClr val="bg1"/>
              </a:buClr>
              <a:buSzPct val="150000"/>
              <a:buFont typeface="Wingdings" pitchFamily="2" charset="2"/>
              <a:buChar char="ü"/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buClr>
                <a:schemeClr val="bg1"/>
              </a:buClr>
              <a:buSzPct val="150000"/>
              <a:buFont typeface="Wingdings" pitchFamily="2" charset="2"/>
              <a:buChar char="ü"/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buClr>
                <a:schemeClr val="bg1"/>
              </a:buClr>
              <a:buSzPct val="150000"/>
              <a:buFont typeface="Wingdings" pitchFamily="2" charset="2"/>
              <a:buChar char="ü"/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buClr>
                <a:schemeClr val="bg1"/>
              </a:buClr>
              <a:buSzPct val="150000"/>
              <a:buFont typeface="Wingdings" pitchFamily="2" charset="2"/>
              <a:buChar char="ü"/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buClr>
                <a:schemeClr val="bg1"/>
              </a:buClr>
              <a:buSzPct val="150000"/>
              <a:buFont typeface="Wingdings" pitchFamily="2" charset="2"/>
              <a:buChar char="ü"/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3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FD255-D873-48A7-B623-9BB26D503F4B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FD57-AD9D-4B08-BCFD-E5DA813340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F0919-019C-429A-BAAF-5D255AB70303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71861-BB9E-4E90-9666-8E21865B6E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C812-51AF-4B50-A839-3A048CB6ACF0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C885C-F122-46DA-A509-E168BDF982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BE1B-45D7-4B49-8EB2-76548A272027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F7B4-D940-40CB-AA4A-09D1A2B38F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FF5F-D2F6-443A-A2C0-55E12B5645FA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00C7-F885-43BD-99CF-9B8E2AC230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4047-C7F1-4913-9FD8-CC3C9EF884A9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80A5-2B6E-4665-8E19-DD67FB408B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8EAFB-2C4F-41DB-B726-E42227429F7E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93FE-D71D-4798-86FF-6A2F3B41D0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A00-6230-4F7E-851A-F0135F7BDC7F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AD1F-609F-4DCC-A50C-E9137535BA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CA13A-3A42-4887-B9CB-7DE0A43E23B3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395E-2064-42EF-8F46-BFB8F60933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6DFD5C9-9044-4020-BB14-B7C8C1A6F0F3}" type="datetimeFigureOut">
              <a:rPr lang="pt-BR"/>
              <a:pPr>
                <a:defRPr/>
              </a:pPr>
              <a:t>12/05/2013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84076B7-A64E-46CE-94DA-879F253BB3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1.jpe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2051720" y="2204864"/>
            <a:ext cx="6672262" cy="2000250"/>
          </a:xfrm>
        </p:spPr>
        <p:txBody>
          <a:bodyPr/>
          <a:lstStyle/>
          <a:p>
            <a:r>
              <a:rPr lang="pt-BR" sz="3600" b="1" dirty="0" smtClean="0"/>
              <a:t>LEMA 1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Utilização de material concreto no Ensino de Matemática</a:t>
            </a:r>
            <a:endParaRPr lang="pt-BR" sz="2800" dirty="0" smtClean="0"/>
          </a:p>
        </p:txBody>
      </p:sp>
      <p:sp>
        <p:nvSpPr>
          <p:cNvPr id="4101" name="CaixaDeTexto 7"/>
          <p:cNvSpPr txBox="1">
            <a:spLocks noChangeArrowheads="1"/>
          </p:cNvSpPr>
          <p:nvPr/>
        </p:nvSpPr>
        <p:spPr bwMode="auto">
          <a:xfrm>
            <a:off x="0" y="1"/>
            <a:ext cx="1714500" cy="683264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b="1" dirty="0">
              <a:latin typeface="Antique Olive CompactPS" pitchFamily="34" charset="0"/>
            </a:endParaRPr>
          </a:p>
          <a:p>
            <a:pPr algn="ctr"/>
            <a:endParaRPr lang="pt-BR" sz="2800" b="1" dirty="0" smtClean="0">
              <a:latin typeface="Antique Olive CompactPS" pitchFamily="34" charset="0"/>
            </a:endParaRPr>
          </a:p>
          <a:p>
            <a:pPr algn="ctr"/>
            <a:endParaRPr lang="pt-BR" sz="2800" b="1" dirty="0" smtClean="0">
              <a:latin typeface="Antique Olive CompactPS" pitchFamily="34" charset="0"/>
            </a:endParaRPr>
          </a:p>
          <a:p>
            <a:pPr algn="ctr"/>
            <a:endParaRPr lang="pt-BR" sz="2800" b="1" dirty="0" smtClean="0">
              <a:latin typeface="Antique Olive CompactPS" pitchFamily="34" charset="0"/>
            </a:endParaRPr>
          </a:p>
          <a:p>
            <a:pPr algn="ctr"/>
            <a:r>
              <a:rPr lang="pt-BR" sz="2800" b="1" dirty="0" smtClean="0">
                <a:latin typeface="Antique Olive CompactPS" pitchFamily="34" charset="0"/>
              </a:rPr>
              <a:t>T</a:t>
            </a:r>
          </a:p>
          <a:p>
            <a:pPr algn="ctr"/>
            <a:r>
              <a:rPr lang="pt-BR" sz="2800" b="1" dirty="0" smtClean="0">
                <a:latin typeface="Antique Olive CompactPS" pitchFamily="34" charset="0"/>
              </a:rPr>
              <a:t>A</a:t>
            </a:r>
          </a:p>
          <a:p>
            <a:pPr algn="ctr"/>
            <a:r>
              <a:rPr lang="pt-BR" sz="2800" b="1" dirty="0" smtClean="0">
                <a:latin typeface="Antique Olive CompactPS" pitchFamily="34" charset="0"/>
              </a:rPr>
              <a:t>N</a:t>
            </a:r>
          </a:p>
          <a:p>
            <a:pPr algn="ctr"/>
            <a:r>
              <a:rPr lang="pt-BR" sz="2800" b="1" dirty="0" smtClean="0">
                <a:latin typeface="Antique Olive CompactPS" pitchFamily="34" charset="0"/>
              </a:rPr>
              <a:t>G</a:t>
            </a:r>
          </a:p>
          <a:p>
            <a:pPr algn="ctr"/>
            <a:r>
              <a:rPr lang="pt-BR" sz="2800" b="1" dirty="0" smtClean="0">
                <a:latin typeface="Antique Olive CompactPS" pitchFamily="34" charset="0"/>
              </a:rPr>
              <a:t>R</a:t>
            </a:r>
          </a:p>
          <a:p>
            <a:pPr algn="ctr"/>
            <a:r>
              <a:rPr lang="pt-BR" sz="2800" b="1" dirty="0" smtClean="0">
                <a:latin typeface="Antique Olive CompactPS" pitchFamily="34" charset="0"/>
              </a:rPr>
              <a:t>A</a:t>
            </a:r>
          </a:p>
          <a:p>
            <a:pPr algn="ctr"/>
            <a:r>
              <a:rPr lang="pt-BR" sz="2800" b="1" dirty="0" smtClean="0">
                <a:latin typeface="Antique Olive CompactPS" pitchFamily="34" charset="0"/>
              </a:rPr>
              <a:t>M</a:t>
            </a:r>
          </a:p>
          <a:p>
            <a:pPr algn="ctr"/>
            <a:endParaRPr lang="pt-BR" sz="2800" b="1" dirty="0" smtClean="0">
              <a:latin typeface="Antique Olive CompactPS" pitchFamily="34" charset="0"/>
            </a:endParaRPr>
          </a:p>
          <a:p>
            <a:pPr algn="ctr"/>
            <a:endParaRPr lang="pt-BR" sz="2800" b="1" dirty="0" smtClean="0">
              <a:latin typeface="Antique Olive CompactPS" pitchFamily="34" charset="0"/>
            </a:endParaRPr>
          </a:p>
          <a:p>
            <a:pPr algn="ctr"/>
            <a:endParaRPr lang="pt-BR" sz="2800" b="1" dirty="0" smtClean="0">
              <a:latin typeface="Antique Olive CompactPS" pitchFamily="34" charset="0"/>
            </a:endParaRPr>
          </a:p>
          <a:p>
            <a:pPr algn="ctr"/>
            <a:endParaRPr lang="pt-BR" sz="2800" b="1" dirty="0" smtClean="0">
              <a:latin typeface="Antique Olive CompactPS" pitchFamily="34" charset="0"/>
            </a:endParaRPr>
          </a:p>
          <a:p>
            <a:pPr algn="ctr"/>
            <a:endParaRPr lang="pt-BR" sz="2800" b="1" dirty="0">
              <a:latin typeface="Antique Olive CompactPS" pitchFamily="34" charset="0"/>
            </a:endParaRPr>
          </a:p>
        </p:txBody>
      </p:sp>
      <p:pic>
        <p:nvPicPr>
          <p:cNvPr id="7" name="Imagem 6" descr="LOGO_LEM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16632"/>
            <a:ext cx="7210425" cy="1752600"/>
          </a:xfrm>
          <a:prstGeom prst="rect">
            <a:avLst/>
          </a:prstGeom>
        </p:spPr>
      </p:pic>
      <p:pic>
        <p:nvPicPr>
          <p:cNvPr id="1026" name="Picture 2" descr="D:\UFPEL\IFM\Disciplinas LICENCIATURA\1_LEMA\Material Concreto\Tangram\TANGRAM\tangra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96219">
            <a:off x="6516216" y="4077072"/>
            <a:ext cx="1990923" cy="1998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b="50584"/>
          <a:stretch>
            <a:fillRect/>
          </a:stretch>
        </p:blipFill>
        <p:spPr bwMode="auto">
          <a:xfrm>
            <a:off x="539552" y="3140968"/>
            <a:ext cx="78740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50593"/>
          <a:stretch>
            <a:fillRect/>
          </a:stretch>
        </p:blipFill>
        <p:spPr bwMode="auto">
          <a:xfrm>
            <a:off x="467544" y="3068960"/>
            <a:ext cx="7874000" cy="302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b="49443"/>
          <a:stretch>
            <a:fillRect/>
          </a:stretch>
        </p:blipFill>
        <p:spPr bwMode="auto">
          <a:xfrm>
            <a:off x="683568" y="2924944"/>
            <a:ext cx="76231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51681" b="1128"/>
          <a:stretch>
            <a:fillRect/>
          </a:stretch>
        </p:blipFill>
        <p:spPr bwMode="auto">
          <a:xfrm>
            <a:off x="611560" y="3068960"/>
            <a:ext cx="762317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88731"/>
            <a:ext cx="6912768" cy="318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/>
              <a:t>Está pronto nosso tangram. Agora é só recortar as peças e continuar as atividades!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upo 6"/>
          <p:cNvGrpSpPr/>
          <p:nvPr/>
        </p:nvGrpSpPr>
        <p:grpSpPr>
          <a:xfrm>
            <a:off x="899592" y="3140968"/>
            <a:ext cx="3096344" cy="2895282"/>
            <a:chOff x="395536" y="2420888"/>
            <a:chExt cx="4032448" cy="4047410"/>
          </a:xfrm>
        </p:grpSpPr>
        <p:pic>
          <p:nvPicPr>
            <p:cNvPr id="8" name="Picture 2" descr="D:\UFPEL\IFM\Disciplinas LICENCIATURA\1_LEMA\Material Concreto\Tangram\TANGRAM\tangram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2420888"/>
              <a:ext cx="4032448" cy="4047410"/>
            </a:xfrm>
            <a:prstGeom prst="rect">
              <a:avLst/>
            </a:prstGeom>
            <a:noFill/>
          </p:spPr>
        </p:pic>
        <p:sp>
          <p:nvSpPr>
            <p:cNvPr id="9" name="CaixaDeTexto 8"/>
            <p:cNvSpPr txBox="1"/>
            <p:nvPr/>
          </p:nvSpPr>
          <p:spPr>
            <a:xfrm>
              <a:off x="2195736" y="2996952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TG</a:t>
              </a:r>
              <a:endParaRPr lang="pt-BR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899592" y="414908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TG</a:t>
              </a:r>
              <a:endParaRPr lang="pt-BR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771800" y="422108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TP</a:t>
              </a:r>
              <a:endParaRPr lang="pt-BR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491880" y="565195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TM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263582" y="52292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Q</a:t>
              </a:r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212062" y="5877272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TP</a:t>
              </a:r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779912" y="371703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</a:t>
              </a:r>
              <a:endParaRPr lang="pt-BR" dirty="0"/>
            </a:p>
          </p:txBody>
        </p: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 l="43750" t="27736" r="27083" b="11282"/>
          <a:stretch>
            <a:fillRect/>
          </a:stretch>
        </p:blipFill>
        <p:spPr bwMode="auto">
          <a:xfrm>
            <a:off x="4427984" y="2708920"/>
            <a:ext cx="403244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dirty="0" smtClean="0"/>
              <a:t>Se possível formar um quadrado com: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1 – construindo figuras planas por composição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539750" y="2657475"/>
            <a:ext cx="29527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3600" dirty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peça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2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3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4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5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6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7 peças </a:t>
            </a:r>
            <a:endParaRPr lang="pt-B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32363" y="3213099"/>
            <a:ext cx="2519362" cy="252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dirty="0" smtClean="0"/>
              <a:t>Se possível formar um triângulo com: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1 – construindo figuras planas por composição e decomposição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539750" y="2657475"/>
            <a:ext cx="29527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3600" dirty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peça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2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3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4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5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6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7 peças </a:t>
            </a:r>
            <a:endParaRPr lang="pt-B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riângulo retângulo 8"/>
          <p:cNvSpPr/>
          <p:nvPr/>
        </p:nvSpPr>
        <p:spPr>
          <a:xfrm>
            <a:off x="4787900" y="2997200"/>
            <a:ext cx="2520000" cy="2520000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dirty="0" smtClean="0"/>
              <a:t>Se possível formar um retângulo com: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1 – construindo figuras planas por composição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539750" y="2657475"/>
            <a:ext cx="29527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3600" dirty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peça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2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3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4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5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6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7 peças </a:t>
            </a:r>
            <a:endParaRPr lang="pt-B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211960" y="3645024"/>
            <a:ext cx="3341688" cy="15843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dirty="0" smtClean="0"/>
              <a:t>Se possível formar um paralelogramo com: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1 – construindo figuras planas por composição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539750" y="2657475"/>
            <a:ext cx="29527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3600" dirty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peça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2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3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4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5 peças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6 peças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7 peças </a:t>
            </a:r>
            <a:endParaRPr lang="pt-B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8" name="Grupo 3"/>
          <p:cNvGrpSpPr>
            <a:grpSpLocks/>
          </p:cNvGrpSpPr>
          <p:nvPr/>
        </p:nvGrpSpPr>
        <p:grpSpPr bwMode="auto">
          <a:xfrm>
            <a:off x="3995936" y="3789040"/>
            <a:ext cx="4608512" cy="1584325"/>
            <a:chOff x="2914985" y="2996952"/>
            <a:chExt cx="5185407" cy="1944216"/>
          </a:xfrm>
        </p:grpSpPr>
        <p:sp>
          <p:nvSpPr>
            <p:cNvPr id="10" name="Retângulo 9"/>
            <p:cNvSpPr/>
            <p:nvPr/>
          </p:nvSpPr>
          <p:spPr>
            <a:xfrm>
              <a:off x="4643454" y="2996952"/>
              <a:ext cx="1714184" cy="19442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11" name="Triângulo retângulo 10"/>
            <p:cNvSpPr/>
            <p:nvPr/>
          </p:nvSpPr>
          <p:spPr>
            <a:xfrm>
              <a:off x="6357638" y="2996952"/>
              <a:ext cx="1742754" cy="1944216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12" name="Triângulo retângulo 11"/>
            <p:cNvSpPr/>
            <p:nvPr/>
          </p:nvSpPr>
          <p:spPr>
            <a:xfrm flipH="1" flipV="1">
              <a:off x="2914985" y="2996952"/>
              <a:ext cx="1742754" cy="1944216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71500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ORIGEM</a:t>
            </a: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127" name="Retângulo 8"/>
          <p:cNvSpPr>
            <a:spLocks noChangeArrowheads="1"/>
          </p:cNvSpPr>
          <p:nvPr/>
        </p:nvSpPr>
        <p:spPr bwMode="auto">
          <a:xfrm>
            <a:off x="785813" y="2286000"/>
            <a:ext cx="7500937" cy="264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/>
              <a:t> O tangram é um antigo quebra-cabeças de origem chinesa, na forma de um quadrado com 7 peças. Inventado há milhares de anos, Conta a lenda que um dia um mensageiro viajava levando o espelho quadrado do imperador Tan. O espelho caiu ao chão e partiu-se em sete pedaços. Preocupado, o mensageiro foi juntando as peças, a fim de remontar o quadrado.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Verdana" pitchFamily="34" charset="0"/>
            </a:endParaRPr>
          </a:p>
        </p:txBody>
      </p:sp>
      <p:pic>
        <p:nvPicPr>
          <p:cNvPr id="9" name="Picture 2" descr="D:\UFPEL\IFM\Disciplinas LICENCIATURA\1_LEMA\Material Concreto\Tangram\TANGRAM\chines_historiaGNV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365104"/>
            <a:ext cx="2304256" cy="206807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dirty="0" smtClean="0"/>
              <a:t>Usando as 7 peças do Tangram formar figuras com os seguintes temas: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 de figuras formadas com as 7 peças do Tangram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ítulo 1"/>
          <p:cNvSpPr txBox="1">
            <a:spLocks/>
          </p:cNvSpPr>
          <p:nvPr/>
        </p:nvSpPr>
        <p:spPr>
          <a:xfrm>
            <a:off x="971600" y="3068960"/>
            <a:ext cx="7921575" cy="350329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1 - pessoas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2 - aves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3 - animais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4 - objetos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5 - números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6 - letras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7 - figuras geométricas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tangram-people-set-009.jpg"/>
          <p:cNvPicPr>
            <a:picLocks noChangeAspect="1"/>
          </p:cNvPicPr>
          <p:nvPr/>
        </p:nvPicPr>
        <p:blipFill>
          <a:blip r:embed="rId2" cstate="print"/>
          <a:srcRect t="4706" b="4314"/>
          <a:stretch>
            <a:fillRect/>
          </a:stretch>
        </p:blipFill>
        <p:spPr bwMode="auto">
          <a:xfrm>
            <a:off x="1475656" y="2348880"/>
            <a:ext cx="6408712" cy="437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pessoas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aves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42" name="Picture 2" descr="http://2.bp.blogspot.com/_jCre-byLrY4/S6AUHoTttXI/AAAAAAAADxY/wUVD7DnhpiI/s400/OVO%2520~1.JPG"/>
          <p:cNvPicPr>
            <a:picLocks noChangeAspect="1" noChangeArrowheads="1"/>
          </p:cNvPicPr>
          <p:nvPr/>
        </p:nvPicPr>
        <p:blipFill>
          <a:blip r:embed="rId3" cstate="print"/>
          <a:srcRect b="75991"/>
          <a:stretch>
            <a:fillRect/>
          </a:stretch>
        </p:blipFill>
        <p:spPr bwMode="auto">
          <a:xfrm>
            <a:off x="4211960" y="2420888"/>
            <a:ext cx="4680520" cy="873697"/>
          </a:xfrm>
          <a:prstGeom prst="rect">
            <a:avLst/>
          </a:prstGeom>
          <a:noFill/>
        </p:spPr>
      </p:pic>
      <p:pic>
        <p:nvPicPr>
          <p:cNvPr id="7" name="Imagem 6" descr="http://2.bp.blogspot.com/-AKTemU6J9Cs/TWFx34ERawI/AAAAAAAAAJQ/zy8YFGKnq6c/s640/tangram.JPG"/>
          <p:cNvPicPr/>
          <p:nvPr/>
        </p:nvPicPr>
        <p:blipFill>
          <a:blip r:embed="rId4" cstate="print"/>
          <a:srcRect l="2033" t="14412" r="57116" b="72034"/>
          <a:stretch>
            <a:fillRect/>
          </a:stretch>
        </p:blipFill>
        <p:spPr bwMode="auto">
          <a:xfrm>
            <a:off x="4427984" y="3789040"/>
            <a:ext cx="2105025" cy="9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http://2.bp.blogspot.com/-AKTemU6J9Cs/TWFx34ERawI/AAAAAAAAAJQ/zy8YFGKnq6c/s640/tangram.JPG"/>
          <p:cNvPicPr/>
          <p:nvPr/>
        </p:nvPicPr>
        <p:blipFill>
          <a:blip r:embed="rId4" cstate="print"/>
          <a:srcRect l="2033" t="4802" r="57116" b="85588"/>
          <a:stretch>
            <a:fillRect/>
          </a:stretch>
        </p:blipFill>
        <p:spPr bwMode="auto">
          <a:xfrm>
            <a:off x="1907704" y="3861048"/>
            <a:ext cx="24837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2.bp.blogspot.com/_jCre-byLrY4/S6AUHoTttXI/AAAAAAAADxY/wUVD7DnhpiI/s400/OVO%2520~1.JPG"/>
          <p:cNvPicPr>
            <a:picLocks noChangeAspect="1" noChangeArrowheads="1"/>
          </p:cNvPicPr>
          <p:nvPr/>
        </p:nvPicPr>
        <p:blipFill>
          <a:blip r:embed="rId3" cstate="print"/>
          <a:srcRect t="47490" b="25071"/>
          <a:stretch>
            <a:fillRect/>
          </a:stretch>
        </p:blipFill>
        <p:spPr bwMode="auto">
          <a:xfrm>
            <a:off x="395536" y="5157192"/>
            <a:ext cx="5400600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animais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9" name="Grupo 18"/>
          <p:cNvGrpSpPr/>
          <p:nvPr/>
        </p:nvGrpSpPr>
        <p:grpSpPr>
          <a:xfrm>
            <a:off x="1331640" y="2492896"/>
            <a:ext cx="6120680" cy="3816424"/>
            <a:chOff x="1835696" y="836712"/>
            <a:chExt cx="5287938" cy="3384376"/>
          </a:xfrm>
        </p:grpSpPr>
        <p:pic>
          <p:nvPicPr>
            <p:cNvPr id="20" name="Picture 8" descr="http://www.minutero.com/JuegosdeIngenio/Imagenes/TangramAnimales.jpg"/>
            <p:cNvPicPr>
              <a:picLocks noChangeAspect="1" noChangeArrowheads="1"/>
            </p:cNvPicPr>
            <p:nvPr/>
          </p:nvPicPr>
          <p:blipFill>
            <a:blip r:embed="rId3" cstate="print"/>
            <a:srcRect t="38666" r="39521" b="41334"/>
            <a:stretch>
              <a:fillRect/>
            </a:stretch>
          </p:blipFill>
          <p:spPr bwMode="auto">
            <a:xfrm>
              <a:off x="1979712" y="3140968"/>
              <a:ext cx="4896544" cy="1080120"/>
            </a:xfrm>
            <a:prstGeom prst="rect">
              <a:avLst/>
            </a:prstGeom>
            <a:noFill/>
          </p:spPr>
        </p:pic>
        <p:pic>
          <p:nvPicPr>
            <p:cNvPr id="21" name="Picture 2" descr="http://www.minutero.com/JuegosdeIngenio/Imagenes/TangramAnimales.jpg"/>
            <p:cNvPicPr>
              <a:picLocks noChangeAspect="1" noChangeArrowheads="1"/>
            </p:cNvPicPr>
            <p:nvPr/>
          </p:nvPicPr>
          <p:blipFill>
            <a:blip r:embed="rId3" cstate="print"/>
            <a:srcRect l="40023" b="78667"/>
            <a:stretch>
              <a:fillRect/>
            </a:stretch>
          </p:blipFill>
          <p:spPr bwMode="auto">
            <a:xfrm>
              <a:off x="2051720" y="836712"/>
              <a:ext cx="4855890" cy="1152128"/>
            </a:xfrm>
            <a:prstGeom prst="rect">
              <a:avLst/>
            </a:prstGeom>
            <a:noFill/>
          </p:spPr>
        </p:pic>
        <p:pic>
          <p:nvPicPr>
            <p:cNvPr id="22" name="Picture 4" descr="http://www.minutero.com/JuegosdeIngenio/Imagenes/TangramAnimales.jpg"/>
            <p:cNvPicPr>
              <a:picLocks noChangeAspect="1" noChangeArrowheads="1"/>
            </p:cNvPicPr>
            <p:nvPr/>
          </p:nvPicPr>
          <p:blipFill>
            <a:blip r:embed="rId3" cstate="print"/>
            <a:srcRect l="24903" t="78666" r="15507" b="5335"/>
            <a:stretch>
              <a:fillRect/>
            </a:stretch>
          </p:blipFill>
          <p:spPr bwMode="auto">
            <a:xfrm>
              <a:off x="1835696" y="1772816"/>
              <a:ext cx="4824536" cy="864096"/>
            </a:xfrm>
            <a:prstGeom prst="rect">
              <a:avLst/>
            </a:prstGeom>
            <a:noFill/>
          </p:spPr>
        </p:pic>
        <p:pic>
          <p:nvPicPr>
            <p:cNvPr id="23" name="Picture 6" descr="http://www.minutero.com/JuegosdeIngenio/Imagenes/TangramAnimales.jpg"/>
            <p:cNvPicPr>
              <a:picLocks noChangeAspect="1" noChangeArrowheads="1"/>
            </p:cNvPicPr>
            <p:nvPr/>
          </p:nvPicPr>
          <p:blipFill>
            <a:blip r:embed="rId3" cstate="print"/>
            <a:srcRect t="22666" r="58198" b="62667"/>
            <a:stretch>
              <a:fillRect/>
            </a:stretch>
          </p:blipFill>
          <p:spPr bwMode="auto">
            <a:xfrm>
              <a:off x="1979712" y="2564904"/>
              <a:ext cx="3384376" cy="792088"/>
            </a:xfrm>
            <a:prstGeom prst="rect">
              <a:avLst/>
            </a:prstGeom>
            <a:noFill/>
          </p:spPr>
        </p:pic>
        <p:pic>
          <p:nvPicPr>
            <p:cNvPr id="24" name="Picture 10" descr="http://www.minutero.com/JuegosdeIngenio/Imagenes/TangramAnimales.jpg"/>
            <p:cNvPicPr>
              <a:picLocks noChangeAspect="1" noChangeArrowheads="1"/>
            </p:cNvPicPr>
            <p:nvPr/>
          </p:nvPicPr>
          <p:blipFill>
            <a:blip r:embed="rId3" cstate="print"/>
            <a:srcRect l="77378" t="23999" b="62667"/>
            <a:stretch>
              <a:fillRect/>
            </a:stretch>
          </p:blipFill>
          <p:spPr bwMode="auto">
            <a:xfrm>
              <a:off x="5292080" y="2564904"/>
              <a:ext cx="1831554" cy="7200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objetos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8" name="Grupo 17"/>
          <p:cNvGrpSpPr/>
          <p:nvPr/>
        </p:nvGrpSpPr>
        <p:grpSpPr>
          <a:xfrm>
            <a:off x="323528" y="2420888"/>
            <a:ext cx="8352928" cy="3600400"/>
            <a:chOff x="323528" y="2420888"/>
            <a:chExt cx="8352928" cy="3600400"/>
          </a:xfrm>
        </p:grpSpPr>
        <p:pic>
          <p:nvPicPr>
            <p:cNvPr id="8194" name="Picture 2" descr="http://www.cefaprojuina.com/portal/images/stories/Ano2009/imagemalfa5.JPG"/>
            <p:cNvPicPr>
              <a:picLocks noChangeAspect="1" noChangeArrowheads="1"/>
            </p:cNvPicPr>
            <p:nvPr/>
          </p:nvPicPr>
          <p:blipFill>
            <a:blip r:embed="rId3" cstate="print"/>
            <a:srcRect l="50317" t="52381" r="592" b="900"/>
            <a:stretch>
              <a:fillRect/>
            </a:stretch>
          </p:blipFill>
          <p:spPr bwMode="auto">
            <a:xfrm>
              <a:off x="323528" y="2420888"/>
              <a:ext cx="4320480" cy="3564396"/>
            </a:xfrm>
            <a:prstGeom prst="rect">
              <a:avLst/>
            </a:prstGeom>
            <a:noFill/>
          </p:spPr>
        </p:pic>
        <p:pic>
          <p:nvPicPr>
            <p:cNvPr id="17" name="Picture 2" descr="http://www.cefaprojuina.com/portal/images/stories/Ano2009/imagemalfa5.JPG"/>
            <p:cNvPicPr>
              <a:picLocks noChangeAspect="1" noChangeArrowheads="1"/>
            </p:cNvPicPr>
            <p:nvPr/>
          </p:nvPicPr>
          <p:blipFill>
            <a:blip r:embed="rId3" cstate="print"/>
            <a:srcRect l="50317" b="51866"/>
            <a:stretch>
              <a:fillRect/>
            </a:stretch>
          </p:blipFill>
          <p:spPr bwMode="auto">
            <a:xfrm>
              <a:off x="4475323" y="2492896"/>
              <a:ext cx="4201133" cy="35283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números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170" name="Picture 2" descr="http://mdmat.mat.ufrgs.br/anos_iniciais/banco_de_atividades/esp_form/imagens/esp_form_25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068960"/>
            <a:ext cx="6781800" cy="272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letras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21" name="Grupo 20"/>
          <p:cNvGrpSpPr/>
          <p:nvPr/>
        </p:nvGrpSpPr>
        <p:grpSpPr>
          <a:xfrm>
            <a:off x="755576" y="2636912"/>
            <a:ext cx="7704856" cy="3600400"/>
            <a:chOff x="251520" y="2564904"/>
            <a:chExt cx="7704856" cy="3600400"/>
          </a:xfrm>
        </p:grpSpPr>
        <p:pic>
          <p:nvPicPr>
            <p:cNvPr id="6146" name="Picture 2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r="81510" b="39348"/>
            <a:stretch>
              <a:fillRect/>
            </a:stretch>
          </p:blipFill>
          <p:spPr bwMode="auto">
            <a:xfrm>
              <a:off x="251520" y="2564904"/>
              <a:ext cx="792088" cy="3570149"/>
            </a:xfrm>
            <a:prstGeom prst="rect">
              <a:avLst/>
            </a:prstGeom>
            <a:noFill/>
          </p:spPr>
        </p:pic>
        <p:pic>
          <p:nvPicPr>
            <p:cNvPr id="6148" name="Picture 4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t="45077" r="51263"/>
            <a:stretch>
              <a:fillRect/>
            </a:stretch>
          </p:blipFill>
          <p:spPr bwMode="auto">
            <a:xfrm>
              <a:off x="4644007" y="2564904"/>
              <a:ext cx="2232249" cy="3456384"/>
            </a:xfrm>
            <a:prstGeom prst="rect">
              <a:avLst/>
            </a:prstGeom>
            <a:noFill/>
          </p:spPr>
        </p:pic>
        <p:pic>
          <p:nvPicPr>
            <p:cNvPr id="15" name="Picture 4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l="56598" t="45077" r="24536" b="26317"/>
            <a:stretch>
              <a:fillRect/>
            </a:stretch>
          </p:blipFill>
          <p:spPr bwMode="auto">
            <a:xfrm>
              <a:off x="7092280" y="2564904"/>
              <a:ext cx="864096" cy="1800200"/>
            </a:xfrm>
            <a:prstGeom prst="rect">
              <a:avLst/>
            </a:prstGeom>
            <a:noFill/>
          </p:spPr>
        </p:pic>
        <p:pic>
          <p:nvPicPr>
            <p:cNvPr id="16" name="Picture 4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l="83503" t="45077" b="26317"/>
            <a:stretch>
              <a:fillRect/>
            </a:stretch>
          </p:blipFill>
          <p:spPr bwMode="auto">
            <a:xfrm>
              <a:off x="7164288" y="4365104"/>
              <a:ext cx="755576" cy="1800200"/>
            </a:xfrm>
            <a:prstGeom prst="rect">
              <a:avLst/>
            </a:prstGeom>
            <a:noFill/>
          </p:spPr>
        </p:pic>
        <p:pic>
          <p:nvPicPr>
            <p:cNvPr id="17" name="Picture 2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l="82363" b="39348"/>
            <a:stretch>
              <a:fillRect/>
            </a:stretch>
          </p:blipFill>
          <p:spPr bwMode="auto">
            <a:xfrm>
              <a:off x="3672408" y="2564904"/>
              <a:ext cx="755576" cy="3570149"/>
            </a:xfrm>
            <a:prstGeom prst="rect">
              <a:avLst/>
            </a:prstGeom>
            <a:noFill/>
          </p:spPr>
        </p:pic>
        <p:pic>
          <p:nvPicPr>
            <p:cNvPr id="18" name="Picture 2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l="21851" r="20999" b="86543"/>
            <a:stretch>
              <a:fillRect/>
            </a:stretch>
          </p:blipFill>
          <p:spPr bwMode="auto">
            <a:xfrm>
              <a:off x="1187624" y="2564904"/>
              <a:ext cx="2448272" cy="792088"/>
            </a:xfrm>
            <a:prstGeom prst="rect">
              <a:avLst/>
            </a:prstGeom>
            <a:noFill/>
          </p:spPr>
        </p:pic>
        <p:pic>
          <p:nvPicPr>
            <p:cNvPr id="19" name="Picture 2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l="21851" t="29360" r="20999" b="39348"/>
            <a:stretch>
              <a:fillRect/>
            </a:stretch>
          </p:blipFill>
          <p:spPr bwMode="auto">
            <a:xfrm>
              <a:off x="1187624" y="4293096"/>
              <a:ext cx="2448272" cy="1841957"/>
            </a:xfrm>
            <a:prstGeom prst="rect">
              <a:avLst/>
            </a:prstGeom>
            <a:noFill/>
          </p:spPr>
        </p:pic>
        <p:pic>
          <p:nvPicPr>
            <p:cNvPr id="20" name="Picture 2" descr="http://www.cefaprojuina.com/portal/images/stories/Ano2009/imagemalfa1.JPG"/>
            <p:cNvPicPr>
              <a:picLocks noChangeAspect="1" noChangeArrowheads="1"/>
            </p:cNvPicPr>
            <p:nvPr/>
          </p:nvPicPr>
          <p:blipFill>
            <a:blip r:embed="rId3" cstate="print"/>
            <a:srcRect l="45383" t="15903" r="20999" b="71864"/>
            <a:stretch>
              <a:fillRect/>
            </a:stretch>
          </p:blipFill>
          <p:spPr bwMode="auto">
            <a:xfrm>
              <a:off x="1547664" y="3356992"/>
              <a:ext cx="1944216" cy="9361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2 – construindo painéis temáticos: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Figuras geométricas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Imagem 5" descr="2_Tangram_figuras_planas.jpg"/>
          <p:cNvPicPr>
            <a:picLocks noChangeAspect="1"/>
          </p:cNvPicPr>
          <p:nvPr/>
        </p:nvPicPr>
        <p:blipFill>
          <a:blip r:embed="rId3" cstate="print"/>
          <a:srcRect l="15350" t="19288" r="15351" b="16925"/>
          <a:stretch>
            <a:fillRect/>
          </a:stretch>
        </p:blipFill>
        <p:spPr>
          <a:xfrm>
            <a:off x="1187624" y="2420888"/>
            <a:ext cx="6768752" cy="4153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3 – estudando frações  com o tangram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tângulo 6"/>
          <p:cNvSpPr/>
          <p:nvPr/>
        </p:nvSpPr>
        <p:spPr>
          <a:xfrm>
            <a:off x="899592" y="220486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/>
              <a:t> Considerando a figura do Tangram como sendo um inteiro, escreva a fração correspondente a cada peça.</a:t>
            </a:r>
            <a:endParaRPr lang="pt-BR" sz="20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899592" y="3140968"/>
            <a:ext cx="3096344" cy="2895282"/>
            <a:chOff x="395536" y="2420888"/>
            <a:chExt cx="4032448" cy="4047410"/>
          </a:xfrm>
        </p:grpSpPr>
        <p:pic>
          <p:nvPicPr>
            <p:cNvPr id="12" name="Picture 2" descr="D:\UFPEL\IFM\Disciplinas LICENCIATURA\1_LEMA\Material Concreto\Tangram\TANGRAM\tangram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2420888"/>
              <a:ext cx="4032448" cy="4047410"/>
            </a:xfrm>
            <a:prstGeom prst="rect">
              <a:avLst/>
            </a:prstGeom>
            <a:noFill/>
          </p:spPr>
        </p:pic>
        <p:sp>
          <p:nvSpPr>
            <p:cNvPr id="13" name="CaixaDeTexto 12"/>
            <p:cNvSpPr txBox="1"/>
            <p:nvPr/>
          </p:nvSpPr>
          <p:spPr>
            <a:xfrm>
              <a:off x="2195736" y="2996952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TG</a:t>
              </a:r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899592" y="414908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TG</a:t>
              </a:r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2771800" y="422108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TP</a:t>
              </a:r>
              <a:endParaRPr lang="pt-BR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3491880" y="565195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TM</a:t>
              </a:r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263582" y="52292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Q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212062" y="5877272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TP</a:t>
              </a:r>
              <a:endParaRPr lang="pt-BR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779912" y="371703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3 – estudando frações  com o tangram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tângulo 6"/>
          <p:cNvSpPr/>
          <p:nvPr/>
        </p:nvSpPr>
        <p:spPr>
          <a:xfrm>
            <a:off x="899592" y="220486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/>
              <a:t> Para melhor visualização das frações a que correspondem cada uma das peças do Tangram, vamos dividi-lo em 16 triângulos correspondentes ao triângulo pequeno (TP):</a:t>
            </a:r>
            <a:endParaRPr lang="pt-BR" sz="2000" b="1" dirty="0" smtClean="0"/>
          </a:p>
        </p:txBody>
      </p:sp>
      <p:grpSp>
        <p:nvGrpSpPr>
          <p:cNvPr id="46" name="Grupo 45"/>
          <p:cNvGrpSpPr/>
          <p:nvPr/>
        </p:nvGrpSpPr>
        <p:grpSpPr>
          <a:xfrm>
            <a:off x="971600" y="3558054"/>
            <a:ext cx="3121715" cy="2895282"/>
            <a:chOff x="971600" y="3284984"/>
            <a:chExt cx="3121715" cy="2895282"/>
          </a:xfrm>
        </p:grpSpPr>
        <p:pic>
          <p:nvPicPr>
            <p:cNvPr id="12" name="Picture 2" descr="D:\UFPEL\IFM\Disciplinas LICENCIATURA\1_LEMA\Material Concreto\Tangram\TANGRAM\tangram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1600" y="3284984"/>
              <a:ext cx="3096344" cy="2895282"/>
            </a:xfrm>
            <a:prstGeom prst="rect">
              <a:avLst/>
            </a:prstGeom>
            <a:noFill/>
          </p:spPr>
        </p:pic>
        <p:cxnSp>
          <p:nvCxnSpPr>
            <p:cNvPr id="21" name="Conector reto 20"/>
            <p:cNvCxnSpPr/>
            <p:nvPr/>
          </p:nvCxnSpPr>
          <p:spPr>
            <a:xfrm>
              <a:off x="1763688" y="4005064"/>
              <a:ext cx="1533434" cy="0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1763688" y="5415748"/>
              <a:ext cx="1533434" cy="0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flipV="1">
              <a:off x="1024765" y="3284984"/>
              <a:ext cx="1476000" cy="1447641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1774321" y="3994431"/>
              <a:ext cx="0" cy="1440000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>
              <a:off x="992866" y="4732625"/>
              <a:ext cx="1548172" cy="1415742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>
              <a:off x="3275856" y="5373216"/>
              <a:ext cx="817459" cy="767670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3275856" y="4005064"/>
              <a:ext cx="817459" cy="767670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>
              <a:off x="2483768" y="3284984"/>
              <a:ext cx="817459" cy="767670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aixaDeTexto 44"/>
          <p:cNvSpPr txBox="1"/>
          <p:nvPr/>
        </p:nvSpPr>
        <p:spPr>
          <a:xfrm>
            <a:off x="4572000" y="3645024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Dessa forma podemos estabelecer uma relação entre todas as figuras em função do triângulo pequeno que equivale a 1/16 do Tangram (quadrado completo com as 7 peças).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OBJETIVOS DO MATERIAL</a:t>
            </a:r>
            <a:r>
              <a: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9" name="Diagrama 8"/>
          <p:cNvGraphicFramePr/>
          <p:nvPr/>
        </p:nvGraphicFramePr>
        <p:xfrm>
          <a:off x="144016" y="2276872"/>
          <a:ext cx="8892480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ATIVIDADE 3 – estudando frações  com o tangram</a:t>
            </a:r>
            <a:endParaRPr lang="pt-BR" sz="26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agem 10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tângulo 6"/>
          <p:cNvSpPr/>
          <p:nvPr/>
        </p:nvSpPr>
        <p:spPr>
          <a:xfrm>
            <a:off x="179512" y="220486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/>
              <a:t> Considerando a figura do Tangram como sendo um inteiro, represente na forma de fração as combinações de peças a seguir.</a:t>
            </a:r>
            <a:endParaRPr lang="pt-BR" sz="2000" b="1" dirty="0" smtClean="0"/>
          </a:p>
        </p:txBody>
      </p:sp>
      <p:grpSp>
        <p:nvGrpSpPr>
          <p:cNvPr id="18" name="Grupo 2"/>
          <p:cNvGrpSpPr>
            <a:grpSpLocks/>
          </p:cNvGrpSpPr>
          <p:nvPr/>
        </p:nvGrpSpPr>
        <p:grpSpPr bwMode="auto">
          <a:xfrm>
            <a:off x="6444208" y="2852936"/>
            <a:ext cx="2509838" cy="1500187"/>
            <a:chOff x="1285875" y="1643063"/>
            <a:chExt cx="2509838" cy="1500187"/>
          </a:xfrm>
        </p:grpSpPr>
        <p:grpSp>
          <p:nvGrpSpPr>
            <p:cNvPr id="20" name="Grupo 1"/>
            <p:cNvGrpSpPr>
              <a:grpSpLocks/>
            </p:cNvGrpSpPr>
            <p:nvPr/>
          </p:nvGrpSpPr>
          <p:grpSpPr bwMode="auto">
            <a:xfrm>
              <a:off x="1285875" y="1643063"/>
              <a:ext cx="2509838" cy="1500187"/>
              <a:chOff x="1285875" y="1643063"/>
              <a:chExt cx="2509838" cy="1500187"/>
            </a:xfrm>
          </p:grpSpPr>
          <p:pic>
            <p:nvPicPr>
              <p:cNvPr id="2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85875" y="1643063"/>
                <a:ext cx="2509838" cy="1500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CaixaDeTexto 10"/>
              <p:cNvSpPr txBox="1">
                <a:spLocks noChangeArrowheads="1"/>
              </p:cNvSpPr>
              <p:nvPr/>
            </p:nvSpPr>
            <p:spPr bwMode="auto">
              <a:xfrm>
                <a:off x="2143125" y="2143125"/>
                <a:ext cx="458788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3200" b="1" dirty="0"/>
                  <a:t>P</a:t>
                </a:r>
              </a:p>
            </p:txBody>
          </p:sp>
        </p:grpSp>
        <p:sp>
          <p:nvSpPr>
            <p:cNvPr id="22" name="CaixaDeTexto 12"/>
            <p:cNvSpPr txBox="1">
              <a:spLocks noChangeArrowheads="1"/>
            </p:cNvSpPr>
            <p:nvPr/>
          </p:nvSpPr>
          <p:spPr bwMode="auto">
            <a:xfrm>
              <a:off x="2857500" y="2357438"/>
              <a:ext cx="8572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400" b="1" dirty="0"/>
                <a:t>TP</a:t>
              </a:r>
            </a:p>
          </p:txBody>
        </p:sp>
      </p:grpSp>
      <p:sp>
        <p:nvSpPr>
          <p:cNvPr id="19" name="CaixaDeTexto 14"/>
          <p:cNvSpPr txBox="1">
            <a:spLocks noChangeArrowheads="1"/>
          </p:cNvSpPr>
          <p:nvPr/>
        </p:nvSpPr>
        <p:spPr bwMode="auto">
          <a:xfrm>
            <a:off x="1835696" y="3429000"/>
            <a:ext cx="46434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000" dirty="0"/>
              <a:t>A combinação </a:t>
            </a:r>
            <a:r>
              <a:rPr lang="pt-BR" sz="2000" dirty="0" smtClean="0"/>
              <a:t>dessa </a:t>
            </a:r>
            <a:r>
              <a:rPr lang="pt-BR" sz="2000" dirty="0"/>
              <a:t>peças vale 3/16 do tangram.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0" y="4481736"/>
            <a:ext cx="2676401" cy="2376264"/>
            <a:chOff x="6048672" y="4293096"/>
            <a:chExt cx="2676401" cy="2376264"/>
          </a:xfrm>
        </p:grpSpPr>
        <p:pic>
          <p:nvPicPr>
            <p:cNvPr id="2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 l="8622" t="5922" b="-3628"/>
            <a:stretch>
              <a:fillRect/>
            </a:stretch>
          </p:blipFill>
          <p:spPr bwMode="auto">
            <a:xfrm>
              <a:off x="6048672" y="4293096"/>
              <a:ext cx="2676401" cy="2376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CaixaDeTexto 11"/>
            <p:cNvSpPr txBox="1">
              <a:spLocks noChangeArrowheads="1"/>
            </p:cNvSpPr>
            <p:nvPr/>
          </p:nvSpPr>
          <p:spPr bwMode="auto">
            <a:xfrm>
              <a:off x="6367636" y="5148635"/>
              <a:ext cx="458787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3200" b="1" dirty="0"/>
                <a:t>P</a:t>
              </a:r>
            </a:p>
          </p:txBody>
        </p:sp>
        <p:sp>
          <p:nvSpPr>
            <p:cNvPr id="31" name="CaixaDeTexto 13"/>
            <p:cNvSpPr txBox="1">
              <a:spLocks noChangeArrowheads="1"/>
            </p:cNvSpPr>
            <p:nvPr/>
          </p:nvSpPr>
          <p:spPr bwMode="auto">
            <a:xfrm>
              <a:off x="7224886" y="5077197"/>
              <a:ext cx="8572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400" b="1" dirty="0"/>
                <a:t>TM</a:t>
              </a:r>
            </a:p>
          </p:txBody>
        </p:sp>
      </p:grpSp>
      <p:sp>
        <p:nvSpPr>
          <p:cNvPr id="32" name="CaixaDeTexto 15"/>
          <p:cNvSpPr txBox="1">
            <a:spLocks noChangeArrowheads="1"/>
          </p:cNvSpPr>
          <p:nvPr/>
        </p:nvSpPr>
        <p:spPr bwMode="auto">
          <a:xfrm>
            <a:off x="1907704" y="4797152"/>
            <a:ext cx="4643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dirty="0"/>
              <a:t>A combinação </a:t>
            </a:r>
            <a:r>
              <a:rPr lang="pt-BR" sz="2000" dirty="0" smtClean="0"/>
              <a:t>dessas </a:t>
            </a:r>
            <a:r>
              <a:rPr lang="pt-BR" sz="2000" dirty="0"/>
              <a:t>peças vale 1/4 do tangram.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o 35"/>
          <p:cNvGrpSpPr/>
          <p:nvPr/>
        </p:nvGrpSpPr>
        <p:grpSpPr>
          <a:xfrm>
            <a:off x="1259632" y="1844824"/>
            <a:ext cx="6984776" cy="4872013"/>
            <a:chOff x="1259632" y="1844824"/>
            <a:chExt cx="6984776" cy="4872013"/>
          </a:xfrm>
        </p:grpSpPr>
        <p:pic>
          <p:nvPicPr>
            <p:cNvPr id="28677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b="14562"/>
            <a:stretch>
              <a:fillRect/>
            </a:stretch>
          </p:blipFill>
          <p:spPr bwMode="auto">
            <a:xfrm>
              <a:off x="5580112" y="1883023"/>
              <a:ext cx="2500313" cy="168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 t="9786"/>
            <a:stretch>
              <a:fillRect/>
            </a:stretch>
          </p:blipFill>
          <p:spPr bwMode="auto">
            <a:xfrm>
              <a:off x="5724128" y="3573016"/>
              <a:ext cx="2452688" cy="1327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4" name="CaixaDeTexto 13"/>
            <p:cNvSpPr txBox="1">
              <a:spLocks noChangeArrowheads="1"/>
            </p:cNvSpPr>
            <p:nvPr/>
          </p:nvSpPr>
          <p:spPr bwMode="auto">
            <a:xfrm>
              <a:off x="7248128" y="3757613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TM</a:t>
              </a:r>
            </a:p>
          </p:txBody>
        </p:sp>
        <p:sp>
          <p:nvSpPr>
            <p:cNvPr id="28686" name="CaixaDeTexto 15"/>
            <p:cNvSpPr txBox="1">
              <a:spLocks noChangeArrowheads="1"/>
            </p:cNvSpPr>
            <p:nvPr/>
          </p:nvSpPr>
          <p:spPr bwMode="auto">
            <a:xfrm>
              <a:off x="6605191" y="4114800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TG</a:t>
              </a:r>
            </a:p>
          </p:txBody>
        </p:sp>
        <p:pic>
          <p:nvPicPr>
            <p:cNvPr id="2867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9695" y="1844824"/>
              <a:ext cx="2000250" cy="1274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5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75719" y="3717032"/>
              <a:ext cx="1919287" cy="1154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8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23108" y="5002337"/>
              <a:ext cx="2133600" cy="171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1" name="CaixaDeTexto 10"/>
            <p:cNvSpPr txBox="1">
              <a:spLocks noChangeArrowheads="1"/>
            </p:cNvSpPr>
            <p:nvPr/>
          </p:nvSpPr>
          <p:spPr bwMode="auto">
            <a:xfrm>
              <a:off x="2618656" y="4217094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TM</a:t>
              </a:r>
            </a:p>
          </p:txBody>
        </p:sp>
        <p:sp>
          <p:nvSpPr>
            <p:cNvPr id="28682" name="CaixaDeTexto 11"/>
            <p:cNvSpPr txBox="1">
              <a:spLocks noChangeArrowheads="1"/>
            </p:cNvSpPr>
            <p:nvPr/>
          </p:nvSpPr>
          <p:spPr bwMode="auto">
            <a:xfrm>
              <a:off x="6887096" y="2385382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TM</a:t>
              </a:r>
            </a:p>
          </p:txBody>
        </p:sp>
        <p:sp>
          <p:nvSpPr>
            <p:cNvPr id="28685" name="CaixaDeTexto 14"/>
            <p:cNvSpPr txBox="1">
              <a:spLocks noChangeArrowheads="1"/>
            </p:cNvSpPr>
            <p:nvPr/>
          </p:nvSpPr>
          <p:spPr bwMode="auto">
            <a:xfrm>
              <a:off x="2637483" y="5430962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TG</a:t>
              </a:r>
            </a:p>
          </p:txBody>
        </p:sp>
        <p:sp>
          <p:nvSpPr>
            <p:cNvPr id="28687" name="CaixaDeTexto 16"/>
            <p:cNvSpPr txBox="1">
              <a:spLocks noChangeArrowheads="1"/>
            </p:cNvSpPr>
            <p:nvPr/>
          </p:nvSpPr>
          <p:spPr bwMode="auto">
            <a:xfrm>
              <a:off x="3208983" y="6111999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TP</a:t>
              </a:r>
            </a:p>
          </p:txBody>
        </p:sp>
        <p:sp>
          <p:nvSpPr>
            <p:cNvPr id="28688" name="CaixaDeTexto 17"/>
            <p:cNvSpPr txBox="1">
              <a:spLocks noChangeArrowheads="1"/>
            </p:cNvSpPr>
            <p:nvPr/>
          </p:nvSpPr>
          <p:spPr bwMode="auto">
            <a:xfrm>
              <a:off x="2208858" y="6145337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TP</a:t>
              </a:r>
            </a:p>
          </p:txBody>
        </p:sp>
        <p:sp>
          <p:nvSpPr>
            <p:cNvPr id="28689" name="CaixaDeTexto 18"/>
            <p:cNvSpPr txBox="1">
              <a:spLocks noChangeArrowheads="1"/>
            </p:cNvSpPr>
            <p:nvPr/>
          </p:nvSpPr>
          <p:spPr bwMode="auto">
            <a:xfrm>
              <a:off x="2047156" y="3931344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TP</a:t>
              </a:r>
            </a:p>
          </p:txBody>
        </p:sp>
        <p:sp>
          <p:nvSpPr>
            <p:cNvPr id="28690" name="CaixaDeTexto 19"/>
            <p:cNvSpPr txBox="1">
              <a:spLocks noChangeArrowheads="1"/>
            </p:cNvSpPr>
            <p:nvPr/>
          </p:nvSpPr>
          <p:spPr bwMode="auto">
            <a:xfrm>
              <a:off x="2759820" y="2416324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TP</a:t>
              </a:r>
            </a:p>
          </p:txBody>
        </p:sp>
        <p:sp>
          <p:nvSpPr>
            <p:cNvPr id="28691" name="CaixaDeTexto 20"/>
            <p:cNvSpPr txBox="1">
              <a:spLocks noChangeArrowheads="1"/>
            </p:cNvSpPr>
            <p:nvPr/>
          </p:nvSpPr>
          <p:spPr bwMode="auto">
            <a:xfrm>
              <a:off x="7387158" y="2852107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TP</a:t>
              </a:r>
            </a:p>
          </p:txBody>
        </p:sp>
        <p:sp>
          <p:nvSpPr>
            <p:cNvPr id="28693" name="CaixaDeTexto 22"/>
            <p:cNvSpPr txBox="1">
              <a:spLocks noChangeArrowheads="1"/>
            </p:cNvSpPr>
            <p:nvPr/>
          </p:nvSpPr>
          <p:spPr bwMode="auto">
            <a:xfrm>
              <a:off x="2188320" y="2273449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Q</a:t>
              </a: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5652120" y="4941168"/>
              <a:ext cx="1898650" cy="1751012"/>
              <a:chOff x="6137921" y="3287837"/>
              <a:chExt cx="1898650" cy="1751012"/>
            </a:xfrm>
          </p:grpSpPr>
          <p:pic>
            <p:nvPicPr>
              <p:cNvPr id="28676" name="Picture 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137921" y="3287837"/>
                <a:ext cx="1898650" cy="1751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683" name="CaixaDeTexto 12"/>
              <p:cNvSpPr txBox="1">
                <a:spLocks noChangeArrowheads="1"/>
              </p:cNvSpPr>
              <p:nvPr/>
            </p:nvSpPr>
            <p:spPr bwMode="auto">
              <a:xfrm>
                <a:off x="7138046" y="3930774"/>
                <a:ext cx="8572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2000" dirty="0"/>
                  <a:t>TM</a:t>
                </a:r>
              </a:p>
            </p:txBody>
          </p:sp>
          <p:sp>
            <p:nvSpPr>
              <p:cNvPr id="28692" name="CaixaDeTexto 21"/>
              <p:cNvSpPr txBox="1">
                <a:spLocks noChangeArrowheads="1"/>
              </p:cNvSpPr>
              <p:nvPr/>
            </p:nvSpPr>
            <p:spPr bwMode="auto">
              <a:xfrm>
                <a:off x="6637983" y="3683124"/>
                <a:ext cx="8572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2000" dirty="0"/>
                  <a:t>TP</a:t>
                </a:r>
              </a:p>
            </p:txBody>
          </p:sp>
          <p:sp>
            <p:nvSpPr>
              <p:cNvPr id="28694" name="CaixaDeTexto 23"/>
              <p:cNvSpPr txBox="1">
                <a:spLocks noChangeArrowheads="1"/>
              </p:cNvSpPr>
              <p:nvPr/>
            </p:nvSpPr>
            <p:spPr bwMode="auto">
              <a:xfrm>
                <a:off x="6495108" y="4326062"/>
                <a:ext cx="8572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2000" dirty="0"/>
                  <a:t>Q</a:t>
                </a:r>
              </a:p>
            </p:txBody>
          </p:sp>
        </p:grpSp>
        <p:sp>
          <p:nvSpPr>
            <p:cNvPr id="28695" name="CaixaDeTexto 24"/>
            <p:cNvSpPr txBox="1">
              <a:spLocks noChangeArrowheads="1"/>
            </p:cNvSpPr>
            <p:nvPr/>
          </p:nvSpPr>
          <p:spPr bwMode="auto">
            <a:xfrm>
              <a:off x="6387033" y="2956882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/>
                <a:t>P</a:t>
              </a:r>
            </a:p>
          </p:txBody>
        </p:sp>
        <p:sp>
          <p:nvSpPr>
            <p:cNvPr id="28696" name="CaixaDeTexto 25"/>
            <p:cNvSpPr txBox="1">
              <a:spLocks noChangeArrowheads="1"/>
            </p:cNvSpPr>
            <p:nvPr/>
          </p:nvSpPr>
          <p:spPr bwMode="auto">
            <a:xfrm>
              <a:off x="1259632" y="2202012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 smtClean="0"/>
                <a:t>a)</a:t>
              </a:r>
              <a:endParaRPr lang="pt-BR" sz="2000" dirty="0"/>
            </a:p>
          </p:txBody>
        </p:sp>
        <p:sp>
          <p:nvSpPr>
            <p:cNvPr id="28697" name="CaixaDeTexto 26"/>
            <p:cNvSpPr txBox="1">
              <a:spLocks noChangeArrowheads="1"/>
            </p:cNvSpPr>
            <p:nvPr/>
          </p:nvSpPr>
          <p:spPr bwMode="auto">
            <a:xfrm>
              <a:off x="1332781" y="4074219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 smtClean="0"/>
                <a:t>b)</a:t>
              </a:r>
              <a:endParaRPr lang="pt-BR" sz="2000" dirty="0"/>
            </a:p>
          </p:txBody>
        </p:sp>
        <p:sp>
          <p:nvSpPr>
            <p:cNvPr id="28698" name="CaixaDeTexto 27"/>
            <p:cNvSpPr txBox="1">
              <a:spLocks noChangeArrowheads="1"/>
            </p:cNvSpPr>
            <p:nvPr/>
          </p:nvSpPr>
          <p:spPr bwMode="auto">
            <a:xfrm>
              <a:off x="1423046" y="5430962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 smtClean="0"/>
                <a:t>c)</a:t>
              </a:r>
              <a:endParaRPr lang="pt-BR" sz="2000" dirty="0"/>
            </a:p>
          </p:txBody>
        </p:sp>
        <p:sp>
          <p:nvSpPr>
            <p:cNvPr id="28699" name="CaixaDeTexto 28"/>
            <p:cNvSpPr txBox="1">
              <a:spLocks noChangeArrowheads="1"/>
            </p:cNvSpPr>
            <p:nvPr/>
          </p:nvSpPr>
          <p:spPr bwMode="auto">
            <a:xfrm>
              <a:off x="5360095" y="2092786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 smtClean="0"/>
                <a:t>d)</a:t>
              </a:r>
              <a:endParaRPr lang="pt-BR" sz="2000" dirty="0"/>
            </a:p>
          </p:txBody>
        </p:sp>
        <p:sp>
          <p:nvSpPr>
            <p:cNvPr id="28700" name="CaixaDeTexto 29"/>
            <p:cNvSpPr txBox="1">
              <a:spLocks noChangeArrowheads="1"/>
            </p:cNvSpPr>
            <p:nvPr/>
          </p:nvSpPr>
          <p:spPr bwMode="auto">
            <a:xfrm>
              <a:off x="5352108" y="3964994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 smtClean="0"/>
                <a:t>e)</a:t>
              </a:r>
              <a:endParaRPr lang="pt-BR" sz="2000" dirty="0"/>
            </a:p>
          </p:txBody>
        </p:sp>
        <p:sp>
          <p:nvSpPr>
            <p:cNvPr id="28701" name="CaixaDeTexto 30"/>
            <p:cNvSpPr txBox="1">
              <a:spLocks noChangeArrowheads="1"/>
            </p:cNvSpPr>
            <p:nvPr/>
          </p:nvSpPr>
          <p:spPr bwMode="auto">
            <a:xfrm>
              <a:off x="5352108" y="5502399"/>
              <a:ext cx="8572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 dirty="0" smtClean="0"/>
                <a:t>f)</a:t>
              </a:r>
              <a:endParaRPr lang="pt-BR" sz="2000" dirty="0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0" y="273758"/>
            <a:ext cx="9144000" cy="1643074"/>
            <a:chOff x="0" y="428604"/>
            <a:chExt cx="9144000" cy="1643074"/>
          </a:xfrm>
        </p:grpSpPr>
        <p:sp>
          <p:nvSpPr>
            <p:cNvPr id="31" name="Retângulo 30"/>
            <p:cNvSpPr/>
            <p:nvPr/>
          </p:nvSpPr>
          <p:spPr>
            <a:xfrm>
              <a:off x="0" y="428604"/>
              <a:ext cx="9144000" cy="164307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32" name="Título 1"/>
            <p:cNvSpPr txBox="1">
              <a:spLocks/>
            </p:cNvSpPr>
            <p:nvPr/>
          </p:nvSpPr>
          <p:spPr bwMode="auto">
            <a:xfrm>
              <a:off x="1714500" y="500063"/>
              <a:ext cx="74295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normAutofit fontScale="97500"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ATIVIDADE 3 – estudando frações  com o tangram</a:t>
              </a:r>
              <a:endPara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3" name="Imagem 32" descr="logo1.jpg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7158" y="519102"/>
              <a:ext cx="1460500" cy="1409700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4"/>
          <p:cNvGrpSpPr/>
          <p:nvPr/>
        </p:nvGrpSpPr>
        <p:grpSpPr>
          <a:xfrm>
            <a:off x="0" y="273758"/>
            <a:ext cx="9144000" cy="1643074"/>
            <a:chOff x="0" y="428604"/>
            <a:chExt cx="9144000" cy="1643074"/>
          </a:xfrm>
        </p:grpSpPr>
        <p:sp>
          <p:nvSpPr>
            <p:cNvPr id="31" name="Retângulo 30"/>
            <p:cNvSpPr/>
            <p:nvPr/>
          </p:nvSpPr>
          <p:spPr>
            <a:xfrm>
              <a:off x="0" y="428604"/>
              <a:ext cx="9144000" cy="164307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32" name="Título 1"/>
            <p:cNvSpPr txBox="1">
              <a:spLocks/>
            </p:cNvSpPr>
            <p:nvPr/>
          </p:nvSpPr>
          <p:spPr bwMode="auto">
            <a:xfrm>
              <a:off x="1714500" y="500063"/>
              <a:ext cx="74295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normAutofit fontScale="90000"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ATIVIDADE 4 – classificando polígonos quanto aos ângulos: convexo e </a:t>
              </a:r>
              <a:r>
                <a:rPr lang="pt-BR" sz="2500" b="1" dirty="0" err="1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não-convexo</a:t>
              </a:r>
              <a:endPara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3" name="Imagem 32" descr="logo1.jpg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7158" y="519102"/>
              <a:ext cx="1460500" cy="1409700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611560" y="2753179"/>
            <a:ext cx="550068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3">
                  <a:lumMod val="75000"/>
                </a:schemeClr>
              </a:buClr>
              <a:buSzPct val="68000"/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Um polígono é convexo quando o segmento que liga dois de seus lados está sempre no seu interior.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4597" y="2195370"/>
            <a:ext cx="2046097" cy="203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738" y="4585875"/>
            <a:ext cx="2719728" cy="1867461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3059832" y="4801899"/>
            <a:ext cx="5715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3">
                  <a:lumMod val="75000"/>
                </a:schemeClr>
              </a:buClr>
              <a:buSzPct val="68000"/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podemos traçar um segmento que liga dois de seus lados pelo exterior do polígono, este polígono é chamado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não-convexo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2214563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996952"/>
            <a:ext cx="22860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780928"/>
            <a:ext cx="1785937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o 34"/>
          <p:cNvGrpSpPr/>
          <p:nvPr/>
        </p:nvGrpSpPr>
        <p:grpSpPr>
          <a:xfrm>
            <a:off x="0" y="273758"/>
            <a:ext cx="9144000" cy="1643074"/>
            <a:chOff x="0" y="428604"/>
            <a:chExt cx="9144000" cy="1643074"/>
          </a:xfrm>
        </p:grpSpPr>
        <p:sp>
          <p:nvSpPr>
            <p:cNvPr id="7" name="Retângulo 6"/>
            <p:cNvSpPr/>
            <p:nvPr/>
          </p:nvSpPr>
          <p:spPr>
            <a:xfrm>
              <a:off x="0" y="428604"/>
              <a:ext cx="9144000" cy="164307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8" name="Título 1"/>
            <p:cNvSpPr txBox="1">
              <a:spLocks/>
            </p:cNvSpPr>
            <p:nvPr/>
          </p:nvSpPr>
          <p:spPr bwMode="auto">
            <a:xfrm>
              <a:off x="1714500" y="500063"/>
              <a:ext cx="74295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normAutofit fontScale="82500"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ATIVIDADE 4 – </a:t>
              </a:r>
              <a:r>
                <a:rPr lang="pt-PT" sz="2500" b="1" dirty="0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exemplos de construções geométricas de polígonos não-convexos com o Tangram</a:t>
              </a:r>
            </a:p>
            <a:p>
              <a:pPr algn="ctr" fontAlgn="auto">
                <a:spcAft>
                  <a:spcPts val="0"/>
                </a:spcAft>
                <a:defRPr/>
              </a:pPr>
              <a:endPara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9" name="Imagem 8" descr="logo1.jpg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7158" y="519102"/>
              <a:ext cx="1460500" cy="1409700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331641" y="2132856"/>
            <a:ext cx="6696744" cy="4320479"/>
            <a:chOff x="3240" y="12239"/>
            <a:chExt cx="5400" cy="3414"/>
          </a:xfrm>
        </p:grpSpPr>
        <p:sp>
          <p:nvSpPr>
            <p:cNvPr id="32772" name="Rectangle 21"/>
            <p:cNvSpPr>
              <a:spLocks noChangeArrowheads="1"/>
            </p:cNvSpPr>
            <p:nvPr/>
          </p:nvSpPr>
          <p:spPr bwMode="auto">
            <a:xfrm>
              <a:off x="7884" y="13124"/>
              <a:ext cx="545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73" name="AutoShape 22"/>
            <p:cNvSpPr>
              <a:spLocks noChangeArrowheads="1"/>
            </p:cNvSpPr>
            <p:nvPr/>
          </p:nvSpPr>
          <p:spPr bwMode="auto">
            <a:xfrm flipH="1">
              <a:off x="7340" y="13124"/>
              <a:ext cx="544" cy="479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74" name="AutoShape 23"/>
            <p:cNvSpPr>
              <a:spLocks noChangeArrowheads="1"/>
            </p:cNvSpPr>
            <p:nvPr/>
          </p:nvSpPr>
          <p:spPr bwMode="auto">
            <a:xfrm rot="10800000">
              <a:off x="4773" y="15293"/>
              <a:ext cx="156" cy="240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75" name="Rectangle 24"/>
            <p:cNvSpPr>
              <a:spLocks noChangeArrowheads="1"/>
            </p:cNvSpPr>
            <p:nvPr/>
          </p:nvSpPr>
          <p:spPr bwMode="auto">
            <a:xfrm>
              <a:off x="5551" y="12239"/>
              <a:ext cx="622" cy="59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76" name="Rectangle 25"/>
            <p:cNvSpPr>
              <a:spLocks noChangeArrowheads="1"/>
            </p:cNvSpPr>
            <p:nvPr/>
          </p:nvSpPr>
          <p:spPr bwMode="auto">
            <a:xfrm>
              <a:off x="6096" y="13129"/>
              <a:ext cx="855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77" name="AutoShape 26"/>
            <p:cNvSpPr>
              <a:spLocks noChangeArrowheads="1"/>
            </p:cNvSpPr>
            <p:nvPr/>
          </p:nvSpPr>
          <p:spPr bwMode="auto">
            <a:xfrm rot="10800000">
              <a:off x="4540" y="13129"/>
              <a:ext cx="1167" cy="4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108 w 21600"/>
                <a:gd name="T13" fmla="*/ 5096 h 21600"/>
                <a:gd name="T14" fmla="*/ 16492 w 21600"/>
                <a:gd name="T15" fmla="*/ 165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600" y="21600"/>
                  </a:lnTo>
                  <a:lnTo>
                    <a:pt x="150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78" name="AutoShape 27"/>
            <p:cNvSpPr>
              <a:spLocks noChangeArrowheads="1"/>
            </p:cNvSpPr>
            <p:nvPr/>
          </p:nvSpPr>
          <p:spPr bwMode="auto">
            <a:xfrm>
              <a:off x="3529" y="12992"/>
              <a:ext cx="700" cy="61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79" name="AutoShape 28"/>
            <p:cNvSpPr>
              <a:spLocks noChangeArrowheads="1"/>
            </p:cNvSpPr>
            <p:nvPr/>
          </p:nvSpPr>
          <p:spPr bwMode="auto">
            <a:xfrm flipV="1">
              <a:off x="5473" y="14096"/>
              <a:ext cx="545" cy="479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0" name="Rectangle 29"/>
            <p:cNvSpPr>
              <a:spLocks noChangeArrowheads="1"/>
            </p:cNvSpPr>
            <p:nvPr/>
          </p:nvSpPr>
          <p:spPr bwMode="auto">
            <a:xfrm>
              <a:off x="4929" y="14096"/>
              <a:ext cx="54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1" name="AutoShape 30"/>
            <p:cNvSpPr>
              <a:spLocks noChangeArrowheads="1"/>
            </p:cNvSpPr>
            <p:nvPr/>
          </p:nvSpPr>
          <p:spPr bwMode="auto">
            <a:xfrm rot="10800000" flipV="1">
              <a:off x="4385" y="14096"/>
              <a:ext cx="544" cy="479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2" name="AutoShape 31"/>
            <p:cNvSpPr>
              <a:spLocks noChangeArrowheads="1"/>
            </p:cNvSpPr>
            <p:nvPr/>
          </p:nvSpPr>
          <p:spPr bwMode="auto">
            <a:xfrm>
              <a:off x="6407" y="13859"/>
              <a:ext cx="855" cy="489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3" name="Rectangle 32"/>
            <p:cNvSpPr>
              <a:spLocks noChangeArrowheads="1"/>
            </p:cNvSpPr>
            <p:nvPr/>
          </p:nvSpPr>
          <p:spPr bwMode="auto">
            <a:xfrm>
              <a:off x="6407" y="14347"/>
              <a:ext cx="855" cy="2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4" name="Rectangle 33"/>
            <p:cNvSpPr>
              <a:spLocks noChangeArrowheads="1"/>
            </p:cNvSpPr>
            <p:nvPr/>
          </p:nvSpPr>
          <p:spPr bwMode="auto">
            <a:xfrm>
              <a:off x="7807" y="14207"/>
              <a:ext cx="699" cy="59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5" name="AutoShape 34"/>
            <p:cNvSpPr>
              <a:spLocks noChangeArrowheads="1"/>
            </p:cNvSpPr>
            <p:nvPr/>
          </p:nvSpPr>
          <p:spPr bwMode="auto">
            <a:xfrm rot="10800000">
              <a:off x="7807" y="13968"/>
              <a:ext cx="699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99 w 21600"/>
                <a:gd name="T13" fmla="*/ 5130 h 21600"/>
                <a:gd name="T14" fmla="*/ 16501 w 21600"/>
                <a:gd name="T15" fmla="*/ 16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600" y="21600"/>
                  </a:lnTo>
                  <a:lnTo>
                    <a:pt x="150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6" name="Rectangle 35"/>
            <p:cNvSpPr>
              <a:spLocks noChangeArrowheads="1"/>
            </p:cNvSpPr>
            <p:nvPr/>
          </p:nvSpPr>
          <p:spPr bwMode="auto">
            <a:xfrm>
              <a:off x="3607" y="15054"/>
              <a:ext cx="54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7" name="AutoShape 36"/>
            <p:cNvSpPr>
              <a:spLocks noChangeArrowheads="1"/>
            </p:cNvSpPr>
            <p:nvPr/>
          </p:nvSpPr>
          <p:spPr bwMode="auto">
            <a:xfrm rot="-5400000">
              <a:off x="3184" y="15110"/>
              <a:ext cx="479" cy="36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8" name="AutoShape 37"/>
            <p:cNvSpPr>
              <a:spLocks noChangeArrowheads="1"/>
            </p:cNvSpPr>
            <p:nvPr/>
          </p:nvSpPr>
          <p:spPr bwMode="auto">
            <a:xfrm rot="5400000">
              <a:off x="4095" y="15110"/>
              <a:ext cx="479" cy="36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89" name="Rectangle 38"/>
            <p:cNvSpPr>
              <a:spLocks noChangeArrowheads="1"/>
            </p:cNvSpPr>
            <p:nvPr/>
          </p:nvSpPr>
          <p:spPr bwMode="auto">
            <a:xfrm>
              <a:off x="4929" y="15054"/>
              <a:ext cx="467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0" name="AutoShape 39"/>
            <p:cNvSpPr>
              <a:spLocks noChangeArrowheads="1"/>
            </p:cNvSpPr>
            <p:nvPr/>
          </p:nvSpPr>
          <p:spPr bwMode="auto">
            <a:xfrm>
              <a:off x="5396" y="15054"/>
              <a:ext cx="544" cy="479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1" name="Rectangle 40"/>
            <p:cNvSpPr>
              <a:spLocks noChangeArrowheads="1"/>
            </p:cNvSpPr>
            <p:nvPr/>
          </p:nvSpPr>
          <p:spPr bwMode="auto">
            <a:xfrm>
              <a:off x="4773" y="15054"/>
              <a:ext cx="156" cy="23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2" name="Rectangle 41"/>
            <p:cNvSpPr>
              <a:spLocks noChangeArrowheads="1"/>
            </p:cNvSpPr>
            <p:nvPr/>
          </p:nvSpPr>
          <p:spPr bwMode="auto">
            <a:xfrm>
              <a:off x="6251" y="14927"/>
              <a:ext cx="389" cy="72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3" name="AutoShape 42"/>
            <p:cNvSpPr>
              <a:spLocks noChangeArrowheads="1"/>
            </p:cNvSpPr>
            <p:nvPr/>
          </p:nvSpPr>
          <p:spPr bwMode="auto">
            <a:xfrm>
              <a:off x="6640" y="14927"/>
              <a:ext cx="622" cy="726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4" name="Rectangle 43"/>
            <p:cNvSpPr>
              <a:spLocks noChangeArrowheads="1"/>
            </p:cNvSpPr>
            <p:nvPr/>
          </p:nvSpPr>
          <p:spPr bwMode="auto">
            <a:xfrm>
              <a:off x="7884" y="15054"/>
              <a:ext cx="389" cy="59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5" name="AutoShape 44"/>
            <p:cNvSpPr>
              <a:spLocks noChangeArrowheads="1"/>
            </p:cNvSpPr>
            <p:nvPr/>
          </p:nvSpPr>
          <p:spPr bwMode="auto">
            <a:xfrm rot="-5400000">
              <a:off x="7401" y="15170"/>
              <a:ext cx="599" cy="36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6" name="AutoShape 45"/>
            <p:cNvSpPr>
              <a:spLocks noChangeArrowheads="1"/>
            </p:cNvSpPr>
            <p:nvPr/>
          </p:nvSpPr>
          <p:spPr bwMode="auto">
            <a:xfrm rot="5400000">
              <a:off x="8157" y="15170"/>
              <a:ext cx="599" cy="36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7" name="Rectangle 46"/>
            <p:cNvSpPr>
              <a:spLocks noChangeArrowheads="1"/>
            </p:cNvSpPr>
            <p:nvPr/>
          </p:nvSpPr>
          <p:spPr bwMode="auto">
            <a:xfrm>
              <a:off x="3451" y="14255"/>
              <a:ext cx="156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8" name="AutoShape 47"/>
            <p:cNvSpPr>
              <a:spLocks noChangeArrowheads="1"/>
            </p:cNvSpPr>
            <p:nvPr/>
          </p:nvSpPr>
          <p:spPr bwMode="auto">
            <a:xfrm flipV="1">
              <a:off x="3607" y="14255"/>
              <a:ext cx="466" cy="479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799" name="AutoShape 48"/>
            <p:cNvSpPr>
              <a:spLocks noChangeArrowheads="1"/>
            </p:cNvSpPr>
            <p:nvPr/>
          </p:nvSpPr>
          <p:spPr bwMode="auto">
            <a:xfrm rot="10800000" flipV="1">
              <a:off x="3451" y="13776"/>
              <a:ext cx="467" cy="479"/>
            </a:xfrm>
            <a:prstGeom prst="rtTriangl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800" name="Rectangle 49"/>
            <p:cNvSpPr>
              <a:spLocks noChangeArrowheads="1"/>
            </p:cNvSpPr>
            <p:nvPr/>
          </p:nvSpPr>
          <p:spPr bwMode="auto">
            <a:xfrm>
              <a:off x="3918" y="13776"/>
              <a:ext cx="155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3" name="Grupo 34"/>
          <p:cNvGrpSpPr/>
          <p:nvPr/>
        </p:nvGrpSpPr>
        <p:grpSpPr>
          <a:xfrm>
            <a:off x="0" y="273758"/>
            <a:ext cx="9144000" cy="1643074"/>
            <a:chOff x="0" y="428604"/>
            <a:chExt cx="9144000" cy="1643074"/>
          </a:xfrm>
        </p:grpSpPr>
        <p:sp>
          <p:nvSpPr>
            <p:cNvPr id="34" name="Retângulo 33"/>
            <p:cNvSpPr/>
            <p:nvPr/>
          </p:nvSpPr>
          <p:spPr>
            <a:xfrm>
              <a:off x="0" y="428604"/>
              <a:ext cx="9144000" cy="164307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35" name="Título 1"/>
            <p:cNvSpPr txBox="1">
              <a:spLocks/>
            </p:cNvSpPr>
            <p:nvPr/>
          </p:nvSpPr>
          <p:spPr bwMode="auto">
            <a:xfrm>
              <a:off x="1714500" y="500063"/>
              <a:ext cx="74295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normAutofit fontScale="90000"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ATIVIDADE 4 – com todas as peças do Tangram só é possível formar 13 polígonos convexos</a:t>
              </a:r>
              <a:endParaRPr lang="pt-PT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6" name="Imagem 35" descr="logo1.jpg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7158" y="519102"/>
              <a:ext cx="1460500" cy="1409700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259632" y="2132856"/>
            <a:ext cx="6480720" cy="4320479"/>
            <a:chOff x="1080" y="7561"/>
            <a:chExt cx="10080" cy="7063"/>
          </a:xfrm>
        </p:grpSpPr>
        <p:pic>
          <p:nvPicPr>
            <p:cNvPr id="33796" name="Picture 51" descr="㿷᛿΀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00" y="7561"/>
              <a:ext cx="1239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7" name="Picture 52" descr="㿷᛿΀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" y="8821"/>
              <a:ext cx="1788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8" name="Picture 53" descr="㿷᛿΀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80" y="11342"/>
              <a:ext cx="2160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9" name="Picture 54" descr="㿷᛿΀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40" y="9542"/>
              <a:ext cx="2520" cy="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55" descr="㿷᛿΀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71" y="9542"/>
              <a:ext cx="2869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1" name="Picture 56" descr="㿷᛿΀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20" y="9542"/>
              <a:ext cx="1980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2" name="Picture 57" descr="㿷᛿΀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00" y="11012"/>
              <a:ext cx="1980" cy="1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3" name="Picture 58" descr="㿷᛿΀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20" y="10802"/>
              <a:ext cx="2160" cy="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4" name="Picture 59" descr="㿷᛿΀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820" y="11342"/>
              <a:ext cx="2340" cy="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5" name="Picture 60" descr="㿷᛿΀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260" y="13094"/>
              <a:ext cx="1980" cy="1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6" name="Picture 61" descr="㿷᛿΀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640" y="13322"/>
              <a:ext cx="2520" cy="1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7" name="Picture 62" descr="㿷᛿΀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940" y="13322"/>
              <a:ext cx="2520" cy="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8" name="Picture 63" descr="㿷᛿΀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780" y="12962"/>
              <a:ext cx="1596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" name="Grupo 34"/>
          <p:cNvGrpSpPr/>
          <p:nvPr/>
        </p:nvGrpSpPr>
        <p:grpSpPr>
          <a:xfrm>
            <a:off x="0" y="273758"/>
            <a:ext cx="9144000" cy="1643074"/>
            <a:chOff x="0" y="428604"/>
            <a:chExt cx="9144000" cy="1643074"/>
          </a:xfrm>
        </p:grpSpPr>
        <p:sp>
          <p:nvSpPr>
            <p:cNvPr id="19" name="Retângulo 18"/>
            <p:cNvSpPr/>
            <p:nvPr/>
          </p:nvSpPr>
          <p:spPr>
            <a:xfrm>
              <a:off x="0" y="428604"/>
              <a:ext cx="9144000" cy="164307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20" name="Título 1"/>
            <p:cNvSpPr txBox="1">
              <a:spLocks/>
            </p:cNvSpPr>
            <p:nvPr/>
          </p:nvSpPr>
          <p:spPr bwMode="auto">
            <a:xfrm>
              <a:off x="1714500" y="500063"/>
              <a:ext cx="74295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normAutofit fontScale="97500"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/>
              </a:r>
              <a:br>
                <a:rPr lang="pt-BR" sz="2500" b="1" dirty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</a:br>
              <a:r>
                <a:rPr lang="pt-BR" sz="2500" b="1" dirty="0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ATIVIDADE 4 – construção dos polígonos convexos com o Tangram</a:t>
              </a:r>
              <a:endParaRPr lang="pt-PT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1" name="Imagem 20" descr="logo1.jpg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57158" y="519102"/>
              <a:ext cx="1460500" cy="1409700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71500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CARACTERÍSTICAS DO MATERIAL</a:t>
            </a: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/>
          <p:nvPr/>
        </p:nvSpPr>
        <p:spPr>
          <a:xfrm>
            <a:off x="860673" y="2286000"/>
            <a:ext cx="75997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latin typeface="Verdana" pitchFamily="34" charset="0"/>
                <a:cs typeface="+mn-cs"/>
              </a:rPr>
              <a:t> </a:t>
            </a:r>
            <a:r>
              <a:rPr lang="pt-BR" sz="2000" dirty="0" smtClean="0"/>
              <a:t>O Tangram é formado por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cs typeface="+mn-cs"/>
              </a:rPr>
              <a:t>7 figuras </a:t>
            </a:r>
            <a:r>
              <a:rPr lang="pt-BR" sz="2000" dirty="0" smtClean="0"/>
              <a:t>geométricas, sendo elas: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cs typeface="+mn-cs"/>
              </a:rPr>
              <a:t>2 triângulos grandes (TG) 1 triângulo médio (TM), 2 triângulos pequenos (TP), 1 quadrado (Q) e 1 paralelogramo (P)</a:t>
            </a:r>
            <a:r>
              <a:rPr lang="pt-BR" sz="2000" dirty="0" smtClean="0"/>
              <a:t>.</a:t>
            </a:r>
          </a:p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 smtClean="0"/>
              <a:t> Segundo a </a:t>
            </a:r>
            <a:r>
              <a:rPr lang="pt-BR" sz="2000" i="1" dirty="0" smtClean="0"/>
              <a:t>Enciclopédia do Tangram</a:t>
            </a:r>
            <a:r>
              <a:rPr lang="pt-BR" sz="2000" dirty="0" smtClean="0"/>
              <a:t> é possível montar mais de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cs typeface="+mn-cs"/>
              </a:rPr>
              <a:t>1700 figuras </a:t>
            </a:r>
            <a:r>
              <a:rPr lang="pt-BR" sz="2000" dirty="0" smtClean="0"/>
              <a:t>com suas 7 peças.</a:t>
            </a:r>
          </a:p>
          <a:p>
            <a:pPr algn="just">
              <a:lnSpc>
                <a:spcPct val="150000"/>
              </a:lnSpc>
              <a:defRPr/>
            </a:pPr>
            <a:endParaRPr lang="pt-BR" sz="2000" dirty="0" smtClean="0"/>
          </a:p>
          <a:p>
            <a:pPr algn="just">
              <a:lnSpc>
                <a:spcPct val="150000"/>
              </a:lnSpc>
              <a:defRPr/>
            </a:pPr>
            <a:endParaRPr lang="pt-BR" sz="2000" dirty="0" smtClean="0"/>
          </a:p>
        </p:txBody>
      </p:sp>
      <p:pic>
        <p:nvPicPr>
          <p:cNvPr id="7" name="Picture 2" descr="D:\UFPEL\IFM\Disciplinas LICENCIATURA\1_LEMA\Material Concreto\Tangram\TANGRAM\tangra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453" y="4671050"/>
            <a:ext cx="1990923" cy="199831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tângulo 10"/>
          <p:cNvSpPr/>
          <p:nvPr/>
        </p:nvSpPr>
        <p:spPr>
          <a:xfrm>
            <a:off x="5292080" y="2286000"/>
            <a:ext cx="36724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 smtClean="0"/>
              <a:t> É possível construir um Tangram com o uso de uma folha de papel e dobraduras.</a:t>
            </a:r>
          </a:p>
          <a:p>
            <a:pPr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 smtClean="0"/>
              <a:t>Para tanto o primeiro passo é construir um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cs typeface="+mn-cs"/>
              </a:rPr>
              <a:t>quadrado</a:t>
            </a:r>
            <a:r>
              <a:rPr lang="pt-BR" sz="2000" dirty="0" smtClean="0"/>
              <a:t> dessa folha.</a:t>
            </a:r>
          </a:p>
          <a:p>
            <a:pPr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 smtClean="0"/>
              <a:t>Depois é só seguir as orientações.</a:t>
            </a:r>
          </a:p>
          <a:p>
            <a:pPr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pt-BR" sz="2000" dirty="0" smtClean="0"/>
          </a:p>
          <a:p>
            <a:pPr algn="just">
              <a:defRPr/>
            </a:pPr>
            <a:endParaRPr lang="pt-BR" sz="2000" dirty="0" smtClean="0"/>
          </a:p>
        </p:txBody>
      </p:sp>
      <p:grpSp>
        <p:nvGrpSpPr>
          <p:cNvPr id="21" name="Grupo 20"/>
          <p:cNvGrpSpPr/>
          <p:nvPr/>
        </p:nvGrpSpPr>
        <p:grpSpPr>
          <a:xfrm>
            <a:off x="395536" y="2420888"/>
            <a:ext cx="4032448" cy="4047410"/>
            <a:chOff x="395536" y="2420888"/>
            <a:chExt cx="4032448" cy="4047410"/>
          </a:xfrm>
        </p:grpSpPr>
        <p:pic>
          <p:nvPicPr>
            <p:cNvPr id="12" name="Picture 2" descr="D:\UFPEL\IFM\Disciplinas LICENCIATURA\1_LEMA\Material Concreto\Tangram\TANGRAM\tangram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2420888"/>
              <a:ext cx="4032448" cy="4047410"/>
            </a:xfrm>
            <a:prstGeom prst="rect">
              <a:avLst/>
            </a:prstGeom>
            <a:noFill/>
          </p:spPr>
        </p:pic>
        <p:sp>
          <p:nvSpPr>
            <p:cNvPr id="13" name="CaixaDeTexto 12"/>
            <p:cNvSpPr txBox="1"/>
            <p:nvPr/>
          </p:nvSpPr>
          <p:spPr>
            <a:xfrm>
              <a:off x="2195736" y="2996952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TG</a:t>
              </a:r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899592" y="414908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TG</a:t>
              </a:r>
              <a:endParaRPr lang="pt-BR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771800" y="422108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TP</a:t>
              </a:r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491880" y="565195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TM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2263582" y="52292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Q</a:t>
              </a:r>
              <a:endParaRPr lang="pt-BR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1212062" y="5877272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TP</a:t>
              </a:r>
              <a:endParaRPr lang="pt-BR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779912" y="371703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/>
              <a:t>1º Passo – A partir de uma folha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retangular</a:t>
            </a:r>
            <a:r>
              <a:rPr lang="pt-BR" sz="2000" dirty="0" smtClean="0"/>
              <a:t>, obter o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maior quadrado </a:t>
            </a:r>
            <a:r>
              <a:rPr lang="pt-BR" sz="2000" dirty="0" smtClean="0"/>
              <a:t>possível. Com uma folha A4 faça as seguintes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dobras</a:t>
            </a:r>
            <a:r>
              <a:rPr lang="pt-BR" sz="2000" dirty="0" smtClean="0"/>
              <a:t>: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3077" name="Group 5"/>
          <p:cNvGrpSpPr>
            <a:grpSpLocks/>
          </p:cNvGrpSpPr>
          <p:nvPr/>
        </p:nvGrpSpPr>
        <p:grpSpPr bwMode="auto">
          <a:xfrm flipH="1">
            <a:off x="924446" y="3356992"/>
            <a:ext cx="1511300" cy="2138362"/>
            <a:chOff x="2145" y="2243"/>
            <a:chExt cx="2381" cy="3368"/>
          </a:xfrm>
        </p:grpSpPr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145" y="2243"/>
              <a:ext cx="2381" cy="33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>
              <a:off x="2145" y="2243"/>
              <a:ext cx="2381" cy="23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3139" y="2453"/>
              <a:ext cx="1095" cy="750"/>
            </a:xfrm>
            <a:custGeom>
              <a:avLst/>
              <a:gdLst>
                <a:gd name="G0" fmla="+- 5263699 0 0"/>
                <a:gd name="G1" fmla="+- -7411481 0 0"/>
                <a:gd name="G2" fmla="+- 5263699 0 -7411481"/>
                <a:gd name="G3" fmla="+- 10800 0 0"/>
                <a:gd name="G4" fmla="+- 0 0 5263699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450 0 0"/>
                <a:gd name="G9" fmla="+- 0 0 -7411481"/>
                <a:gd name="G10" fmla="+- 7450 0 2700"/>
                <a:gd name="G11" fmla="cos G10 5263699"/>
                <a:gd name="G12" fmla="sin G10 5263699"/>
                <a:gd name="G13" fmla="cos 13500 5263699"/>
                <a:gd name="G14" fmla="sin 13500 5263699"/>
                <a:gd name="G15" fmla="+- G11 10800 0"/>
                <a:gd name="G16" fmla="+- G12 10800 0"/>
                <a:gd name="G17" fmla="+- G13 10800 0"/>
                <a:gd name="G18" fmla="+- G14 10800 0"/>
                <a:gd name="G19" fmla="*/ 7450 1 2"/>
                <a:gd name="G20" fmla="+- G19 5400 0"/>
                <a:gd name="G21" fmla="cos G20 5263699"/>
                <a:gd name="G22" fmla="sin G20 5263699"/>
                <a:gd name="G23" fmla="+- G21 10800 0"/>
                <a:gd name="G24" fmla="+- G12 G23 G22"/>
                <a:gd name="G25" fmla="+- G22 G23 G11"/>
                <a:gd name="G26" fmla="cos 10800 5263699"/>
                <a:gd name="G27" fmla="sin 10800 5263699"/>
                <a:gd name="G28" fmla="cos 7450 5263699"/>
                <a:gd name="G29" fmla="sin 7450 5263699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11481"/>
                <a:gd name="G36" fmla="sin G34 -7411481"/>
                <a:gd name="G37" fmla="+/ -7411481 5263699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450 G39"/>
                <a:gd name="G43" fmla="sin 745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161 w 21600"/>
                <a:gd name="T5" fmla="*/ 7753 h 21600"/>
                <a:gd name="T6" fmla="*/ 7221 w 21600"/>
                <a:gd name="T7" fmla="*/ 2406 h 21600"/>
                <a:gd name="T8" fmla="*/ 17947 w 21600"/>
                <a:gd name="T9" fmla="*/ 8698 h 21600"/>
                <a:gd name="T10" fmla="*/ 13070 w 21600"/>
                <a:gd name="T11" fmla="*/ 24107 h 21600"/>
                <a:gd name="T12" fmla="*/ 8021 w 21600"/>
                <a:gd name="T13" fmla="*/ 20531 h 21600"/>
                <a:gd name="T14" fmla="*/ 11598 w 21600"/>
                <a:gd name="T15" fmla="*/ 1548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2" y="18143"/>
                  </a:moveTo>
                  <a:cubicBezTo>
                    <a:pt x="15632" y="17533"/>
                    <a:pt x="18250" y="14431"/>
                    <a:pt x="18250" y="10800"/>
                  </a:cubicBezTo>
                  <a:cubicBezTo>
                    <a:pt x="18250" y="6685"/>
                    <a:pt x="14914" y="3350"/>
                    <a:pt x="10800" y="3350"/>
                  </a:cubicBezTo>
                  <a:cubicBezTo>
                    <a:pt x="9795" y="3349"/>
                    <a:pt x="8801" y="3553"/>
                    <a:pt x="7878" y="3946"/>
                  </a:cubicBezTo>
                  <a:lnTo>
                    <a:pt x="6564" y="865"/>
                  </a:lnTo>
                  <a:cubicBezTo>
                    <a:pt x="7903" y="294"/>
                    <a:pt x="9344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063"/>
                    <a:pt x="17805" y="20560"/>
                    <a:pt x="12616" y="21446"/>
                  </a:cubicBezTo>
                  <a:lnTo>
                    <a:pt x="13070" y="24107"/>
                  </a:lnTo>
                  <a:lnTo>
                    <a:pt x="8021" y="20531"/>
                  </a:lnTo>
                  <a:lnTo>
                    <a:pt x="11598" y="15482"/>
                  </a:lnTo>
                  <a:lnTo>
                    <a:pt x="12052" y="18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15" name="Grupo 14"/>
          <p:cNvGrpSpPr/>
          <p:nvPr/>
        </p:nvGrpSpPr>
        <p:grpSpPr>
          <a:xfrm flipH="1">
            <a:off x="2915816" y="3356992"/>
            <a:ext cx="1512888" cy="2138362"/>
            <a:chOff x="3635896" y="3356992"/>
            <a:chExt cx="1512888" cy="2138362"/>
          </a:xfrm>
        </p:grpSpPr>
        <p:grpSp>
          <p:nvGrpSpPr>
            <p:cNvPr id="3074" name="Group 2"/>
            <p:cNvGrpSpPr>
              <a:grpSpLocks/>
            </p:cNvGrpSpPr>
            <p:nvPr/>
          </p:nvGrpSpPr>
          <p:grpSpPr bwMode="auto">
            <a:xfrm>
              <a:off x="3635896" y="3356992"/>
              <a:ext cx="1512888" cy="2138362"/>
              <a:chOff x="4406" y="3230"/>
              <a:chExt cx="2381" cy="3368"/>
            </a:xfrm>
          </p:grpSpPr>
          <p:sp>
            <p:nvSpPr>
              <p:cNvPr id="3075" name="AutoShape 3"/>
              <p:cNvSpPr>
                <a:spLocks noChangeArrowheads="1"/>
              </p:cNvSpPr>
              <p:nvPr/>
            </p:nvSpPr>
            <p:spPr bwMode="auto">
              <a:xfrm>
                <a:off x="4406" y="3230"/>
                <a:ext cx="2381" cy="2381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4406" y="5611"/>
                <a:ext cx="2381" cy="9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</p:grp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6206756">
              <a:off x="4104729" y="4808514"/>
              <a:ext cx="695325" cy="476250"/>
            </a:xfrm>
            <a:custGeom>
              <a:avLst/>
              <a:gdLst>
                <a:gd name="G0" fmla="+- 3578696 0 0"/>
                <a:gd name="G1" fmla="+- -5589229 0 0"/>
                <a:gd name="G2" fmla="+- 3578696 0 -5589229"/>
                <a:gd name="G3" fmla="+- 10800 0 0"/>
                <a:gd name="G4" fmla="+- 0 0 357869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3 0 0"/>
                <a:gd name="G9" fmla="+- 0 0 -5589229"/>
                <a:gd name="G10" fmla="+- 7203 0 2700"/>
                <a:gd name="G11" fmla="cos G10 3578696"/>
                <a:gd name="G12" fmla="sin G10 3578696"/>
                <a:gd name="G13" fmla="cos 13500 3578696"/>
                <a:gd name="G14" fmla="sin 13500 3578696"/>
                <a:gd name="G15" fmla="+- G11 10800 0"/>
                <a:gd name="G16" fmla="+- G12 10800 0"/>
                <a:gd name="G17" fmla="+- G13 10800 0"/>
                <a:gd name="G18" fmla="+- G14 10800 0"/>
                <a:gd name="G19" fmla="*/ 7203 1 2"/>
                <a:gd name="G20" fmla="+- G19 5400 0"/>
                <a:gd name="G21" fmla="cos G20 3578696"/>
                <a:gd name="G22" fmla="sin G20 3578696"/>
                <a:gd name="G23" fmla="+- G21 10800 0"/>
                <a:gd name="G24" fmla="+- G12 G23 G22"/>
                <a:gd name="G25" fmla="+- G22 G23 G11"/>
                <a:gd name="G26" fmla="cos 10800 3578696"/>
                <a:gd name="G27" fmla="sin 10800 3578696"/>
                <a:gd name="G28" fmla="cos 7203 3578696"/>
                <a:gd name="G29" fmla="sin 7203 357869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589229"/>
                <a:gd name="G36" fmla="sin G34 -5589229"/>
                <a:gd name="G37" fmla="+/ -5589229 357869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3 G39"/>
                <a:gd name="G43" fmla="sin 720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215 w 21600"/>
                <a:gd name="T5" fmla="*/ 7943 h 21600"/>
                <a:gd name="T6" fmla="*/ 11539 w 21600"/>
                <a:gd name="T7" fmla="*/ 1828 h 21600"/>
                <a:gd name="T8" fmla="*/ 17746 w 21600"/>
                <a:gd name="T9" fmla="*/ 8894 h 21600"/>
                <a:gd name="T10" fmla="*/ 18619 w 21600"/>
                <a:gd name="T11" fmla="*/ 21805 h 21600"/>
                <a:gd name="T12" fmla="*/ 12345 w 21600"/>
                <a:gd name="T13" fmla="*/ 20743 h 21600"/>
                <a:gd name="T14" fmla="*/ 13408 w 21600"/>
                <a:gd name="T15" fmla="*/ 1447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971" y="16671"/>
                  </a:moveTo>
                  <a:cubicBezTo>
                    <a:pt x="16873" y="15320"/>
                    <a:pt x="18003" y="13132"/>
                    <a:pt x="18003" y="10800"/>
                  </a:cubicBezTo>
                  <a:cubicBezTo>
                    <a:pt x="18003" y="7051"/>
                    <a:pt x="15127" y="3929"/>
                    <a:pt x="11392" y="3621"/>
                  </a:cubicBezTo>
                  <a:lnTo>
                    <a:pt x="11687" y="36"/>
                  </a:lnTo>
                  <a:cubicBezTo>
                    <a:pt x="17289" y="498"/>
                    <a:pt x="21600" y="5179"/>
                    <a:pt x="21600" y="10800"/>
                  </a:cubicBezTo>
                  <a:cubicBezTo>
                    <a:pt x="21600" y="14297"/>
                    <a:pt x="19906" y="17578"/>
                    <a:pt x="17055" y="19604"/>
                  </a:cubicBezTo>
                  <a:lnTo>
                    <a:pt x="18619" y="21805"/>
                  </a:lnTo>
                  <a:lnTo>
                    <a:pt x="12345" y="20743"/>
                  </a:lnTo>
                  <a:lnTo>
                    <a:pt x="13408" y="14470"/>
                  </a:lnTo>
                  <a:lnTo>
                    <a:pt x="14971" y="166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 flipH="1">
            <a:off x="5004916" y="3356992"/>
            <a:ext cx="1511300" cy="1512887"/>
            <a:chOff x="2145" y="6998"/>
            <a:chExt cx="2381" cy="2381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2145" y="6998"/>
              <a:ext cx="2381" cy="2381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145" y="8392"/>
              <a:ext cx="2381" cy="9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 flipH="1">
            <a:off x="7020272" y="3429000"/>
            <a:ext cx="1512888" cy="2366962"/>
            <a:chOff x="6244" y="6893"/>
            <a:chExt cx="2381" cy="3727"/>
          </a:xfrm>
        </p:grpSpPr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6244" y="6893"/>
              <a:ext cx="2381" cy="3368"/>
              <a:chOff x="2025" y="3000"/>
              <a:chExt cx="2381" cy="3368"/>
            </a:xfrm>
          </p:grpSpPr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2025" y="3000"/>
                <a:ext cx="2381" cy="33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cxnSp>
            <p:nvCxnSpPr>
              <p:cNvPr id="3088" name="AutoShape 16"/>
              <p:cNvCxnSpPr>
                <a:cxnSpLocks noChangeShapeType="1"/>
              </p:cNvCxnSpPr>
              <p:nvPr/>
            </p:nvCxnSpPr>
            <p:spPr bwMode="auto">
              <a:xfrm>
                <a:off x="2025" y="3000"/>
                <a:ext cx="2381" cy="23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089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2025" y="5381"/>
                <a:ext cx="238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</p:grpSp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 rot="10800000">
              <a:off x="7530" y="7223"/>
              <a:ext cx="1095" cy="750"/>
            </a:xfrm>
            <a:custGeom>
              <a:avLst/>
              <a:gdLst>
                <a:gd name="G0" fmla="+- 5263699 0 0"/>
                <a:gd name="G1" fmla="+- -7411481 0 0"/>
                <a:gd name="G2" fmla="+- 5263699 0 -7411481"/>
                <a:gd name="G3" fmla="+- 10800 0 0"/>
                <a:gd name="G4" fmla="+- 0 0 5263699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450 0 0"/>
                <a:gd name="G9" fmla="+- 0 0 -7411481"/>
                <a:gd name="G10" fmla="+- 7450 0 2700"/>
                <a:gd name="G11" fmla="cos G10 5263699"/>
                <a:gd name="G12" fmla="sin G10 5263699"/>
                <a:gd name="G13" fmla="cos 13500 5263699"/>
                <a:gd name="G14" fmla="sin 13500 5263699"/>
                <a:gd name="G15" fmla="+- G11 10800 0"/>
                <a:gd name="G16" fmla="+- G12 10800 0"/>
                <a:gd name="G17" fmla="+- G13 10800 0"/>
                <a:gd name="G18" fmla="+- G14 10800 0"/>
                <a:gd name="G19" fmla="*/ 7450 1 2"/>
                <a:gd name="G20" fmla="+- G19 5400 0"/>
                <a:gd name="G21" fmla="cos G20 5263699"/>
                <a:gd name="G22" fmla="sin G20 5263699"/>
                <a:gd name="G23" fmla="+- G21 10800 0"/>
                <a:gd name="G24" fmla="+- G12 G23 G22"/>
                <a:gd name="G25" fmla="+- G22 G23 G11"/>
                <a:gd name="G26" fmla="cos 10800 5263699"/>
                <a:gd name="G27" fmla="sin 10800 5263699"/>
                <a:gd name="G28" fmla="cos 7450 5263699"/>
                <a:gd name="G29" fmla="sin 7450 5263699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11481"/>
                <a:gd name="G36" fmla="sin G34 -7411481"/>
                <a:gd name="G37" fmla="+/ -7411481 5263699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450 G39"/>
                <a:gd name="G43" fmla="sin 745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161 w 21600"/>
                <a:gd name="T5" fmla="*/ 7753 h 21600"/>
                <a:gd name="T6" fmla="*/ 7221 w 21600"/>
                <a:gd name="T7" fmla="*/ 2406 h 21600"/>
                <a:gd name="T8" fmla="*/ 17947 w 21600"/>
                <a:gd name="T9" fmla="*/ 8698 h 21600"/>
                <a:gd name="T10" fmla="*/ 13070 w 21600"/>
                <a:gd name="T11" fmla="*/ 24107 h 21600"/>
                <a:gd name="T12" fmla="*/ 8021 w 21600"/>
                <a:gd name="T13" fmla="*/ 20531 h 21600"/>
                <a:gd name="T14" fmla="*/ 11598 w 21600"/>
                <a:gd name="T15" fmla="*/ 1548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2" y="18143"/>
                  </a:moveTo>
                  <a:cubicBezTo>
                    <a:pt x="15632" y="17533"/>
                    <a:pt x="18250" y="14431"/>
                    <a:pt x="18250" y="10800"/>
                  </a:cubicBezTo>
                  <a:cubicBezTo>
                    <a:pt x="18250" y="6685"/>
                    <a:pt x="14914" y="3350"/>
                    <a:pt x="10800" y="3350"/>
                  </a:cubicBezTo>
                  <a:cubicBezTo>
                    <a:pt x="9795" y="3349"/>
                    <a:pt x="8801" y="3553"/>
                    <a:pt x="7878" y="3946"/>
                  </a:cubicBezTo>
                  <a:lnTo>
                    <a:pt x="6564" y="865"/>
                  </a:lnTo>
                  <a:cubicBezTo>
                    <a:pt x="7903" y="294"/>
                    <a:pt x="9344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063"/>
                    <a:pt x="17805" y="20560"/>
                    <a:pt x="12616" y="21446"/>
                  </a:cubicBezTo>
                  <a:lnTo>
                    <a:pt x="13070" y="24107"/>
                  </a:lnTo>
                  <a:lnTo>
                    <a:pt x="8021" y="20531"/>
                  </a:lnTo>
                  <a:lnTo>
                    <a:pt x="11598" y="15482"/>
                  </a:lnTo>
                  <a:lnTo>
                    <a:pt x="12052" y="18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 rot="16585020">
              <a:off x="6893" y="9698"/>
              <a:ext cx="1095" cy="750"/>
            </a:xfrm>
            <a:custGeom>
              <a:avLst/>
              <a:gdLst>
                <a:gd name="G0" fmla="+- 3578696 0 0"/>
                <a:gd name="G1" fmla="+- -5589229 0 0"/>
                <a:gd name="G2" fmla="+- 3578696 0 -5589229"/>
                <a:gd name="G3" fmla="+- 10800 0 0"/>
                <a:gd name="G4" fmla="+- 0 0 357869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3 0 0"/>
                <a:gd name="G9" fmla="+- 0 0 -5589229"/>
                <a:gd name="G10" fmla="+- 7203 0 2700"/>
                <a:gd name="G11" fmla="cos G10 3578696"/>
                <a:gd name="G12" fmla="sin G10 3578696"/>
                <a:gd name="G13" fmla="cos 13500 3578696"/>
                <a:gd name="G14" fmla="sin 13500 3578696"/>
                <a:gd name="G15" fmla="+- G11 10800 0"/>
                <a:gd name="G16" fmla="+- G12 10800 0"/>
                <a:gd name="G17" fmla="+- G13 10800 0"/>
                <a:gd name="G18" fmla="+- G14 10800 0"/>
                <a:gd name="G19" fmla="*/ 7203 1 2"/>
                <a:gd name="G20" fmla="+- G19 5400 0"/>
                <a:gd name="G21" fmla="cos G20 3578696"/>
                <a:gd name="G22" fmla="sin G20 3578696"/>
                <a:gd name="G23" fmla="+- G21 10800 0"/>
                <a:gd name="G24" fmla="+- G12 G23 G22"/>
                <a:gd name="G25" fmla="+- G22 G23 G11"/>
                <a:gd name="G26" fmla="cos 10800 3578696"/>
                <a:gd name="G27" fmla="sin 10800 3578696"/>
                <a:gd name="G28" fmla="cos 7203 3578696"/>
                <a:gd name="G29" fmla="sin 7203 357869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589229"/>
                <a:gd name="G36" fmla="sin G34 -5589229"/>
                <a:gd name="G37" fmla="+/ -5589229 357869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3 G39"/>
                <a:gd name="G43" fmla="sin 720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215 w 21600"/>
                <a:gd name="T5" fmla="*/ 7943 h 21600"/>
                <a:gd name="T6" fmla="*/ 11539 w 21600"/>
                <a:gd name="T7" fmla="*/ 1828 h 21600"/>
                <a:gd name="T8" fmla="*/ 17746 w 21600"/>
                <a:gd name="T9" fmla="*/ 8894 h 21600"/>
                <a:gd name="T10" fmla="*/ 18619 w 21600"/>
                <a:gd name="T11" fmla="*/ 21805 h 21600"/>
                <a:gd name="T12" fmla="*/ 12345 w 21600"/>
                <a:gd name="T13" fmla="*/ 20743 h 21600"/>
                <a:gd name="T14" fmla="*/ 13408 w 21600"/>
                <a:gd name="T15" fmla="*/ 1447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971" y="16671"/>
                  </a:moveTo>
                  <a:cubicBezTo>
                    <a:pt x="16873" y="15320"/>
                    <a:pt x="18003" y="13132"/>
                    <a:pt x="18003" y="10800"/>
                  </a:cubicBezTo>
                  <a:cubicBezTo>
                    <a:pt x="18003" y="7051"/>
                    <a:pt x="15127" y="3929"/>
                    <a:pt x="11392" y="3621"/>
                  </a:cubicBezTo>
                  <a:lnTo>
                    <a:pt x="11687" y="36"/>
                  </a:lnTo>
                  <a:cubicBezTo>
                    <a:pt x="17289" y="498"/>
                    <a:pt x="21600" y="5179"/>
                    <a:pt x="21600" y="10800"/>
                  </a:cubicBezTo>
                  <a:cubicBezTo>
                    <a:pt x="21600" y="14297"/>
                    <a:pt x="19906" y="17578"/>
                    <a:pt x="17055" y="19604"/>
                  </a:cubicBezTo>
                  <a:lnTo>
                    <a:pt x="18619" y="21805"/>
                  </a:lnTo>
                  <a:lnTo>
                    <a:pt x="12345" y="20743"/>
                  </a:lnTo>
                  <a:lnTo>
                    <a:pt x="13408" y="14470"/>
                  </a:lnTo>
                  <a:lnTo>
                    <a:pt x="14971" y="166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609600" y="2213248"/>
            <a:ext cx="82296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eaLnBrk="0" hangingPunct="0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>
                <a:latin typeface="+mn-lt"/>
                <a:cs typeface="+mn-cs"/>
              </a:rPr>
              <a:t>2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º Passo – Recortando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retângulo inferior da folha se obtém o quadrado abaixo. Até esse momento o professor pode aproveitar para trabalhar noções como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diagonal,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quadrado, retângulo, triângulo </a:t>
            </a:r>
            <a:r>
              <a:rPr lang="pt-BR" sz="2000" noProof="0" dirty="0" smtClean="0">
                <a:latin typeface="+mn-lt"/>
                <a:cs typeface="+mn-cs"/>
              </a:rPr>
              <a:t>e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vértice.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 flipH="1">
            <a:off x="3707904" y="3933056"/>
            <a:ext cx="1511300" cy="1511300"/>
            <a:chOff x="2655" y="12345"/>
            <a:chExt cx="2381" cy="238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2655" y="12345"/>
              <a:ext cx="2381" cy="2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cxnSp>
          <p:nvCxnSpPr>
            <p:cNvPr id="4100" name="AutoShape 4"/>
            <p:cNvCxnSpPr>
              <a:cxnSpLocks noChangeShapeType="1"/>
            </p:cNvCxnSpPr>
            <p:nvPr/>
          </p:nvCxnSpPr>
          <p:spPr bwMode="auto">
            <a:xfrm>
              <a:off x="2655" y="12345"/>
              <a:ext cx="2381" cy="23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pt-BR" sz="2000" dirty="0" smtClean="0"/>
              <a:t>A partir do quadrado obtido, seguir a sequência: 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b="56436"/>
          <a:stretch>
            <a:fillRect/>
          </a:stretch>
        </p:blipFill>
        <p:spPr bwMode="auto">
          <a:xfrm>
            <a:off x="827584" y="3068960"/>
            <a:ext cx="7127875" cy="285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14500" y="500063"/>
            <a:ext cx="7429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5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CONSTRUÇÃO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DO TANGRAM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19102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t="49056"/>
          <a:stretch>
            <a:fillRect/>
          </a:stretch>
        </p:blipFill>
        <p:spPr bwMode="auto">
          <a:xfrm>
            <a:off x="755576" y="3068960"/>
            <a:ext cx="712787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1714</TotalTime>
  <Words>700</Words>
  <Application>Microsoft Office PowerPoint</Application>
  <PresentationFormat>Apresentação na tela (4:3)</PresentationFormat>
  <Paragraphs>170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LEMA 1 Utilização de material concreto no Ensino de Matemática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SEAD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D-03</dc:creator>
  <cp:lastModifiedBy>Antonio Mauricio Medeiros Alves</cp:lastModifiedBy>
  <cp:revision>177</cp:revision>
  <dcterms:created xsi:type="dcterms:W3CDTF">2009-05-08T18:44:50Z</dcterms:created>
  <dcterms:modified xsi:type="dcterms:W3CDTF">2013-05-13T02:00:20Z</dcterms:modified>
</cp:coreProperties>
</file>