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45"/>
  </p:notesMasterIdLst>
  <p:sldIdLst>
    <p:sldId id="325" r:id="rId2"/>
    <p:sldId id="272" r:id="rId3"/>
    <p:sldId id="274" r:id="rId4"/>
    <p:sldId id="327" r:id="rId5"/>
    <p:sldId id="328" r:id="rId6"/>
    <p:sldId id="329" r:id="rId7"/>
    <p:sldId id="330" r:id="rId8"/>
    <p:sldId id="299" r:id="rId9"/>
    <p:sldId id="275" r:id="rId10"/>
    <p:sldId id="276" r:id="rId11"/>
    <p:sldId id="259" r:id="rId12"/>
    <p:sldId id="331" r:id="rId13"/>
    <p:sldId id="298" r:id="rId14"/>
    <p:sldId id="324" r:id="rId15"/>
    <p:sldId id="277" r:id="rId16"/>
    <p:sldId id="279" r:id="rId17"/>
    <p:sldId id="322" r:id="rId18"/>
    <p:sldId id="323" r:id="rId19"/>
    <p:sldId id="318" r:id="rId20"/>
    <p:sldId id="319" r:id="rId21"/>
    <p:sldId id="320" r:id="rId22"/>
    <p:sldId id="321" r:id="rId23"/>
    <p:sldId id="264" r:id="rId24"/>
    <p:sldId id="285" r:id="rId25"/>
    <p:sldId id="286" r:id="rId26"/>
    <p:sldId id="300" r:id="rId27"/>
    <p:sldId id="301" r:id="rId28"/>
    <p:sldId id="302" r:id="rId29"/>
    <p:sldId id="303" r:id="rId30"/>
    <p:sldId id="304" r:id="rId31"/>
    <p:sldId id="305" r:id="rId32"/>
    <p:sldId id="306" r:id="rId33"/>
    <p:sldId id="316" r:id="rId34"/>
    <p:sldId id="317" r:id="rId35"/>
    <p:sldId id="307" r:id="rId36"/>
    <p:sldId id="308" r:id="rId37"/>
    <p:sldId id="309" r:id="rId38"/>
    <p:sldId id="310" r:id="rId39"/>
    <p:sldId id="311" r:id="rId40"/>
    <p:sldId id="312" r:id="rId41"/>
    <p:sldId id="313" r:id="rId42"/>
    <p:sldId id="314" r:id="rId43"/>
    <p:sldId id="315" r:id="rId4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Planilha_do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autoTitleDeleted val="1"/>
    <c:view3D>
      <c:rotX val="30"/>
      <c:perspective val="30"/>
    </c:view3D>
    <c:plotArea>
      <c:layout/>
      <c:pie3DChart>
        <c:varyColors val="1"/>
        <c:ser>
          <c:idx val="0"/>
          <c:order val="0"/>
          <c:tx>
            <c:strRef>
              <c:f>Plan1!$B$1</c:f>
              <c:strCache>
                <c:ptCount val="1"/>
                <c:pt idx="0">
                  <c:v>Vendas</c:v>
                </c:pt>
              </c:strCache>
            </c:strRef>
          </c:tx>
          <c:explosion val="15"/>
          <c:cat>
            <c:strRef>
              <c:f>Plan1!$A$2:$A$5</c:f>
              <c:strCache>
                <c:ptCount val="1"/>
                <c:pt idx="0">
                  <c:v>1º Tri</c:v>
                </c:pt>
              </c:strCache>
            </c:strRef>
          </c:cat>
          <c:val>
            <c:numRef>
              <c:f>Plan1!$B$2:$B$5</c:f>
              <c:numCache>
                <c:formatCode>General</c:formatCode>
                <c:ptCount val="4"/>
                <c:pt idx="0">
                  <c:v>10</c:v>
                </c:pt>
              </c:numCache>
            </c:numRef>
          </c:val>
        </c:ser>
      </c:pie3DChart>
    </c:plotArea>
    <c:plotVisOnly val="1"/>
  </c:chart>
  <c:txPr>
    <a:bodyPr/>
    <a:lstStyle/>
    <a:p>
      <a:pPr>
        <a:defRPr sz="1800"/>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autoTitleDeleted val="1"/>
    <c:view3D>
      <c:rotX val="30"/>
      <c:depthPercent val="50"/>
      <c:perspective val="30"/>
    </c:view3D>
    <c:plotArea>
      <c:layout/>
      <c:pie3DChart>
        <c:varyColors val="1"/>
        <c:ser>
          <c:idx val="0"/>
          <c:order val="0"/>
          <c:tx>
            <c:strRef>
              <c:f>'Plan1'!$B$1</c:f>
              <c:strCache>
                <c:ptCount val="1"/>
                <c:pt idx="0">
                  <c:v>Vendas</c:v>
                </c:pt>
              </c:strCache>
            </c:strRef>
          </c:tx>
          <c:explosion val="15"/>
          <c:cat>
            <c:strRef>
              <c:f>'Plan1'!$A$2:$A$5</c:f>
              <c:strCache>
                <c:ptCount val="1"/>
                <c:pt idx="0">
                  <c:v>1º Tri</c:v>
                </c:pt>
              </c:strCache>
            </c:strRef>
          </c:cat>
          <c:val>
            <c:numRef>
              <c:f>'Plan1'!$B$2:$B$5</c:f>
              <c:numCache>
                <c:formatCode>General</c:formatCode>
                <c:ptCount val="4"/>
                <c:pt idx="0">
                  <c:v>10</c:v>
                </c:pt>
              </c:numCache>
            </c:numRef>
          </c:val>
        </c:ser>
      </c:pie3DChart>
    </c:plotArea>
    <c:plotVisOnly val="1"/>
  </c:chart>
  <c:txPr>
    <a:bodyPr/>
    <a:lstStyle/>
    <a:p>
      <a:pPr>
        <a:defRPr sz="1800"/>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autoTitleDeleted val="1"/>
    <c:view3D>
      <c:rotX val="30"/>
      <c:depthPercent val="50"/>
      <c:perspective val="30"/>
    </c:view3D>
    <c:plotArea>
      <c:layout/>
      <c:pie3DChart>
        <c:varyColors val="1"/>
        <c:ser>
          <c:idx val="0"/>
          <c:order val="0"/>
          <c:tx>
            <c:strRef>
              <c:f>'Plan1'!$B$1</c:f>
              <c:strCache>
                <c:ptCount val="1"/>
                <c:pt idx="0">
                  <c:v>Vendas</c:v>
                </c:pt>
              </c:strCache>
            </c:strRef>
          </c:tx>
          <c:explosion val="15"/>
          <c:cat>
            <c:strRef>
              <c:f>'Plan1'!$A$2:$A$5</c:f>
              <c:strCache>
                <c:ptCount val="1"/>
                <c:pt idx="0">
                  <c:v>1º Tri</c:v>
                </c:pt>
              </c:strCache>
            </c:strRef>
          </c:cat>
          <c:val>
            <c:numRef>
              <c:f>'Plan1'!$B$2:$B$5</c:f>
              <c:numCache>
                <c:formatCode>General</c:formatCode>
                <c:ptCount val="4"/>
                <c:pt idx="0">
                  <c:v>10</c:v>
                </c:pt>
              </c:numCache>
            </c:numRef>
          </c:val>
        </c:ser>
      </c:pie3DChart>
    </c:plotArea>
    <c:plotVisOnly val="1"/>
  </c:chart>
  <c:txPr>
    <a:bodyPr/>
    <a:lstStyle/>
    <a:p>
      <a:pPr>
        <a:defRPr sz="1800"/>
      </a:pPr>
      <a:endParaRPr lang="pt-B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397892-2161-4D67-951F-AD75CD5979A4}" type="doc">
      <dgm:prSet loTypeId="urn:microsoft.com/office/officeart/2005/8/layout/process1" loCatId="process" qsTypeId="urn:microsoft.com/office/officeart/2005/8/quickstyle/simple1" qsCatId="simple" csTypeId="urn:microsoft.com/office/officeart/2005/8/colors/accent1_2" csCatId="accent1" phldr="1"/>
      <dgm:spPr/>
    </dgm:pt>
    <dgm:pt modelId="{A1A5525B-3F2B-4895-B155-56CC16B307B9}">
      <dgm:prSet phldrT="[Texto]" custT="1">
        <dgm:style>
          <a:lnRef idx="1">
            <a:schemeClr val="accent3"/>
          </a:lnRef>
          <a:fillRef idx="2">
            <a:schemeClr val="accent3"/>
          </a:fillRef>
          <a:effectRef idx="1">
            <a:schemeClr val="accent3"/>
          </a:effectRef>
          <a:fontRef idx="minor">
            <a:schemeClr val="dk1"/>
          </a:fontRef>
        </dgm:style>
      </dgm:prSet>
      <dgm:spPr/>
      <dgm:t>
        <a:bodyPr/>
        <a:lstStyle/>
        <a:p>
          <a:r>
            <a:rPr lang="pt-BR" sz="4000" b="1" dirty="0" smtClean="0">
              <a:solidFill>
                <a:schemeClr val="accent3">
                  <a:lumMod val="75000"/>
                </a:schemeClr>
              </a:solidFill>
              <a:latin typeface="Arial" pitchFamily="34" charset="0"/>
              <a:cs typeface="Arial" pitchFamily="34" charset="0"/>
            </a:rPr>
            <a:t>OBJETIVO</a:t>
          </a:r>
          <a:endParaRPr lang="pt-BR" sz="4000" b="1" dirty="0">
            <a:solidFill>
              <a:schemeClr val="accent3">
                <a:lumMod val="75000"/>
              </a:schemeClr>
            </a:solidFill>
            <a:latin typeface="Arial" pitchFamily="34" charset="0"/>
            <a:cs typeface="Arial" pitchFamily="34" charset="0"/>
          </a:endParaRPr>
        </a:p>
      </dgm:t>
    </dgm:pt>
    <dgm:pt modelId="{30CB944B-2AD7-4961-9600-6EA29CE48001}" type="parTrans" cxnId="{096B80E7-D730-41A7-A27F-82849732CC42}">
      <dgm:prSet/>
      <dgm:spPr/>
      <dgm:t>
        <a:bodyPr/>
        <a:lstStyle/>
        <a:p>
          <a:endParaRPr lang="pt-BR"/>
        </a:p>
      </dgm:t>
    </dgm:pt>
    <dgm:pt modelId="{6DF140EC-842C-4F34-AE25-9A92EE37754C}" type="sibTrans" cxnId="{096B80E7-D730-41A7-A27F-82849732CC42}">
      <dgm:prSet>
        <dgm:style>
          <a:lnRef idx="1">
            <a:schemeClr val="accent3"/>
          </a:lnRef>
          <a:fillRef idx="2">
            <a:schemeClr val="accent3"/>
          </a:fillRef>
          <a:effectRef idx="1">
            <a:schemeClr val="accent3"/>
          </a:effectRef>
          <a:fontRef idx="minor">
            <a:schemeClr val="dk1"/>
          </a:fontRef>
        </dgm:style>
      </dgm:prSet>
      <dgm:spPr/>
      <dgm:t>
        <a:bodyPr/>
        <a:lstStyle/>
        <a:p>
          <a:endParaRPr lang="pt-BR"/>
        </a:p>
      </dgm:t>
    </dgm:pt>
    <dgm:pt modelId="{2273B776-B464-4FC2-8408-14C5F2D3EE22}">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endParaRPr lang="pt-BR" sz="1800" dirty="0" smtClean="0">
            <a:latin typeface="Arial" pitchFamily="34" charset="0"/>
            <a:cs typeface="Arial" pitchFamily="34" charset="0"/>
          </a:endParaRPr>
        </a:p>
        <a:p>
          <a:pPr algn="ctr"/>
          <a:r>
            <a:rPr lang="pt-BR" sz="1800" b="1" dirty="0" smtClean="0">
              <a:solidFill>
                <a:schemeClr val="accent3">
                  <a:lumMod val="75000"/>
                </a:schemeClr>
              </a:solidFill>
              <a:latin typeface="Arial" pitchFamily="34" charset="0"/>
              <a:cs typeface="Arial" pitchFamily="34" charset="0"/>
            </a:rPr>
            <a:t>Ensinar operações básicas para a aprendizagem da Matemática, como a classificação e a correspondência.</a:t>
          </a:r>
        </a:p>
        <a:p>
          <a:pPr algn="ctr"/>
          <a:endParaRPr lang="pt-BR" sz="1300" b="1" dirty="0">
            <a:solidFill>
              <a:schemeClr val="accent3">
                <a:lumMod val="75000"/>
              </a:schemeClr>
            </a:solidFill>
          </a:endParaRPr>
        </a:p>
      </dgm:t>
    </dgm:pt>
    <dgm:pt modelId="{B81EDA10-EF65-4DF5-8B9E-1F4DAC2638C0}" type="parTrans" cxnId="{76ED0395-4F60-442D-B31B-944321A4EE2A}">
      <dgm:prSet/>
      <dgm:spPr/>
      <dgm:t>
        <a:bodyPr/>
        <a:lstStyle/>
        <a:p>
          <a:endParaRPr lang="pt-BR"/>
        </a:p>
      </dgm:t>
    </dgm:pt>
    <dgm:pt modelId="{03298085-C8DF-4CED-B1F6-66CFE7E51C5E}" type="sibTrans" cxnId="{76ED0395-4F60-442D-B31B-944321A4EE2A}">
      <dgm:prSet/>
      <dgm:spPr/>
      <dgm:t>
        <a:bodyPr/>
        <a:lstStyle/>
        <a:p>
          <a:endParaRPr lang="pt-BR"/>
        </a:p>
      </dgm:t>
    </dgm:pt>
    <dgm:pt modelId="{4A9ED887-29A8-4829-88C0-0BA74488C104}" type="pres">
      <dgm:prSet presAssocID="{7E397892-2161-4D67-951F-AD75CD5979A4}" presName="Name0" presStyleCnt="0">
        <dgm:presLayoutVars>
          <dgm:dir/>
          <dgm:resizeHandles val="exact"/>
        </dgm:presLayoutVars>
      </dgm:prSet>
      <dgm:spPr/>
    </dgm:pt>
    <dgm:pt modelId="{453905DB-7495-4A17-BE49-2BEEEFB6903E}" type="pres">
      <dgm:prSet presAssocID="{A1A5525B-3F2B-4895-B155-56CC16B307B9}" presName="node" presStyleLbl="node1" presStyleIdx="0" presStyleCnt="2">
        <dgm:presLayoutVars>
          <dgm:bulletEnabled val="1"/>
        </dgm:presLayoutVars>
      </dgm:prSet>
      <dgm:spPr/>
      <dgm:t>
        <a:bodyPr/>
        <a:lstStyle/>
        <a:p>
          <a:endParaRPr lang="pt-BR"/>
        </a:p>
      </dgm:t>
    </dgm:pt>
    <dgm:pt modelId="{04E387FE-1BEF-4F03-BBF9-C76E6CD8F031}" type="pres">
      <dgm:prSet presAssocID="{6DF140EC-842C-4F34-AE25-9A92EE37754C}" presName="sibTrans" presStyleLbl="sibTrans2D1" presStyleIdx="0" presStyleCnt="1"/>
      <dgm:spPr/>
      <dgm:t>
        <a:bodyPr/>
        <a:lstStyle/>
        <a:p>
          <a:endParaRPr lang="pt-BR"/>
        </a:p>
      </dgm:t>
    </dgm:pt>
    <dgm:pt modelId="{B0701C9B-939D-4B54-988C-9CA89B3EDB68}" type="pres">
      <dgm:prSet presAssocID="{6DF140EC-842C-4F34-AE25-9A92EE37754C}" presName="connectorText" presStyleLbl="sibTrans2D1" presStyleIdx="0" presStyleCnt="1"/>
      <dgm:spPr/>
      <dgm:t>
        <a:bodyPr/>
        <a:lstStyle/>
        <a:p>
          <a:endParaRPr lang="pt-BR"/>
        </a:p>
      </dgm:t>
    </dgm:pt>
    <dgm:pt modelId="{626F7B5A-E605-4327-B85E-1FCE5CBE3F28}" type="pres">
      <dgm:prSet presAssocID="{2273B776-B464-4FC2-8408-14C5F2D3EE22}" presName="node" presStyleLbl="node1" presStyleIdx="1" presStyleCnt="2">
        <dgm:presLayoutVars>
          <dgm:bulletEnabled val="1"/>
        </dgm:presLayoutVars>
      </dgm:prSet>
      <dgm:spPr/>
      <dgm:t>
        <a:bodyPr/>
        <a:lstStyle/>
        <a:p>
          <a:endParaRPr lang="pt-BR"/>
        </a:p>
      </dgm:t>
    </dgm:pt>
  </dgm:ptLst>
  <dgm:cxnLst>
    <dgm:cxn modelId="{DF229357-5689-4427-9637-58692B9B7E06}" type="presOf" srcId="{2273B776-B464-4FC2-8408-14C5F2D3EE22}" destId="{626F7B5A-E605-4327-B85E-1FCE5CBE3F28}" srcOrd="0" destOrd="0" presId="urn:microsoft.com/office/officeart/2005/8/layout/process1"/>
    <dgm:cxn modelId="{76ED0395-4F60-442D-B31B-944321A4EE2A}" srcId="{7E397892-2161-4D67-951F-AD75CD5979A4}" destId="{2273B776-B464-4FC2-8408-14C5F2D3EE22}" srcOrd="1" destOrd="0" parTransId="{B81EDA10-EF65-4DF5-8B9E-1F4DAC2638C0}" sibTransId="{03298085-C8DF-4CED-B1F6-66CFE7E51C5E}"/>
    <dgm:cxn modelId="{096B80E7-D730-41A7-A27F-82849732CC42}" srcId="{7E397892-2161-4D67-951F-AD75CD5979A4}" destId="{A1A5525B-3F2B-4895-B155-56CC16B307B9}" srcOrd="0" destOrd="0" parTransId="{30CB944B-2AD7-4961-9600-6EA29CE48001}" sibTransId="{6DF140EC-842C-4F34-AE25-9A92EE37754C}"/>
    <dgm:cxn modelId="{2382B46D-068E-41CC-8F0D-7DE63714E0BB}" type="presOf" srcId="{6DF140EC-842C-4F34-AE25-9A92EE37754C}" destId="{B0701C9B-939D-4B54-988C-9CA89B3EDB68}" srcOrd="1" destOrd="0" presId="urn:microsoft.com/office/officeart/2005/8/layout/process1"/>
    <dgm:cxn modelId="{9861421C-7189-4956-9FBF-21ACB982A8C6}" type="presOf" srcId="{7E397892-2161-4D67-951F-AD75CD5979A4}" destId="{4A9ED887-29A8-4829-88C0-0BA74488C104}" srcOrd="0" destOrd="0" presId="urn:microsoft.com/office/officeart/2005/8/layout/process1"/>
    <dgm:cxn modelId="{EC0D7258-A1AD-4B63-A631-88A79F36C62F}" type="presOf" srcId="{A1A5525B-3F2B-4895-B155-56CC16B307B9}" destId="{453905DB-7495-4A17-BE49-2BEEEFB6903E}" srcOrd="0" destOrd="0" presId="urn:microsoft.com/office/officeart/2005/8/layout/process1"/>
    <dgm:cxn modelId="{B3CB0064-EB63-4664-BBB1-DDA22BC667AD}" type="presOf" srcId="{6DF140EC-842C-4F34-AE25-9A92EE37754C}" destId="{04E387FE-1BEF-4F03-BBF9-C76E6CD8F031}" srcOrd="0" destOrd="0" presId="urn:microsoft.com/office/officeart/2005/8/layout/process1"/>
    <dgm:cxn modelId="{F17410CC-607F-4BE4-874C-D00F5748C9B2}" type="presParOf" srcId="{4A9ED887-29A8-4829-88C0-0BA74488C104}" destId="{453905DB-7495-4A17-BE49-2BEEEFB6903E}" srcOrd="0" destOrd="0" presId="urn:microsoft.com/office/officeart/2005/8/layout/process1"/>
    <dgm:cxn modelId="{A2D0001D-79C8-46D2-9A4E-F739CB615E70}" type="presParOf" srcId="{4A9ED887-29A8-4829-88C0-0BA74488C104}" destId="{04E387FE-1BEF-4F03-BBF9-C76E6CD8F031}" srcOrd="1" destOrd="0" presId="urn:microsoft.com/office/officeart/2005/8/layout/process1"/>
    <dgm:cxn modelId="{73F685F6-FDE5-4BCD-851E-6A9384854848}" type="presParOf" srcId="{04E387FE-1BEF-4F03-BBF9-C76E6CD8F031}" destId="{B0701C9B-939D-4B54-988C-9CA89B3EDB68}" srcOrd="0" destOrd="0" presId="urn:microsoft.com/office/officeart/2005/8/layout/process1"/>
    <dgm:cxn modelId="{AF64C7C8-3E04-4716-8E56-9D5ECE58A27F}" type="presParOf" srcId="{4A9ED887-29A8-4829-88C0-0BA74488C104}" destId="{626F7B5A-E605-4327-B85E-1FCE5CBE3F28}"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CB1BE-90F5-4B8A-A419-DA8134180C45}" type="doc">
      <dgm:prSet loTypeId="urn:microsoft.com/office/officeart/2005/8/layout/vList6" loCatId="process" qsTypeId="urn:microsoft.com/office/officeart/2005/8/quickstyle/simple1" qsCatId="simple" csTypeId="urn:microsoft.com/office/officeart/2005/8/colors/colorful2" csCatId="colorful" phldr="1"/>
      <dgm:spPr/>
      <dgm:t>
        <a:bodyPr/>
        <a:lstStyle/>
        <a:p>
          <a:endParaRPr lang="pt-BR"/>
        </a:p>
      </dgm:t>
    </dgm:pt>
    <dgm:pt modelId="{625F91CA-9A07-4514-AB91-7D921C2ABDFD}">
      <dgm:prSet phldrT="[Texto]" custT="1"/>
      <dgm:spPr/>
      <dgm:t>
        <a:bodyPr/>
        <a:lstStyle/>
        <a:p>
          <a:pPr>
            <a:lnSpc>
              <a:spcPct val="110000"/>
            </a:lnSpc>
          </a:pPr>
          <a:r>
            <a:rPr lang="pt-BR" sz="1800" b="1" dirty="0" smtClean="0">
              <a:latin typeface="+mn-lt"/>
            </a:rPr>
            <a:t>0 a 2 anos: </a:t>
          </a:r>
        </a:p>
        <a:p>
          <a:pPr>
            <a:lnSpc>
              <a:spcPct val="110000"/>
            </a:lnSpc>
          </a:pPr>
          <a:r>
            <a:rPr lang="pt-BR" sz="1800" b="1" dirty="0" smtClean="0">
              <a:latin typeface="+mn-lt"/>
            </a:rPr>
            <a:t>Período sensório-motor</a:t>
          </a:r>
          <a:endParaRPr lang="pt-BR" sz="1800" b="1" dirty="0"/>
        </a:p>
      </dgm:t>
    </dgm:pt>
    <dgm:pt modelId="{25E12635-38C9-49A6-92EE-99027FA9C966}" type="parTrans" cxnId="{1AFB0F2C-FC3A-4E23-A347-8C6DFAAE3CD3}">
      <dgm:prSet/>
      <dgm:spPr/>
      <dgm:t>
        <a:bodyPr/>
        <a:lstStyle/>
        <a:p>
          <a:pPr>
            <a:lnSpc>
              <a:spcPct val="110000"/>
            </a:lnSpc>
          </a:pPr>
          <a:endParaRPr lang="pt-BR"/>
        </a:p>
      </dgm:t>
    </dgm:pt>
    <dgm:pt modelId="{588B7566-96C0-422C-9C4E-F69DA29BFFDC}" type="sibTrans" cxnId="{1AFB0F2C-FC3A-4E23-A347-8C6DFAAE3CD3}">
      <dgm:prSet/>
      <dgm:spPr/>
      <dgm:t>
        <a:bodyPr/>
        <a:lstStyle/>
        <a:p>
          <a:pPr>
            <a:lnSpc>
              <a:spcPct val="110000"/>
            </a:lnSpc>
          </a:pPr>
          <a:endParaRPr lang="pt-BR"/>
        </a:p>
      </dgm:t>
    </dgm:pt>
    <dgm:pt modelId="{3F9748FD-113F-4D51-971B-2B8CA072BFE7}">
      <dgm:prSet phldrT="[Texto]" custT="1"/>
      <dgm:spPr/>
      <dgm:t>
        <a:bodyPr/>
        <a:lstStyle/>
        <a:p>
          <a:pPr algn="just">
            <a:lnSpc>
              <a:spcPct val="110000"/>
            </a:lnSpc>
          </a:pPr>
          <a:r>
            <a:rPr lang="pt-BR" sz="1800" dirty="0" smtClean="0">
              <a:latin typeface="+mn-lt"/>
            </a:rPr>
            <a:t>O uso de blocos lógicos nessa fase é precoce, pois a criança tem poucos esquemas para analisá-los e nada mais faria com eles, que </a:t>
          </a:r>
          <a:r>
            <a:rPr lang="pt-BR" sz="1800" b="1" dirty="0" smtClean="0">
              <a:latin typeface="+mn-lt"/>
            </a:rPr>
            <a:t>colocá-los na boca e jogá-los no chão; </a:t>
          </a:r>
          <a:r>
            <a:rPr lang="pt-BR" sz="1800" b="0" dirty="0" smtClean="0">
              <a:latin typeface="+mn-lt"/>
            </a:rPr>
            <a:t>para</a:t>
          </a:r>
          <a:r>
            <a:rPr lang="pt-BR" sz="1800" b="1" dirty="0" smtClean="0">
              <a:latin typeface="+mn-lt"/>
            </a:rPr>
            <a:t> </a:t>
          </a:r>
          <a:r>
            <a:rPr lang="pt-BR" sz="1800" dirty="0" smtClean="0">
              <a:latin typeface="+mn-lt"/>
            </a:rPr>
            <a:t>isto, existem materiais mais adequados.</a:t>
          </a:r>
          <a:endParaRPr lang="pt-BR" sz="1800" dirty="0"/>
        </a:p>
      </dgm:t>
    </dgm:pt>
    <dgm:pt modelId="{5E14EEB4-BE86-4680-9489-879A6BA6CAE7}" type="parTrans" cxnId="{E75299C7-6BEB-4360-94E7-1A9469C2D20A}">
      <dgm:prSet/>
      <dgm:spPr/>
      <dgm:t>
        <a:bodyPr/>
        <a:lstStyle/>
        <a:p>
          <a:pPr>
            <a:lnSpc>
              <a:spcPct val="110000"/>
            </a:lnSpc>
          </a:pPr>
          <a:endParaRPr lang="pt-BR"/>
        </a:p>
      </dgm:t>
    </dgm:pt>
    <dgm:pt modelId="{F8D23C08-56D8-4D54-BFB4-D00374EEF99B}" type="sibTrans" cxnId="{E75299C7-6BEB-4360-94E7-1A9469C2D20A}">
      <dgm:prSet/>
      <dgm:spPr/>
      <dgm:t>
        <a:bodyPr/>
        <a:lstStyle/>
        <a:p>
          <a:pPr>
            <a:lnSpc>
              <a:spcPct val="110000"/>
            </a:lnSpc>
          </a:pPr>
          <a:endParaRPr lang="pt-BR"/>
        </a:p>
      </dgm:t>
    </dgm:pt>
    <dgm:pt modelId="{430C125C-33ED-435B-91E2-C13310730AB1}">
      <dgm:prSet phldrT="[Texto]" custT="1"/>
      <dgm:spPr/>
      <dgm:t>
        <a:bodyPr/>
        <a:lstStyle/>
        <a:p>
          <a:pPr>
            <a:lnSpc>
              <a:spcPct val="110000"/>
            </a:lnSpc>
          </a:pPr>
          <a:r>
            <a:rPr lang="pt-BR" sz="1800" b="1" dirty="0" smtClean="0">
              <a:latin typeface="+mn-lt"/>
            </a:rPr>
            <a:t>2 a 4 anos: </a:t>
          </a:r>
        </a:p>
        <a:p>
          <a:pPr>
            <a:lnSpc>
              <a:spcPct val="110000"/>
            </a:lnSpc>
          </a:pPr>
          <a:r>
            <a:rPr lang="pt-BR" sz="1800" b="1" dirty="0" smtClean="0">
              <a:latin typeface="+mn-lt"/>
            </a:rPr>
            <a:t>Período pré-lógico</a:t>
          </a:r>
        </a:p>
      </dgm:t>
    </dgm:pt>
    <dgm:pt modelId="{7995BF5F-96E7-4C21-BC78-11F3A6F035AA}" type="parTrans" cxnId="{9653C3DA-5B2A-40E4-ABBA-F59D17373303}">
      <dgm:prSet/>
      <dgm:spPr/>
      <dgm:t>
        <a:bodyPr/>
        <a:lstStyle/>
        <a:p>
          <a:pPr>
            <a:lnSpc>
              <a:spcPct val="110000"/>
            </a:lnSpc>
          </a:pPr>
          <a:endParaRPr lang="pt-BR"/>
        </a:p>
      </dgm:t>
    </dgm:pt>
    <dgm:pt modelId="{A2C50734-CD18-4FAF-BE1F-B6C26395F839}" type="sibTrans" cxnId="{9653C3DA-5B2A-40E4-ABBA-F59D17373303}">
      <dgm:prSet/>
      <dgm:spPr/>
      <dgm:t>
        <a:bodyPr/>
        <a:lstStyle/>
        <a:p>
          <a:pPr>
            <a:lnSpc>
              <a:spcPct val="110000"/>
            </a:lnSpc>
          </a:pPr>
          <a:endParaRPr lang="pt-BR"/>
        </a:p>
      </dgm:t>
    </dgm:pt>
    <dgm:pt modelId="{D17CB61B-1E20-4561-80C7-AA1B5C9D9B0E}">
      <dgm:prSet phldrT="[Texto]" custT="1"/>
      <dgm:spPr/>
      <dgm:t>
        <a:bodyPr/>
        <a:lstStyle/>
        <a:p>
          <a:pPr marL="273050" indent="-177800" algn="just">
            <a:lnSpc>
              <a:spcPct val="110000"/>
            </a:lnSpc>
          </a:pPr>
          <a:r>
            <a:rPr lang="pt-BR" sz="1800" dirty="0" smtClean="0">
              <a:latin typeface="+mn-lt"/>
            </a:rPr>
            <a:t>Essa é a fase ideal para iniciar o trabalho com os blocos lógicos, porque a criança é capaz de </a:t>
          </a:r>
          <a:r>
            <a:rPr lang="pt-BR" sz="1800" b="1" dirty="0" smtClean="0">
              <a:latin typeface="+mn-lt"/>
            </a:rPr>
            <a:t>diferenciar alguns critérios</a:t>
          </a:r>
          <a:r>
            <a:rPr lang="pt-BR" sz="1800" dirty="0" smtClean="0">
              <a:latin typeface="+mn-lt"/>
            </a:rPr>
            <a:t>, desenvolvendo a flexibilidade de raciocínio.</a:t>
          </a:r>
          <a:endParaRPr lang="pt-BR" sz="1800" dirty="0"/>
        </a:p>
      </dgm:t>
    </dgm:pt>
    <dgm:pt modelId="{4B8F46B4-6876-4669-A2EA-712523444CF9}" type="parTrans" cxnId="{58D4888D-147D-4A16-88E9-63A900DA4043}">
      <dgm:prSet/>
      <dgm:spPr/>
      <dgm:t>
        <a:bodyPr/>
        <a:lstStyle/>
        <a:p>
          <a:pPr>
            <a:lnSpc>
              <a:spcPct val="110000"/>
            </a:lnSpc>
          </a:pPr>
          <a:endParaRPr lang="pt-BR"/>
        </a:p>
      </dgm:t>
    </dgm:pt>
    <dgm:pt modelId="{BDE62DE9-8FC3-418F-9954-BFCAE4D937D0}" type="sibTrans" cxnId="{58D4888D-147D-4A16-88E9-63A900DA4043}">
      <dgm:prSet/>
      <dgm:spPr/>
      <dgm:t>
        <a:bodyPr/>
        <a:lstStyle/>
        <a:p>
          <a:pPr>
            <a:lnSpc>
              <a:spcPct val="110000"/>
            </a:lnSpc>
          </a:pPr>
          <a:endParaRPr lang="pt-BR"/>
        </a:p>
      </dgm:t>
    </dgm:pt>
    <dgm:pt modelId="{F12407F3-5E6F-43CB-8814-7D94D49969BF}">
      <dgm:prSet custT="1"/>
      <dgm:spPr/>
      <dgm:t>
        <a:bodyPr/>
        <a:lstStyle/>
        <a:p>
          <a:pPr marL="177800" marR="0" indent="-177800" algn="just" defTabSz="914400" eaLnBrk="1" fontAlgn="auto" latinLnBrk="0" hangingPunct="1">
            <a:lnSpc>
              <a:spcPct val="110000"/>
            </a:lnSpc>
            <a:spcBef>
              <a:spcPts val="0"/>
            </a:spcBef>
            <a:spcAft>
              <a:spcPts val="0"/>
            </a:spcAft>
            <a:buClrTx/>
            <a:buSzTx/>
            <a:buFontTx/>
            <a:buNone/>
            <a:tabLst/>
            <a:defRPr/>
          </a:pPr>
          <a:r>
            <a:rPr lang="pt-BR" sz="1800" dirty="0" smtClean="0">
              <a:latin typeface="+mn-lt"/>
            </a:rPr>
            <a:t>Os blocos lógicos poderão ser usados para brincar livremente e para trabalhar a </a:t>
          </a:r>
          <a:r>
            <a:rPr lang="pt-BR" sz="1800" b="1" dirty="0" smtClean="0">
              <a:latin typeface="+mn-lt"/>
            </a:rPr>
            <a:t>noção de cores</a:t>
          </a:r>
          <a:r>
            <a:rPr lang="pt-BR" sz="1800" dirty="0" smtClean="0">
              <a:latin typeface="+mn-lt"/>
            </a:rPr>
            <a:t>, mas serão poucas as atividades estruturadas que poderão se desenvolver com eles.</a:t>
          </a:r>
          <a:endParaRPr lang="pt-BR" sz="1800" dirty="0" smtClean="0"/>
        </a:p>
        <a:p>
          <a:pPr marL="171450" indent="0" algn="l" defTabSz="711200">
            <a:lnSpc>
              <a:spcPct val="110000"/>
            </a:lnSpc>
            <a:spcBef>
              <a:spcPct val="0"/>
            </a:spcBef>
            <a:spcAft>
              <a:spcPct val="15000"/>
            </a:spcAft>
            <a:buNone/>
          </a:pPr>
          <a:endParaRPr lang="pt-BR" sz="1800" dirty="0"/>
        </a:p>
      </dgm:t>
    </dgm:pt>
    <dgm:pt modelId="{50FC7382-2056-4D59-9B9B-36E8C2C6AF87}" type="parTrans" cxnId="{486844D2-A837-4332-9362-8B8C019EF387}">
      <dgm:prSet/>
      <dgm:spPr/>
      <dgm:t>
        <a:bodyPr/>
        <a:lstStyle/>
        <a:p>
          <a:pPr>
            <a:lnSpc>
              <a:spcPct val="110000"/>
            </a:lnSpc>
          </a:pPr>
          <a:endParaRPr lang="pt-BR"/>
        </a:p>
      </dgm:t>
    </dgm:pt>
    <dgm:pt modelId="{BDB1C789-94E7-481B-B504-DAB3E6FF50CC}" type="sibTrans" cxnId="{486844D2-A837-4332-9362-8B8C019EF387}">
      <dgm:prSet/>
      <dgm:spPr/>
      <dgm:t>
        <a:bodyPr/>
        <a:lstStyle/>
        <a:p>
          <a:pPr>
            <a:lnSpc>
              <a:spcPct val="110000"/>
            </a:lnSpc>
          </a:pPr>
          <a:endParaRPr lang="pt-BR"/>
        </a:p>
      </dgm:t>
    </dgm:pt>
    <dgm:pt modelId="{BDFB5132-7D0B-40C0-BA83-73DE7A1F2DAD}">
      <dgm:prSet phldrT="[Texto]" custT="1"/>
      <dgm:spPr/>
      <dgm:t>
        <a:bodyPr/>
        <a:lstStyle/>
        <a:p>
          <a:pPr>
            <a:lnSpc>
              <a:spcPct val="110000"/>
            </a:lnSpc>
          </a:pPr>
          <a:r>
            <a:rPr lang="pt-BR" sz="1800" b="1" dirty="0" smtClean="0">
              <a:latin typeface="+mn-lt"/>
            </a:rPr>
            <a:t>4 a 6 anos:</a:t>
          </a:r>
        </a:p>
        <a:p>
          <a:pPr>
            <a:lnSpc>
              <a:spcPct val="110000"/>
            </a:lnSpc>
          </a:pPr>
          <a:r>
            <a:rPr lang="pt-BR" sz="1500" b="1" dirty="0" smtClean="0">
              <a:latin typeface="+mn-lt"/>
            </a:rPr>
            <a:t>Período pré-lógico, numa fase denominada “articulada” </a:t>
          </a:r>
          <a:endParaRPr lang="pt-BR" sz="1500" b="1" dirty="0"/>
        </a:p>
      </dgm:t>
    </dgm:pt>
    <dgm:pt modelId="{40880BC8-A831-49D3-91DF-64FDA2286027}" type="sibTrans" cxnId="{09BB1FE2-C4CC-4A28-88FD-AF5AB9AB7C34}">
      <dgm:prSet/>
      <dgm:spPr/>
      <dgm:t>
        <a:bodyPr/>
        <a:lstStyle/>
        <a:p>
          <a:pPr>
            <a:lnSpc>
              <a:spcPct val="110000"/>
            </a:lnSpc>
          </a:pPr>
          <a:endParaRPr lang="pt-BR"/>
        </a:p>
      </dgm:t>
    </dgm:pt>
    <dgm:pt modelId="{2E289F2A-EA4A-4DBD-AECB-E87974ED6D06}" type="parTrans" cxnId="{09BB1FE2-C4CC-4A28-88FD-AF5AB9AB7C34}">
      <dgm:prSet/>
      <dgm:spPr/>
      <dgm:t>
        <a:bodyPr/>
        <a:lstStyle/>
        <a:p>
          <a:pPr>
            <a:lnSpc>
              <a:spcPct val="110000"/>
            </a:lnSpc>
          </a:pPr>
          <a:endParaRPr lang="pt-BR"/>
        </a:p>
      </dgm:t>
    </dgm:pt>
    <dgm:pt modelId="{BBA53F95-A4AF-4AF2-9EE4-8D4306E706EF}" type="pres">
      <dgm:prSet presAssocID="{39CCB1BE-90F5-4B8A-A419-DA8134180C45}" presName="Name0" presStyleCnt="0">
        <dgm:presLayoutVars>
          <dgm:dir/>
          <dgm:animLvl val="lvl"/>
          <dgm:resizeHandles/>
        </dgm:presLayoutVars>
      </dgm:prSet>
      <dgm:spPr/>
      <dgm:t>
        <a:bodyPr/>
        <a:lstStyle/>
        <a:p>
          <a:endParaRPr lang="pt-BR"/>
        </a:p>
      </dgm:t>
    </dgm:pt>
    <dgm:pt modelId="{A99163AA-67DB-47D9-96AF-D66A05279EFA}" type="pres">
      <dgm:prSet presAssocID="{625F91CA-9A07-4514-AB91-7D921C2ABDFD}" presName="linNode" presStyleCnt="0"/>
      <dgm:spPr/>
    </dgm:pt>
    <dgm:pt modelId="{7B507AC1-F842-459F-962F-CEBD19DA1272}" type="pres">
      <dgm:prSet presAssocID="{625F91CA-9A07-4514-AB91-7D921C2ABDFD}" presName="parentShp" presStyleLbl="node1" presStyleIdx="0" presStyleCnt="3" custScaleX="76215" custScaleY="143461">
        <dgm:presLayoutVars>
          <dgm:bulletEnabled val="1"/>
        </dgm:presLayoutVars>
      </dgm:prSet>
      <dgm:spPr/>
      <dgm:t>
        <a:bodyPr/>
        <a:lstStyle/>
        <a:p>
          <a:endParaRPr lang="pt-BR"/>
        </a:p>
      </dgm:t>
    </dgm:pt>
    <dgm:pt modelId="{D468AD89-C4E7-4E10-9B91-C35203DCCADC}" type="pres">
      <dgm:prSet presAssocID="{625F91CA-9A07-4514-AB91-7D921C2ABDFD}" presName="childShp" presStyleLbl="bgAccFollowNode1" presStyleIdx="0" presStyleCnt="3" custScaleX="120028" custScaleY="191694">
        <dgm:presLayoutVars>
          <dgm:bulletEnabled val="1"/>
        </dgm:presLayoutVars>
      </dgm:prSet>
      <dgm:spPr/>
      <dgm:t>
        <a:bodyPr/>
        <a:lstStyle/>
        <a:p>
          <a:endParaRPr lang="pt-BR"/>
        </a:p>
      </dgm:t>
    </dgm:pt>
    <dgm:pt modelId="{54D5E12F-425A-4B45-86EE-7134DABC63DD}" type="pres">
      <dgm:prSet presAssocID="{588B7566-96C0-422C-9C4E-F69DA29BFFDC}" presName="spacing" presStyleCnt="0"/>
      <dgm:spPr/>
    </dgm:pt>
    <dgm:pt modelId="{2926267D-5ACD-4F98-92B5-4BBD3F748F8B}" type="pres">
      <dgm:prSet presAssocID="{430C125C-33ED-435B-91E2-C13310730AB1}" presName="linNode" presStyleCnt="0"/>
      <dgm:spPr/>
    </dgm:pt>
    <dgm:pt modelId="{1A7E0DC8-FE79-4DE7-88D6-994CEF19286F}" type="pres">
      <dgm:prSet presAssocID="{430C125C-33ED-435B-91E2-C13310730AB1}" presName="parentShp" presStyleLbl="node1" presStyleIdx="1" presStyleCnt="3" custScaleX="76215" custScaleY="146627" custLinFactNeighborX="-579" custLinFactNeighborY="-1942">
        <dgm:presLayoutVars>
          <dgm:bulletEnabled val="1"/>
        </dgm:presLayoutVars>
      </dgm:prSet>
      <dgm:spPr/>
      <dgm:t>
        <a:bodyPr/>
        <a:lstStyle/>
        <a:p>
          <a:endParaRPr lang="pt-BR"/>
        </a:p>
      </dgm:t>
    </dgm:pt>
    <dgm:pt modelId="{8A1D7AFF-2539-4B57-8B59-0BADDBFFDE4A}" type="pres">
      <dgm:prSet presAssocID="{430C125C-33ED-435B-91E2-C13310730AB1}" presName="childShp" presStyleLbl="bgAccFollowNode1" presStyleIdx="1" presStyleCnt="3" custScaleX="116061" custScaleY="188859">
        <dgm:presLayoutVars>
          <dgm:bulletEnabled val="1"/>
        </dgm:presLayoutVars>
      </dgm:prSet>
      <dgm:spPr/>
      <dgm:t>
        <a:bodyPr/>
        <a:lstStyle/>
        <a:p>
          <a:endParaRPr lang="pt-BR"/>
        </a:p>
      </dgm:t>
    </dgm:pt>
    <dgm:pt modelId="{3D852935-C178-4840-AD75-BF020975B293}" type="pres">
      <dgm:prSet presAssocID="{A2C50734-CD18-4FAF-BE1F-B6C26395F839}" presName="spacing" presStyleCnt="0"/>
      <dgm:spPr/>
    </dgm:pt>
    <dgm:pt modelId="{CA60F6DA-200C-42BA-A929-4B6C6BA1D443}" type="pres">
      <dgm:prSet presAssocID="{BDFB5132-7D0B-40C0-BA83-73DE7A1F2DAD}" presName="linNode" presStyleCnt="0"/>
      <dgm:spPr/>
    </dgm:pt>
    <dgm:pt modelId="{9B129088-A8D9-4ED7-8C8C-E001975E9D60}" type="pres">
      <dgm:prSet presAssocID="{BDFB5132-7D0B-40C0-BA83-73DE7A1F2DAD}" presName="parentShp" presStyleLbl="node1" presStyleIdx="2" presStyleCnt="3" custScaleX="76215" custScaleY="139879" custLinFactNeighborX="-59" custLinFactNeighborY="-4947">
        <dgm:presLayoutVars>
          <dgm:bulletEnabled val="1"/>
        </dgm:presLayoutVars>
      </dgm:prSet>
      <dgm:spPr/>
      <dgm:t>
        <a:bodyPr/>
        <a:lstStyle/>
        <a:p>
          <a:endParaRPr lang="pt-BR"/>
        </a:p>
      </dgm:t>
    </dgm:pt>
    <dgm:pt modelId="{20BE0E74-A6BB-403D-BE3F-F258C0E2241C}" type="pres">
      <dgm:prSet presAssocID="{BDFB5132-7D0B-40C0-BA83-73DE7A1F2DAD}" presName="childShp" presStyleLbl="bgAccFollowNode1" presStyleIdx="2" presStyleCnt="3" custScaleX="119909" custScaleY="183882" custLinFactNeighborX="-1563" custLinFactNeighborY="10532">
        <dgm:presLayoutVars>
          <dgm:bulletEnabled val="1"/>
        </dgm:presLayoutVars>
      </dgm:prSet>
      <dgm:spPr/>
      <dgm:t>
        <a:bodyPr/>
        <a:lstStyle/>
        <a:p>
          <a:endParaRPr lang="pt-BR"/>
        </a:p>
      </dgm:t>
    </dgm:pt>
  </dgm:ptLst>
  <dgm:cxnLst>
    <dgm:cxn modelId="{58D4888D-147D-4A16-88E9-63A900DA4043}" srcId="{BDFB5132-7D0B-40C0-BA83-73DE7A1F2DAD}" destId="{D17CB61B-1E20-4561-80C7-AA1B5C9D9B0E}" srcOrd="0" destOrd="0" parTransId="{4B8F46B4-6876-4669-A2EA-712523444CF9}" sibTransId="{BDE62DE9-8FC3-418F-9954-BFCAE4D937D0}"/>
    <dgm:cxn modelId="{C327A595-1FF0-4604-9795-B3B5AAC8DB13}" type="presOf" srcId="{D17CB61B-1E20-4561-80C7-AA1B5C9D9B0E}" destId="{20BE0E74-A6BB-403D-BE3F-F258C0E2241C}" srcOrd="0" destOrd="0" presId="urn:microsoft.com/office/officeart/2005/8/layout/vList6"/>
    <dgm:cxn modelId="{486844D2-A837-4332-9362-8B8C019EF387}" srcId="{430C125C-33ED-435B-91E2-C13310730AB1}" destId="{F12407F3-5E6F-43CB-8814-7D94D49969BF}" srcOrd="0" destOrd="0" parTransId="{50FC7382-2056-4D59-9B9B-36E8C2C6AF87}" sibTransId="{BDB1C789-94E7-481B-B504-DAB3E6FF50CC}"/>
    <dgm:cxn modelId="{54DABDE0-3AEC-4762-9692-DCFD5717701A}" type="presOf" srcId="{BDFB5132-7D0B-40C0-BA83-73DE7A1F2DAD}" destId="{9B129088-A8D9-4ED7-8C8C-E001975E9D60}" srcOrd="0" destOrd="0" presId="urn:microsoft.com/office/officeart/2005/8/layout/vList6"/>
    <dgm:cxn modelId="{9653C3DA-5B2A-40E4-ABBA-F59D17373303}" srcId="{39CCB1BE-90F5-4B8A-A419-DA8134180C45}" destId="{430C125C-33ED-435B-91E2-C13310730AB1}" srcOrd="1" destOrd="0" parTransId="{7995BF5F-96E7-4C21-BC78-11F3A6F035AA}" sibTransId="{A2C50734-CD18-4FAF-BE1F-B6C26395F839}"/>
    <dgm:cxn modelId="{F5386D40-460F-4EF2-8EFB-8D6B4A515B9D}" type="presOf" srcId="{430C125C-33ED-435B-91E2-C13310730AB1}" destId="{1A7E0DC8-FE79-4DE7-88D6-994CEF19286F}" srcOrd="0" destOrd="0" presId="urn:microsoft.com/office/officeart/2005/8/layout/vList6"/>
    <dgm:cxn modelId="{E7380627-D63A-48BF-8A60-C28083D819F3}" type="presOf" srcId="{625F91CA-9A07-4514-AB91-7D921C2ABDFD}" destId="{7B507AC1-F842-459F-962F-CEBD19DA1272}" srcOrd="0" destOrd="0" presId="urn:microsoft.com/office/officeart/2005/8/layout/vList6"/>
    <dgm:cxn modelId="{4D0B1531-7009-4F98-BC01-F58E47FB859D}" type="presOf" srcId="{39CCB1BE-90F5-4B8A-A419-DA8134180C45}" destId="{BBA53F95-A4AF-4AF2-9EE4-8D4306E706EF}" srcOrd="0" destOrd="0" presId="urn:microsoft.com/office/officeart/2005/8/layout/vList6"/>
    <dgm:cxn modelId="{1AFB0F2C-FC3A-4E23-A347-8C6DFAAE3CD3}" srcId="{39CCB1BE-90F5-4B8A-A419-DA8134180C45}" destId="{625F91CA-9A07-4514-AB91-7D921C2ABDFD}" srcOrd="0" destOrd="0" parTransId="{25E12635-38C9-49A6-92EE-99027FA9C966}" sibTransId="{588B7566-96C0-422C-9C4E-F69DA29BFFDC}"/>
    <dgm:cxn modelId="{09BB1FE2-C4CC-4A28-88FD-AF5AB9AB7C34}" srcId="{39CCB1BE-90F5-4B8A-A419-DA8134180C45}" destId="{BDFB5132-7D0B-40C0-BA83-73DE7A1F2DAD}" srcOrd="2" destOrd="0" parTransId="{2E289F2A-EA4A-4DBD-AECB-E87974ED6D06}" sibTransId="{40880BC8-A831-49D3-91DF-64FDA2286027}"/>
    <dgm:cxn modelId="{A2BC62EA-382E-493F-8F5C-0FE66D41AEA6}" type="presOf" srcId="{3F9748FD-113F-4D51-971B-2B8CA072BFE7}" destId="{D468AD89-C4E7-4E10-9B91-C35203DCCADC}" srcOrd="0" destOrd="0" presId="urn:microsoft.com/office/officeart/2005/8/layout/vList6"/>
    <dgm:cxn modelId="{CA6B0787-8036-4BBC-8D78-B468D8ECD8BF}" type="presOf" srcId="{F12407F3-5E6F-43CB-8814-7D94D49969BF}" destId="{8A1D7AFF-2539-4B57-8B59-0BADDBFFDE4A}" srcOrd="0" destOrd="0" presId="urn:microsoft.com/office/officeart/2005/8/layout/vList6"/>
    <dgm:cxn modelId="{E75299C7-6BEB-4360-94E7-1A9469C2D20A}" srcId="{625F91CA-9A07-4514-AB91-7D921C2ABDFD}" destId="{3F9748FD-113F-4D51-971B-2B8CA072BFE7}" srcOrd="0" destOrd="0" parTransId="{5E14EEB4-BE86-4680-9489-879A6BA6CAE7}" sibTransId="{F8D23C08-56D8-4D54-BFB4-D00374EEF99B}"/>
    <dgm:cxn modelId="{35939402-913F-443E-9004-C8CA00A7232E}" type="presParOf" srcId="{BBA53F95-A4AF-4AF2-9EE4-8D4306E706EF}" destId="{A99163AA-67DB-47D9-96AF-D66A05279EFA}" srcOrd="0" destOrd="0" presId="urn:microsoft.com/office/officeart/2005/8/layout/vList6"/>
    <dgm:cxn modelId="{2A241721-F31B-472B-9826-DEBD3633C6D6}" type="presParOf" srcId="{A99163AA-67DB-47D9-96AF-D66A05279EFA}" destId="{7B507AC1-F842-459F-962F-CEBD19DA1272}" srcOrd="0" destOrd="0" presId="urn:microsoft.com/office/officeart/2005/8/layout/vList6"/>
    <dgm:cxn modelId="{656FB177-62B3-4ADB-A300-EAA067EC13C0}" type="presParOf" srcId="{A99163AA-67DB-47D9-96AF-D66A05279EFA}" destId="{D468AD89-C4E7-4E10-9B91-C35203DCCADC}" srcOrd="1" destOrd="0" presId="urn:microsoft.com/office/officeart/2005/8/layout/vList6"/>
    <dgm:cxn modelId="{C5BAFB33-B535-41C6-A8F2-58AA97AF587D}" type="presParOf" srcId="{BBA53F95-A4AF-4AF2-9EE4-8D4306E706EF}" destId="{54D5E12F-425A-4B45-86EE-7134DABC63DD}" srcOrd="1" destOrd="0" presId="urn:microsoft.com/office/officeart/2005/8/layout/vList6"/>
    <dgm:cxn modelId="{50AFF2FD-5D97-44BF-9781-EB0F30D766A4}" type="presParOf" srcId="{BBA53F95-A4AF-4AF2-9EE4-8D4306E706EF}" destId="{2926267D-5ACD-4F98-92B5-4BBD3F748F8B}" srcOrd="2" destOrd="0" presId="urn:microsoft.com/office/officeart/2005/8/layout/vList6"/>
    <dgm:cxn modelId="{76252836-0C53-4770-A2E3-670E7BE47CF7}" type="presParOf" srcId="{2926267D-5ACD-4F98-92B5-4BBD3F748F8B}" destId="{1A7E0DC8-FE79-4DE7-88D6-994CEF19286F}" srcOrd="0" destOrd="0" presId="urn:microsoft.com/office/officeart/2005/8/layout/vList6"/>
    <dgm:cxn modelId="{ED204BD2-523D-43DD-B20A-E98803D1318B}" type="presParOf" srcId="{2926267D-5ACD-4F98-92B5-4BBD3F748F8B}" destId="{8A1D7AFF-2539-4B57-8B59-0BADDBFFDE4A}" srcOrd="1" destOrd="0" presId="urn:microsoft.com/office/officeart/2005/8/layout/vList6"/>
    <dgm:cxn modelId="{38A93D3F-4F50-40F2-A400-845BBFBB7767}" type="presParOf" srcId="{BBA53F95-A4AF-4AF2-9EE4-8D4306E706EF}" destId="{3D852935-C178-4840-AD75-BF020975B293}" srcOrd="3" destOrd="0" presId="urn:microsoft.com/office/officeart/2005/8/layout/vList6"/>
    <dgm:cxn modelId="{D9D46D07-B667-4A59-BECD-F816800141F8}" type="presParOf" srcId="{BBA53F95-A4AF-4AF2-9EE4-8D4306E706EF}" destId="{CA60F6DA-200C-42BA-A929-4B6C6BA1D443}" srcOrd="4" destOrd="0" presId="urn:microsoft.com/office/officeart/2005/8/layout/vList6"/>
    <dgm:cxn modelId="{B045D170-0646-4A37-9BDA-C605C277751A}" type="presParOf" srcId="{CA60F6DA-200C-42BA-A929-4B6C6BA1D443}" destId="{9B129088-A8D9-4ED7-8C8C-E001975E9D60}" srcOrd="0" destOrd="0" presId="urn:microsoft.com/office/officeart/2005/8/layout/vList6"/>
    <dgm:cxn modelId="{A27660EA-911D-4958-944E-803E3B2DD3EB}" type="presParOf" srcId="{CA60F6DA-200C-42BA-A929-4B6C6BA1D443}" destId="{20BE0E74-A6BB-403D-BE3F-F258C0E2241C}"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77121A-B00F-4452-B2EE-46F9D3ACF7C1}" type="doc">
      <dgm:prSet loTypeId="urn:microsoft.com/office/officeart/2005/8/layout/venn1" loCatId="relationship" qsTypeId="urn:microsoft.com/office/officeart/2005/8/quickstyle/simple1" qsCatId="simple" csTypeId="urn:microsoft.com/office/officeart/2005/8/colors/colorful5" csCatId="colorful" phldr="1"/>
      <dgm:spPr/>
    </dgm:pt>
    <dgm:pt modelId="{E9287C98-A9ED-49CA-95DE-D3828F030112}">
      <dgm:prSet phldrT="[Texto]"/>
      <dgm:spPr/>
      <dgm:t>
        <a:bodyPr/>
        <a:lstStyle/>
        <a:p>
          <a:endParaRPr lang="pt-BR" dirty="0"/>
        </a:p>
      </dgm:t>
    </dgm:pt>
    <dgm:pt modelId="{9397F7CE-337A-4ACF-BDA5-09A9933B0211}" type="parTrans" cxnId="{6BF7084B-E39C-4972-8E95-67E349028A90}">
      <dgm:prSet/>
      <dgm:spPr/>
      <dgm:t>
        <a:bodyPr/>
        <a:lstStyle/>
        <a:p>
          <a:endParaRPr lang="pt-BR"/>
        </a:p>
      </dgm:t>
    </dgm:pt>
    <dgm:pt modelId="{71D7EF13-72A6-4130-AA3C-F6567D13977D}" type="sibTrans" cxnId="{6BF7084B-E39C-4972-8E95-67E349028A90}">
      <dgm:prSet/>
      <dgm:spPr/>
      <dgm:t>
        <a:bodyPr/>
        <a:lstStyle/>
        <a:p>
          <a:endParaRPr lang="pt-BR"/>
        </a:p>
      </dgm:t>
    </dgm:pt>
    <dgm:pt modelId="{15109C00-745A-43E9-8A66-2B0AAC06DB2A}">
      <dgm:prSet phldrT="[Texto]"/>
      <dgm:spPr/>
      <dgm:t>
        <a:bodyPr/>
        <a:lstStyle/>
        <a:p>
          <a:endParaRPr lang="pt-BR" dirty="0"/>
        </a:p>
      </dgm:t>
    </dgm:pt>
    <dgm:pt modelId="{3C087210-B1E0-4FE3-AD16-122E5B45DBA8}" type="parTrans" cxnId="{E01B8DFF-1DA4-44BF-9A1F-184FFD390684}">
      <dgm:prSet/>
      <dgm:spPr/>
      <dgm:t>
        <a:bodyPr/>
        <a:lstStyle/>
        <a:p>
          <a:endParaRPr lang="pt-BR"/>
        </a:p>
      </dgm:t>
    </dgm:pt>
    <dgm:pt modelId="{50B874CB-EAE1-4A14-B5FF-43DA6A99CF71}" type="sibTrans" cxnId="{E01B8DFF-1DA4-44BF-9A1F-184FFD390684}">
      <dgm:prSet/>
      <dgm:spPr/>
      <dgm:t>
        <a:bodyPr/>
        <a:lstStyle/>
        <a:p>
          <a:endParaRPr lang="pt-BR"/>
        </a:p>
      </dgm:t>
    </dgm:pt>
    <dgm:pt modelId="{3FF4EBAB-14C5-4D65-9996-B790DF3611AD}">
      <dgm:prSet phldrT="[Texto]"/>
      <dgm:spPr/>
      <dgm:t>
        <a:bodyPr/>
        <a:lstStyle/>
        <a:p>
          <a:endParaRPr lang="pt-BR" dirty="0"/>
        </a:p>
      </dgm:t>
    </dgm:pt>
    <dgm:pt modelId="{E939150A-E715-4471-8CA8-A38B60B9620C}" type="parTrans" cxnId="{464B41E8-D904-49DC-846D-B64306410DAB}">
      <dgm:prSet/>
      <dgm:spPr/>
      <dgm:t>
        <a:bodyPr/>
        <a:lstStyle/>
        <a:p>
          <a:endParaRPr lang="pt-BR"/>
        </a:p>
      </dgm:t>
    </dgm:pt>
    <dgm:pt modelId="{D4DC9868-EF90-4AEA-AADB-F7174DF591DA}" type="sibTrans" cxnId="{464B41E8-D904-49DC-846D-B64306410DAB}">
      <dgm:prSet/>
      <dgm:spPr/>
      <dgm:t>
        <a:bodyPr/>
        <a:lstStyle/>
        <a:p>
          <a:endParaRPr lang="pt-BR"/>
        </a:p>
      </dgm:t>
    </dgm:pt>
    <dgm:pt modelId="{27799E73-ECF4-47C9-9C10-714E7CA097BC}" type="pres">
      <dgm:prSet presAssocID="{2577121A-B00F-4452-B2EE-46F9D3ACF7C1}" presName="compositeShape" presStyleCnt="0">
        <dgm:presLayoutVars>
          <dgm:chMax val="7"/>
          <dgm:dir/>
          <dgm:resizeHandles val="exact"/>
        </dgm:presLayoutVars>
      </dgm:prSet>
      <dgm:spPr/>
    </dgm:pt>
    <dgm:pt modelId="{95C63416-5E33-4138-993D-6229C104399F}" type="pres">
      <dgm:prSet presAssocID="{E9287C98-A9ED-49CA-95DE-D3828F030112}" presName="circ1" presStyleLbl="vennNode1" presStyleIdx="0" presStyleCnt="3"/>
      <dgm:spPr/>
      <dgm:t>
        <a:bodyPr/>
        <a:lstStyle/>
        <a:p>
          <a:endParaRPr lang="pt-BR"/>
        </a:p>
      </dgm:t>
    </dgm:pt>
    <dgm:pt modelId="{908FE356-533B-45E1-87DF-6AF4CC016543}" type="pres">
      <dgm:prSet presAssocID="{E9287C98-A9ED-49CA-95DE-D3828F030112}" presName="circ1Tx" presStyleLbl="revTx" presStyleIdx="0" presStyleCnt="0">
        <dgm:presLayoutVars>
          <dgm:chMax val="0"/>
          <dgm:chPref val="0"/>
          <dgm:bulletEnabled val="1"/>
        </dgm:presLayoutVars>
      </dgm:prSet>
      <dgm:spPr/>
      <dgm:t>
        <a:bodyPr/>
        <a:lstStyle/>
        <a:p>
          <a:endParaRPr lang="pt-BR"/>
        </a:p>
      </dgm:t>
    </dgm:pt>
    <dgm:pt modelId="{A3814CA2-AA7F-46D4-A41F-750EE96D5C34}" type="pres">
      <dgm:prSet presAssocID="{15109C00-745A-43E9-8A66-2B0AAC06DB2A}" presName="circ2" presStyleLbl="vennNode1" presStyleIdx="1" presStyleCnt="3"/>
      <dgm:spPr/>
      <dgm:t>
        <a:bodyPr/>
        <a:lstStyle/>
        <a:p>
          <a:endParaRPr lang="pt-BR"/>
        </a:p>
      </dgm:t>
    </dgm:pt>
    <dgm:pt modelId="{714C8859-75C2-4E25-9FF2-A654F6E1C427}" type="pres">
      <dgm:prSet presAssocID="{15109C00-745A-43E9-8A66-2B0AAC06DB2A}" presName="circ2Tx" presStyleLbl="revTx" presStyleIdx="0" presStyleCnt="0">
        <dgm:presLayoutVars>
          <dgm:chMax val="0"/>
          <dgm:chPref val="0"/>
          <dgm:bulletEnabled val="1"/>
        </dgm:presLayoutVars>
      </dgm:prSet>
      <dgm:spPr/>
      <dgm:t>
        <a:bodyPr/>
        <a:lstStyle/>
        <a:p>
          <a:endParaRPr lang="pt-BR"/>
        </a:p>
      </dgm:t>
    </dgm:pt>
    <dgm:pt modelId="{52CD0450-13EF-41F8-AF32-41CE9F0B282B}" type="pres">
      <dgm:prSet presAssocID="{3FF4EBAB-14C5-4D65-9996-B790DF3611AD}" presName="circ3" presStyleLbl="vennNode1" presStyleIdx="2" presStyleCnt="3"/>
      <dgm:spPr/>
      <dgm:t>
        <a:bodyPr/>
        <a:lstStyle/>
        <a:p>
          <a:endParaRPr lang="pt-BR"/>
        </a:p>
      </dgm:t>
    </dgm:pt>
    <dgm:pt modelId="{6A1668A5-B0B9-4610-9D3C-B1B357F59201}" type="pres">
      <dgm:prSet presAssocID="{3FF4EBAB-14C5-4D65-9996-B790DF3611AD}" presName="circ3Tx" presStyleLbl="revTx" presStyleIdx="0" presStyleCnt="0">
        <dgm:presLayoutVars>
          <dgm:chMax val="0"/>
          <dgm:chPref val="0"/>
          <dgm:bulletEnabled val="1"/>
        </dgm:presLayoutVars>
      </dgm:prSet>
      <dgm:spPr/>
      <dgm:t>
        <a:bodyPr/>
        <a:lstStyle/>
        <a:p>
          <a:endParaRPr lang="pt-BR"/>
        </a:p>
      </dgm:t>
    </dgm:pt>
  </dgm:ptLst>
  <dgm:cxnLst>
    <dgm:cxn modelId="{E01B8DFF-1DA4-44BF-9A1F-184FFD390684}" srcId="{2577121A-B00F-4452-B2EE-46F9D3ACF7C1}" destId="{15109C00-745A-43E9-8A66-2B0AAC06DB2A}" srcOrd="1" destOrd="0" parTransId="{3C087210-B1E0-4FE3-AD16-122E5B45DBA8}" sibTransId="{50B874CB-EAE1-4A14-B5FF-43DA6A99CF71}"/>
    <dgm:cxn modelId="{464B41E8-D904-49DC-846D-B64306410DAB}" srcId="{2577121A-B00F-4452-B2EE-46F9D3ACF7C1}" destId="{3FF4EBAB-14C5-4D65-9996-B790DF3611AD}" srcOrd="2" destOrd="0" parTransId="{E939150A-E715-4471-8CA8-A38B60B9620C}" sibTransId="{D4DC9868-EF90-4AEA-AADB-F7174DF591DA}"/>
    <dgm:cxn modelId="{86DA1CCD-CE71-4B3D-BEC1-0BBE43E429B5}" type="presOf" srcId="{E9287C98-A9ED-49CA-95DE-D3828F030112}" destId="{95C63416-5E33-4138-993D-6229C104399F}" srcOrd="0" destOrd="0" presId="urn:microsoft.com/office/officeart/2005/8/layout/venn1"/>
    <dgm:cxn modelId="{FC357F03-2130-4BBC-B581-69B9BCA5FBD5}" type="presOf" srcId="{15109C00-745A-43E9-8A66-2B0AAC06DB2A}" destId="{714C8859-75C2-4E25-9FF2-A654F6E1C427}" srcOrd="1" destOrd="0" presId="urn:microsoft.com/office/officeart/2005/8/layout/venn1"/>
    <dgm:cxn modelId="{6BF7084B-E39C-4972-8E95-67E349028A90}" srcId="{2577121A-B00F-4452-B2EE-46F9D3ACF7C1}" destId="{E9287C98-A9ED-49CA-95DE-D3828F030112}" srcOrd="0" destOrd="0" parTransId="{9397F7CE-337A-4ACF-BDA5-09A9933B0211}" sibTransId="{71D7EF13-72A6-4130-AA3C-F6567D13977D}"/>
    <dgm:cxn modelId="{8FE67C0D-E7FF-487D-A8E3-DDB70A415478}" type="presOf" srcId="{3FF4EBAB-14C5-4D65-9996-B790DF3611AD}" destId="{6A1668A5-B0B9-4610-9D3C-B1B357F59201}" srcOrd="1" destOrd="0" presId="urn:microsoft.com/office/officeart/2005/8/layout/venn1"/>
    <dgm:cxn modelId="{B5B2117C-FCCA-4047-95E3-81DC0E843A47}" type="presOf" srcId="{2577121A-B00F-4452-B2EE-46F9D3ACF7C1}" destId="{27799E73-ECF4-47C9-9C10-714E7CA097BC}" srcOrd="0" destOrd="0" presId="urn:microsoft.com/office/officeart/2005/8/layout/venn1"/>
    <dgm:cxn modelId="{E3FE158F-9B40-4F08-9070-0C8D2AEA4F3D}" type="presOf" srcId="{15109C00-745A-43E9-8A66-2B0AAC06DB2A}" destId="{A3814CA2-AA7F-46D4-A41F-750EE96D5C34}" srcOrd="0" destOrd="0" presId="urn:microsoft.com/office/officeart/2005/8/layout/venn1"/>
    <dgm:cxn modelId="{E5C7B791-B9B7-477F-8FB8-47B141F5EA62}" type="presOf" srcId="{3FF4EBAB-14C5-4D65-9996-B790DF3611AD}" destId="{52CD0450-13EF-41F8-AF32-41CE9F0B282B}" srcOrd="0" destOrd="0" presId="urn:microsoft.com/office/officeart/2005/8/layout/venn1"/>
    <dgm:cxn modelId="{100BC2AD-11D8-45A7-8E42-F15D28B1EAE9}" type="presOf" srcId="{E9287C98-A9ED-49CA-95DE-D3828F030112}" destId="{908FE356-533B-45E1-87DF-6AF4CC016543}" srcOrd="1" destOrd="0" presId="urn:microsoft.com/office/officeart/2005/8/layout/venn1"/>
    <dgm:cxn modelId="{C031373A-AC1D-4248-9CEA-E02CF9C01AB6}" type="presParOf" srcId="{27799E73-ECF4-47C9-9C10-714E7CA097BC}" destId="{95C63416-5E33-4138-993D-6229C104399F}" srcOrd="0" destOrd="0" presId="urn:microsoft.com/office/officeart/2005/8/layout/venn1"/>
    <dgm:cxn modelId="{F50EBF33-EC6C-4866-B93E-B267CA4DDCC5}" type="presParOf" srcId="{27799E73-ECF4-47C9-9C10-714E7CA097BC}" destId="{908FE356-533B-45E1-87DF-6AF4CC016543}" srcOrd="1" destOrd="0" presId="urn:microsoft.com/office/officeart/2005/8/layout/venn1"/>
    <dgm:cxn modelId="{AAAF692A-304F-45DA-8777-C0471CF20F24}" type="presParOf" srcId="{27799E73-ECF4-47C9-9C10-714E7CA097BC}" destId="{A3814CA2-AA7F-46D4-A41F-750EE96D5C34}" srcOrd="2" destOrd="0" presId="urn:microsoft.com/office/officeart/2005/8/layout/venn1"/>
    <dgm:cxn modelId="{BF64BA11-793B-4663-B991-8379F75ED6D7}" type="presParOf" srcId="{27799E73-ECF4-47C9-9C10-714E7CA097BC}" destId="{714C8859-75C2-4E25-9FF2-A654F6E1C427}" srcOrd="3" destOrd="0" presId="urn:microsoft.com/office/officeart/2005/8/layout/venn1"/>
    <dgm:cxn modelId="{D9E05B58-A5F9-43E6-ACE1-86228B69F8CE}" type="presParOf" srcId="{27799E73-ECF4-47C9-9C10-714E7CA097BC}" destId="{52CD0450-13EF-41F8-AF32-41CE9F0B282B}" srcOrd="4" destOrd="0" presId="urn:microsoft.com/office/officeart/2005/8/layout/venn1"/>
    <dgm:cxn modelId="{A6DE41DE-11E4-42D7-B562-93B032E1FDCF}" type="presParOf" srcId="{27799E73-ECF4-47C9-9C10-714E7CA097BC}" destId="{6A1668A5-B0B9-4610-9D3C-B1B357F59201}"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3905DB-7495-4A17-BE49-2BEEEFB6903E}">
      <dsp:nvSpPr>
        <dsp:cNvPr id="0" name=""/>
        <dsp:cNvSpPr/>
      </dsp:nvSpPr>
      <dsp:spPr>
        <a:xfrm>
          <a:off x="5321" y="0"/>
          <a:ext cx="3240041" cy="170654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pt-BR" sz="4000" b="1" kern="1200" dirty="0" smtClean="0">
              <a:solidFill>
                <a:schemeClr val="accent3">
                  <a:lumMod val="75000"/>
                </a:schemeClr>
              </a:solidFill>
              <a:latin typeface="Arial" pitchFamily="34" charset="0"/>
              <a:cs typeface="Arial" pitchFamily="34" charset="0"/>
            </a:rPr>
            <a:t>OBJETIVO</a:t>
          </a:r>
          <a:endParaRPr lang="pt-BR" sz="4000" b="1" kern="1200" dirty="0">
            <a:solidFill>
              <a:schemeClr val="accent3">
                <a:lumMod val="75000"/>
              </a:schemeClr>
            </a:solidFill>
            <a:latin typeface="Arial" pitchFamily="34" charset="0"/>
            <a:cs typeface="Arial" pitchFamily="34" charset="0"/>
          </a:endParaRPr>
        </a:p>
      </dsp:txBody>
      <dsp:txXfrm>
        <a:off x="5321" y="0"/>
        <a:ext cx="3240041" cy="1706546"/>
      </dsp:txXfrm>
    </dsp:sp>
    <dsp:sp modelId="{04E387FE-1BEF-4F03-BBF9-C76E6CD8F031}">
      <dsp:nvSpPr>
        <dsp:cNvPr id="0" name=""/>
        <dsp:cNvSpPr/>
      </dsp:nvSpPr>
      <dsp:spPr>
        <a:xfrm>
          <a:off x="3569366" y="451507"/>
          <a:ext cx="686888" cy="803530"/>
        </a:xfrm>
        <a:prstGeom prst="rightArrow">
          <a:avLst>
            <a:gd name="adj1" fmla="val 60000"/>
            <a:gd name="adj2" fmla="val 5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pt-BR" sz="3400" kern="1200"/>
        </a:p>
      </dsp:txBody>
      <dsp:txXfrm>
        <a:off x="3569366" y="451507"/>
        <a:ext cx="686888" cy="803530"/>
      </dsp:txXfrm>
    </dsp:sp>
    <dsp:sp modelId="{626F7B5A-E605-4327-B85E-1FCE5CBE3F28}">
      <dsp:nvSpPr>
        <dsp:cNvPr id="0" name=""/>
        <dsp:cNvSpPr/>
      </dsp:nvSpPr>
      <dsp:spPr>
        <a:xfrm>
          <a:off x="4541379" y="0"/>
          <a:ext cx="3240041" cy="1706546"/>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pt-BR" sz="1800" kern="1200" dirty="0" smtClean="0">
            <a:latin typeface="Arial" pitchFamily="34" charset="0"/>
            <a:cs typeface="Arial" pitchFamily="34" charset="0"/>
          </a:endParaRPr>
        </a:p>
        <a:p>
          <a:pPr lvl="0" algn="ctr" defTabSz="800100">
            <a:lnSpc>
              <a:spcPct val="90000"/>
            </a:lnSpc>
            <a:spcBef>
              <a:spcPct val="0"/>
            </a:spcBef>
            <a:spcAft>
              <a:spcPct val="35000"/>
            </a:spcAft>
          </a:pPr>
          <a:r>
            <a:rPr lang="pt-BR" sz="1800" b="1" kern="1200" dirty="0" smtClean="0">
              <a:solidFill>
                <a:schemeClr val="accent3">
                  <a:lumMod val="75000"/>
                </a:schemeClr>
              </a:solidFill>
              <a:latin typeface="Arial" pitchFamily="34" charset="0"/>
              <a:cs typeface="Arial" pitchFamily="34" charset="0"/>
            </a:rPr>
            <a:t>Ensinar operações básicas para a aprendizagem da Matemática, como a classificação e a correspondência.</a:t>
          </a:r>
        </a:p>
        <a:p>
          <a:pPr lvl="0" algn="ctr" defTabSz="800100">
            <a:lnSpc>
              <a:spcPct val="90000"/>
            </a:lnSpc>
            <a:spcBef>
              <a:spcPct val="0"/>
            </a:spcBef>
            <a:spcAft>
              <a:spcPct val="35000"/>
            </a:spcAft>
          </a:pPr>
          <a:endParaRPr lang="pt-BR" sz="1300" b="1" kern="1200" dirty="0">
            <a:solidFill>
              <a:schemeClr val="accent3">
                <a:lumMod val="75000"/>
              </a:schemeClr>
            </a:solidFill>
          </a:endParaRPr>
        </a:p>
      </dsp:txBody>
      <dsp:txXfrm>
        <a:off x="4541379" y="0"/>
        <a:ext cx="3240041" cy="17065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68AD89-C4E7-4E10-9B91-C35203DCCADC}">
      <dsp:nvSpPr>
        <dsp:cNvPr id="0" name=""/>
        <dsp:cNvSpPr/>
      </dsp:nvSpPr>
      <dsp:spPr>
        <a:xfrm>
          <a:off x="2585352" y="3024"/>
          <a:ext cx="6097112" cy="163821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just" defTabSz="800100">
            <a:lnSpc>
              <a:spcPct val="110000"/>
            </a:lnSpc>
            <a:spcBef>
              <a:spcPct val="0"/>
            </a:spcBef>
            <a:spcAft>
              <a:spcPct val="15000"/>
            </a:spcAft>
            <a:buChar char="••"/>
          </a:pPr>
          <a:r>
            <a:rPr lang="pt-BR" sz="1800" kern="1200" dirty="0" smtClean="0">
              <a:latin typeface="+mn-lt"/>
            </a:rPr>
            <a:t>O uso de blocos lógicos nessa fase é precoce, pois a criança tem poucos esquemas para analisá-los e nada mais faria com eles, que </a:t>
          </a:r>
          <a:r>
            <a:rPr lang="pt-BR" sz="1800" b="1" kern="1200" dirty="0" smtClean="0">
              <a:latin typeface="+mn-lt"/>
            </a:rPr>
            <a:t>colocá-los na boca e jogá-los no chão; </a:t>
          </a:r>
          <a:r>
            <a:rPr lang="pt-BR" sz="1800" b="0" kern="1200" dirty="0" smtClean="0">
              <a:latin typeface="+mn-lt"/>
            </a:rPr>
            <a:t>para</a:t>
          </a:r>
          <a:r>
            <a:rPr lang="pt-BR" sz="1800" b="1" kern="1200" dirty="0" smtClean="0">
              <a:latin typeface="+mn-lt"/>
            </a:rPr>
            <a:t> </a:t>
          </a:r>
          <a:r>
            <a:rPr lang="pt-BR" sz="1800" kern="1200" dirty="0" smtClean="0">
              <a:latin typeface="+mn-lt"/>
            </a:rPr>
            <a:t>isto, existem materiais mais adequados.</a:t>
          </a:r>
          <a:endParaRPr lang="pt-BR" sz="1800" kern="1200" dirty="0"/>
        </a:p>
      </dsp:txBody>
      <dsp:txXfrm>
        <a:off x="2585352" y="3024"/>
        <a:ext cx="6097112" cy="1638218"/>
      </dsp:txXfrm>
    </dsp:sp>
    <dsp:sp modelId="{7B507AC1-F842-459F-962F-CEBD19DA1272}">
      <dsp:nvSpPr>
        <dsp:cNvPr id="0" name=""/>
        <dsp:cNvSpPr/>
      </dsp:nvSpPr>
      <dsp:spPr>
        <a:xfrm>
          <a:off x="4335" y="209124"/>
          <a:ext cx="2581016" cy="12260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110000"/>
            </a:lnSpc>
            <a:spcBef>
              <a:spcPct val="0"/>
            </a:spcBef>
            <a:spcAft>
              <a:spcPct val="35000"/>
            </a:spcAft>
          </a:pPr>
          <a:r>
            <a:rPr lang="pt-BR" sz="1800" b="1" kern="1200" dirty="0" smtClean="0">
              <a:latin typeface="+mn-lt"/>
            </a:rPr>
            <a:t>0 a 2 anos: </a:t>
          </a:r>
        </a:p>
        <a:p>
          <a:pPr lvl="0" algn="ctr" defTabSz="800100">
            <a:lnSpc>
              <a:spcPct val="110000"/>
            </a:lnSpc>
            <a:spcBef>
              <a:spcPct val="0"/>
            </a:spcBef>
            <a:spcAft>
              <a:spcPct val="35000"/>
            </a:spcAft>
          </a:pPr>
          <a:r>
            <a:rPr lang="pt-BR" sz="1800" b="1" kern="1200" dirty="0" smtClean="0">
              <a:latin typeface="+mn-lt"/>
            </a:rPr>
            <a:t>Período sensório-motor</a:t>
          </a:r>
          <a:endParaRPr lang="pt-BR" sz="1800" b="1" kern="1200" dirty="0"/>
        </a:p>
      </dsp:txBody>
      <dsp:txXfrm>
        <a:off x="4335" y="209124"/>
        <a:ext cx="2581016" cy="1226018"/>
      </dsp:txXfrm>
    </dsp:sp>
    <dsp:sp modelId="{8A1D7AFF-2539-4B57-8B59-0BADDBFFDE4A}">
      <dsp:nvSpPr>
        <dsp:cNvPr id="0" name=""/>
        <dsp:cNvSpPr/>
      </dsp:nvSpPr>
      <dsp:spPr>
        <a:xfrm>
          <a:off x="2646254" y="1726703"/>
          <a:ext cx="6037377" cy="1613990"/>
        </a:xfrm>
        <a:prstGeom prst="rightArrow">
          <a:avLst>
            <a:gd name="adj1" fmla="val 75000"/>
            <a:gd name="adj2" fmla="val 5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7800" marR="0" lvl="1" indent="-177800" algn="just" defTabSz="914400" eaLnBrk="1" fontAlgn="auto" latinLnBrk="0" hangingPunct="1">
            <a:lnSpc>
              <a:spcPct val="110000"/>
            </a:lnSpc>
            <a:spcBef>
              <a:spcPct val="0"/>
            </a:spcBef>
            <a:spcAft>
              <a:spcPts val="0"/>
            </a:spcAft>
            <a:buClrTx/>
            <a:buSzTx/>
            <a:buFontTx/>
            <a:buChar char="••"/>
            <a:tabLst/>
            <a:defRPr/>
          </a:pPr>
          <a:r>
            <a:rPr lang="pt-BR" sz="1800" kern="1200" dirty="0" smtClean="0">
              <a:latin typeface="+mn-lt"/>
            </a:rPr>
            <a:t>Os blocos lógicos poderão ser usados para brincar livremente e para trabalhar a </a:t>
          </a:r>
          <a:r>
            <a:rPr lang="pt-BR" sz="1800" b="1" kern="1200" dirty="0" smtClean="0">
              <a:latin typeface="+mn-lt"/>
            </a:rPr>
            <a:t>noção de cores</a:t>
          </a:r>
          <a:r>
            <a:rPr lang="pt-BR" sz="1800" kern="1200" dirty="0" smtClean="0">
              <a:latin typeface="+mn-lt"/>
            </a:rPr>
            <a:t>, mas serão poucas as atividades estruturadas que poderão se desenvolver com eles.</a:t>
          </a:r>
          <a:endParaRPr lang="pt-BR" sz="1800" kern="1200" dirty="0" smtClean="0"/>
        </a:p>
        <a:p>
          <a:pPr marL="171450" lvl="1" indent="0" algn="l" defTabSz="711200">
            <a:lnSpc>
              <a:spcPct val="110000"/>
            </a:lnSpc>
            <a:spcBef>
              <a:spcPct val="0"/>
            </a:spcBef>
            <a:spcAft>
              <a:spcPct val="15000"/>
            </a:spcAft>
            <a:buChar char="••"/>
          </a:pPr>
          <a:endParaRPr lang="pt-BR" sz="1800" kern="1200" dirty="0"/>
        </a:p>
      </dsp:txBody>
      <dsp:txXfrm>
        <a:off x="2646254" y="1726703"/>
        <a:ext cx="6037377" cy="1613990"/>
      </dsp:txXfrm>
    </dsp:sp>
    <dsp:sp modelId="{1A7E0DC8-FE79-4DE7-88D6-994CEF19286F}">
      <dsp:nvSpPr>
        <dsp:cNvPr id="0" name=""/>
        <dsp:cNvSpPr/>
      </dsp:nvSpPr>
      <dsp:spPr>
        <a:xfrm>
          <a:off x="0" y="1890564"/>
          <a:ext cx="2643085" cy="1253075"/>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110000"/>
            </a:lnSpc>
            <a:spcBef>
              <a:spcPct val="0"/>
            </a:spcBef>
            <a:spcAft>
              <a:spcPct val="35000"/>
            </a:spcAft>
          </a:pPr>
          <a:r>
            <a:rPr lang="pt-BR" sz="1800" b="1" kern="1200" dirty="0" smtClean="0">
              <a:latin typeface="+mn-lt"/>
            </a:rPr>
            <a:t>2 a 4 anos: </a:t>
          </a:r>
        </a:p>
        <a:p>
          <a:pPr lvl="0" algn="ctr" defTabSz="800100">
            <a:lnSpc>
              <a:spcPct val="110000"/>
            </a:lnSpc>
            <a:spcBef>
              <a:spcPct val="0"/>
            </a:spcBef>
            <a:spcAft>
              <a:spcPct val="35000"/>
            </a:spcAft>
          </a:pPr>
          <a:r>
            <a:rPr lang="pt-BR" sz="1800" b="1" kern="1200" dirty="0" smtClean="0">
              <a:latin typeface="+mn-lt"/>
            </a:rPr>
            <a:t>Período pré-lógico</a:t>
          </a:r>
        </a:p>
      </dsp:txBody>
      <dsp:txXfrm>
        <a:off x="0" y="1890564"/>
        <a:ext cx="2643085" cy="1253075"/>
      </dsp:txXfrm>
    </dsp:sp>
    <dsp:sp modelId="{20BE0E74-A6BB-403D-BE3F-F258C0E2241C}">
      <dsp:nvSpPr>
        <dsp:cNvPr id="0" name=""/>
        <dsp:cNvSpPr/>
      </dsp:nvSpPr>
      <dsp:spPr>
        <a:xfrm>
          <a:off x="2533632" y="3429178"/>
          <a:ext cx="6097171" cy="1571457"/>
        </a:xfrm>
        <a:prstGeom prst="rightArrow">
          <a:avLst>
            <a:gd name="adj1" fmla="val 75000"/>
            <a:gd name="adj2" fmla="val 5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273050" lvl="1" indent="-177800" algn="just" defTabSz="800100">
            <a:lnSpc>
              <a:spcPct val="110000"/>
            </a:lnSpc>
            <a:spcBef>
              <a:spcPct val="0"/>
            </a:spcBef>
            <a:spcAft>
              <a:spcPct val="15000"/>
            </a:spcAft>
            <a:buChar char="••"/>
          </a:pPr>
          <a:r>
            <a:rPr lang="pt-BR" sz="1800" kern="1200" dirty="0" smtClean="0">
              <a:latin typeface="+mn-lt"/>
            </a:rPr>
            <a:t>Essa é a fase ideal para iniciar o trabalho com os blocos lógicos, porque a criança é capaz de </a:t>
          </a:r>
          <a:r>
            <a:rPr lang="pt-BR" sz="1800" b="1" kern="1200" dirty="0" smtClean="0">
              <a:latin typeface="+mn-lt"/>
            </a:rPr>
            <a:t>diferenciar alguns critérios</a:t>
          </a:r>
          <a:r>
            <a:rPr lang="pt-BR" sz="1800" kern="1200" dirty="0" smtClean="0">
              <a:latin typeface="+mn-lt"/>
            </a:rPr>
            <a:t>, desenvolvendo a flexibilidade de raciocínio.</a:t>
          </a:r>
          <a:endParaRPr lang="pt-BR" sz="1800" kern="1200" dirty="0"/>
        </a:p>
      </dsp:txBody>
      <dsp:txXfrm>
        <a:off x="2533632" y="3429178"/>
        <a:ext cx="6097171" cy="1571457"/>
      </dsp:txXfrm>
    </dsp:sp>
    <dsp:sp modelId="{9B129088-A8D9-4ED7-8C8C-E001975E9D60}">
      <dsp:nvSpPr>
        <dsp:cNvPr id="0" name=""/>
        <dsp:cNvSpPr/>
      </dsp:nvSpPr>
      <dsp:spPr>
        <a:xfrm>
          <a:off x="12" y="3571902"/>
          <a:ext cx="2583603" cy="1195407"/>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110000"/>
            </a:lnSpc>
            <a:spcBef>
              <a:spcPct val="0"/>
            </a:spcBef>
            <a:spcAft>
              <a:spcPct val="35000"/>
            </a:spcAft>
          </a:pPr>
          <a:r>
            <a:rPr lang="pt-BR" sz="1800" b="1" kern="1200" dirty="0" smtClean="0">
              <a:latin typeface="+mn-lt"/>
            </a:rPr>
            <a:t>4 a 6 anos:</a:t>
          </a:r>
        </a:p>
        <a:p>
          <a:pPr lvl="0" algn="ctr" defTabSz="800100">
            <a:lnSpc>
              <a:spcPct val="110000"/>
            </a:lnSpc>
            <a:spcBef>
              <a:spcPct val="0"/>
            </a:spcBef>
            <a:spcAft>
              <a:spcPct val="35000"/>
            </a:spcAft>
          </a:pPr>
          <a:r>
            <a:rPr lang="pt-BR" sz="1500" b="1" kern="1200" dirty="0" smtClean="0">
              <a:latin typeface="+mn-lt"/>
            </a:rPr>
            <a:t>Período pré-lógico, numa fase denominada “articulada” </a:t>
          </a:r>
          <a:endParaRPr lang="pt-BR" sz="1500" b="1" kern="1200" dirty="0"/>
        </a:p>
      </dsp:txBody>
      <dsp:txXfrm>
        <a:off x="12" y="3571902"/>
        <a:ext cx="2583603" cy="11954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mn-cs"/>
              </a:defRPr>
            </a:lvl1pPr>
          </a:lstStyle>
          <a:p>
            <a:pPr>
              <a:defRPr/>
            </a:pPr>
            <a:fld id="{1DC985B9-B825-4970-B666-C60E559E40F4}" type="datetimeFigureOut">
              <a:rPr lang="pt-BR"/>
              <a:pPr>
                <a:defRPr/>
              </a:pPr>
              <a:t>28/05/2014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mn-cs"/>
              </a:defRPr>
            </a:lvl1pPr>
          </a:lstStyle>
          <a:p>
            <a:pPr>
              <a:defRPr/>
            </a:pPr>
            <a:fld id="{5E548F65-9E5B-42A6-87CA-CB838BFCE6E6}"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481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49807C-8EDF-494D-AB64-4CDCCCE4358F}" type="slidenum">
              <a:rPr lang="pt-BR" smtClean="0"/>
              <a:pPr>
                <a:defRPr/>
              </a:pPr>
              <a:t>11</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813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48132"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49807C-8EDF-494D-AB64-4CDCCCE4358F}" type="slidenum">
              <a:rPr lang="pt-BR" smtClean="0"/>
              <a:pPr>
                <a:defRPr/>
              </a:pPr>
              <a:t>12</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4915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49156"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9694C7F-8A92-4FA1-BCCB-C24E698F5F9C}" type="slidenum">
              <a:rPr lang="pt-BR" smtClean="0"/>
              <a:pPr>
                <a:defRPr/>
              </a:pPr>
              <a:t>13</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5E548F65-9E5B-42A6-87CA-CB838BFCE6E6}" type="slidenum">
              <a:rPr lang="pt-BR" smtClean="0"/>
              <a:pPr>
                <a:defRPr/>
              </a:pPr>
              <a:t>39</a:t>
            </a:fld>
            <a:endParaRPr 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501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50180"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179F502-AEED-40B6-BD7B-BF3F54A88A23}" type="slidenum">
              <a:rPr lang="pt-BR" smtClean="0"/>
              <a:pPr>
                <a:defRPr/>
              </a:pPr>
              <a:t>40</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cxnSp>
        <p:nvCxnSpPr>
          <p:cNvPr id="4" name="Conector reto 3"/>
          <p:cNvCxnSpPr/>
          <p:nvPr userDrawn="1"/>
        </p:nvCxnSpPr>
        <p:spPr>
          <a:xfrm>
            <a:off x="0" y="6643688"/>
            <a:ext cx="9144000" cy="1587"/>
          </a:xfrm>
          <a:prstGeom prst="line">
            <a:avLst/>
          </a:prstGeom>
          <a:ln/>
        </p:spPr>
        <p:style>
          <a:lnRef idx="3">
            <a:schemeClr val="accent6"/>
          </a:lnRef>
          <a:fillRef idx="0">
            <a:schemeClr val="accent6"/>
          </a:fillRef>
          <a:effectRef idx="2">
            <a:schemeClr val="accent6"/>
          </a:effectRef>
          <a:fontRef idx="minor">
            <a:schemeClr val="tx1"/>
          </a:fontRef>
        </p:style>
      </p:cxnSp>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5" name="Espaço Reservado para Data 3"/>
          <p:cNvSpPr>
            <a:spLocks noGrp="1"/>
          </p:cNvSpPr>
          <p:nvPr>
            <p:ph type="dt" sz="half" idx="10"/>
          </p:nvPr>
        </p:nvSpPr>
        <p:spPr/>
        <p:txBody>
          <a:bodyPr/>
          <a:lstStyle>
            <a:lvl1pPr>
              <a:defRPr/>
            </a:lvl1pPr>
          </a:lstStyle>
          <a:p>
            <a:pPr>
              <a:defRPr/>
            </a:pPr>
            <a:fld id="{8CCF5EB6-C3C8-4062-B3EB-496F2C50DF3B}" type="datetimeFigureOut">
              <a:rPr lang="pt-BR"/>
              <a:pPr>
                <a:defRPr/>
              </a:pPr>
              <a:t>28/05/2014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343BAEC-4061-48B6-8AD9-9F322169BEDB}"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43A9EA58-E836-47B6-A770-959D35F1F218}" type="datetimeFigureOut">
              <a:rPr lang="pt-BR"/>
              <a:pPr>
                <a:defRPr/>
              </a:pPr>
              <a:t>28/05/2014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7491EC5-CD5E-4A46-A5D9-DBF37665AD99}"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6FE9529B-4E8A-42CC-9A39-92190EFE2856}" type="datetimeFigureOut">
              <a:rPr lang="pt-BR"/>
              <a:pPr>
                <a:defRPr/>
              </a:pPr>
              <a:t>28/05/2014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1DE96D2-90F6-4395-B068-0E29B0481B4F}"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ide de título">
    <p:spTree>
      <p:nvGrpSpPr>
        <p:cNvPr id="1" name=""/>
        <p:cNvGrpSpPr/>
        <p:nvPr/>
      </p:nvGrpSpPr>
      <p:grpSpPr>
        <a:xfrm>
          <a:off x="0" y="0"/>
          <a:ext cx="0" cy="0"/>
          <a:chOff x="0" y="0"/>
          <a:chExt cx="0" cy="0"/>
        </a:xfrm>
      </p:grpSpPr>
      <p:sp>
        <p:nvSpPr>
          <p:cNvPr id="5" name="Retângulo 4"/>
          <p:cNvSpPr/>
          <p:nvPr userDrawn="1"/>
        </p:nvSpPr>
        <p:spPr>
          <a:xfrm>
            <a:off x="0" y="0"/>
            <a:ext cx="9144000" cy="6858000"/>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 name="Retângulo 5"/>
          <p:cNvSpPr/>
          <p:nvPr userDrawn="1"/>
        </p:nvSpPr>
        <p:spPr>
          <a:xfrm>
            <a:off x="-71438" y="785813"/>
            <a:ext cx="9286876" cy="7143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 name="Retângulo 6"/>
          <p:cNvSpPr/>
          <p:nvPr userDrawn="1"/>
        </p:nvSpPr>
        <p:spPr>
          <a:xfrm>
            <a:off x="0" y="1500188"/>
            <a:ext cx="9286875" cy="71437"/>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8" name="Imagem 7" descr="logo1.jpg"/>
          <p:cNvPicPr/>
          <p:nvPr userDrawn="1"/>
        </p:nvPicPr>
        <p:blipFill>
          <a:blip r:embed="rId2" cstate="print"/>
          <a:stretch>
            <a:fillRect/>
          </a:stretch>
        </p:blipFill>
        <p:spPr>
          <a:xfrm>
            <a:off x="357158" y="447664"/>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Conector reto 8"/>
          <p:cNvCxnSpPr/>
          <p:nvPr userDrawn="1"/>
        </p:nvCxnSpPr>
        <p:spPr>
          <a:xfrm>
            <a:off x="0" y="6643688"/>
            <a:ext cx="9144000" cy="1587"/>
          </a:xfrm>
          <a:prstGeom prst="line">
            <a:avLst/>
          </a:prstGeom>
          <a:ln/>
        </p:spPr>
        <p:style>
          <a:lnRef idx="3">
            <a:schemeClr val="accent6"/>
          </a:lnRef>
          <a:fillRef idx="0">
            <a:schemeClr val="accent6"/>
          </a:fillRef>
          <a:effectRef idx="2">
            <a:schemeClr val="accent6"/>
          </a:effectRef>
          <a:fontRef idx="minor">
            <a:schemeClr val="tx1"/>
          </a:fontRef>
        </p:style>
      </p:cxnSp>
      <p:sp>
        <p:nvSpPr>
          <p:cNvPr id="10" name="Título 1"/>
          <p:cNvSpPr txBox="1">
            <a:spLocks/>
          </p:cNvSpPr>
          <p:nvPr userDrawn="1"/>
        </p:nvSpPr>
        <p:spPr>
          <a:xfrm>
            <a:off x="1857375" y="928688"/>
            <a:ext cx="6643688" cy="1143000"/>
          </a:xfrm>
          <a:prstGeom prst="rect">
            <a:avLst/>
          </a:prstGeom>
        </p:spPr>
        <p:txBody>
          <a:bodyPr anchor="ctr">
            <a:normAutofit fontScale="92500" lnSpcReduction="20000"/>
          </a:bodyPr>
          <a:lstStyle>
            <a:lvl1pPr>
              <a:defRPr>
                <a:latin typeface="Lucida Sans Unicode" pitchFamily="34" charset="0"/>
                <a:cs typeface="Lucida Sans Unicode" pitchFamily="34" charset="0"/>
              </a:defRPr>
            </a:lvl1pPr>
          </a:lstStyle>
          <a:p>
            <a:pPr algn="ctr" fontAlgn="auto">
              <a:spcAft>
                <a:spcPts val="0"/>
              </a:spcAft>
              <a:defRPr/>
            </a:pPr>
            <a:r>
              <a:rPr lang="pt-BR" sz="4400" dirty="0" smtClean="0">
                <a:ea typeface="+mj-ea"/>
              </a:rPr>
              <a:t>Clique para editar o estilo do título mestre</a:t>
            </a:r>
          </a:p>
        </p:txBody>
      </p:sp>
      <p:sp>
        <p:nvSpPr>
          <p:cNvPr id="11" name="Espaço Reservado para Data 3"/>
          <p:cNvSpPr txBox="1">
            <a:spLocks/>
          </p:cNvSpPr>
          <p:nvPr userDrawn="1"/>
        </p:nvSpPr>
        <p:spPr>
          <a:xfrm>
            <a:off x="609600" y="6508750"/>
            <a:ext cx="2133600" cy="365125"/>
          </a:xfrm>
          <a:prstGeom prst="rect">
            <a:avLst/>
          </a:prstGeom>
        </p:spPr>
        <p:txBody>
          <a:bodyPr anchor="ctr"/>
          <a:lstStyle/>
          <a:p>
            <a:pPr fontAlgn="auto">
              <a:spcBef>
                <a:spcPts val="0"/>
              </a:spcBef>
              <a:spcAft>
                <a:spcPts val="0"/>
              </a:spcAft>
              <a:defRPr/>
            </a:pPr>
            <a:fld id="{72B86B46-F2FE-4DD4-AAFA-C86B5FE254D7}" type="datetimeFigureOut">
              <a:rPr lang="pt-BR" sz="1200">
                <a:solidFill>
                  <a:schemeClr val="tx1">
                    <a:tint val="75000"/>
                  </a:schemeClr>
                </a:solidFill>
                <a:latin typeface="+mn-lt"/>
                <a:cs typeface="+mn-cs"/>
              </a:rPr>
              <a:pPr fontAlgn="auto">
                <a:spcBef>
                  <a:spcPts val="0"/>
                </a:spcBef>
                <a:spcAft>
                  <a:spcPts val="0"/>
                </a:spcAft>
                <a:defRPr/>
              </a:pPr>
              <a:t>28/05/2014</a:t>
            </a:fld>
            <a:endParaRPr lang="pt-BR" sz="1200">
              <a:solidFill>
                <a:schemeClr val="tx1">
                  <a:tint val="75000"/>
                </a:schemeClr>
              </a:solidFill>
              <a:latin typeface="+mn-lt"/>
              <a:cs typeface="+mn-cs"/>
            </a:endParaRPr>
          </a:p>
        </p:txBody>
      </p:sp>
      <p:sp>
        <p:nvSpPr>
          <p:cNvPr id="12" name="Espaço Reservado para Número de Slide 5"/>
          <p:cNvSpPr txBox="1">
            <a:spLocks/>
          </p:cNvSpPr>
          <p:nvPr userDrawn="1"/>
        </p:nvSpPr>
        <p:spPr>
          <a:xfrm>
            <a:off x="6705600" y="6508750"/>
            <a:ext cx="2133600" cy="365125"/>
          </a:xfrm>
          <a:prstGeom prst="rect">
            <a:avLst/>
          </a:prstGeom>
        </p:spPr>
        <p:txBody>
          <a:bodyPr anchor="ctr"/>
          <a:lstStyle/>
          <a:p>
            <a:pPr algn="r" fontAlgn="auto">
              <a:spcBef>
                <a:spcPts val="0"/>
              </a:spcBef>
              <a:spcAft>
                <a:spcPts val="0"/>
              </a:spcAft>
              <a:defRPr/>
            </a:pPr>
            <a:fld id="{053EA025-CAA6-4178-8A44-4A399245C93C}" type="slidenum">
              <a:rPr lang="pt-BR" sz="1200">
                <a:solidFill>
                  <a:schemeClr val="tx1">
                    <a:tint val="75000"/>
                  </a:schemeClr>
                </a:solidFill>
                <a:latin typeface="+mn-lt"/>
                <a:cs typeface="+mn-cs"/>
              </a:rPr>
              <a:pPr algn="r" fontAlgn="auto">
                <a:spcBef>
                  <a:spcPts val="0"/>
                </a:spcBef>
                <a:spcAft>
                  <a:spcPts val="0"/>
                </a:spcAft>
                <a:defRPr/>
              </a:pPr>
              <a:t>‹nº›</a:t>
            </a:fld>
            <a:endParaRPr lang="pt-BR" sz="1200">
              <a:solidFill>
                <a:schemeClr val="tx1">
                  <a:tint val="75000"/>
                </a:schemeClr>
              </a:solidFill>
              <a:latin typeface="+mn-lt"/>
              <a:cs typeface="+mn-cs"/>
            </a:endParaRPr>
          </a:p>
        </p:txBody>
      </p:sp>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14" name="Espaço Reservado para Conteúdo 2"/>
          <p:cNvSpPr>
            <a:spLocks noGrp="1"/>
          </p:cNvSpPr>
          <p:nvPr>
            <p:ph idx="13"/>
          </p:nvPr>
        </p:nvSpPr>
        <p:spPr>
          <a:xfrm>
            <a:off x="571472" y="2117747"/>
            <a:ext cx="8229600" cy="4525963"/>
          </a:xfrm>
        </p:spPr>
        <p:txBody>
          <a:bodyPr/>
          <a:lstStyle>
            <a:lvl1pPr>
              <a:buClr>
                <a:schemeClr val="bg1"/>
              </a:buClr>
              <a:buSzPct val="150000"/>
              <a:buFont typeface="Wingdings" pitchFamily="2" charset="2"/>
              <a:buChar char="ü"/>
              <a:defRPr>
                <a:latin typeface="Lucida Sans Unicode" pitchFamily="34" charset="0"/>
                <a:cs typeface="Lucida Sans Unicode" pitchFamily="34" charset="0"/>
              </a:defRPr>
            </a:lvl1pPr>
            <a:lvl2pPr>
              <a:buClr>
                <a:schemeClr val="bg1"/>
              </a:buClr>
              <a:buSzPct val="150000"/>
              <a:buFont typeface="Wingdings" pitchFamily="2" charset="2"/>
              <a:buChar char="ü"/>
              <a:defRPr>
                <a:latin typeface="Lucida Sans Unicode" pitchFamily="34" charset="0"/>
                <a:cs typeface="Lucida Sans Unicode" pitchFamily="34" charset="0"/>
              </a:defRPr>
            </a:lvl2pPr>
            <a:lvl3pPr>
              <a:buClr>
                <a:schemeClr val="bg1"/>
              </a:buClr>
              <a:buSzPct val="150000"/>
              <a:buFont typeface="Wingdings" pitchFamily="2" charset="2"/>
              <a:buChar char="ü"/>
              <a:defRPr>
                <a:latin typeface="Lucida Sans Unicode" pitchFamily="34" charset="0"/>
                <a:cs typeface="Lucida Sans Unicode" pitchFamily="34" charset="0"/>
              </a:defRPr>
            </a:lvl3pPr>
            <a:lvl4pPr>
              <a:buClr>
                <a:schemeClr val="bg1"/>
              </a:buClr>
              <a:buSzPct val="150000"/>
              <a:buFont typeface="Wingdings" pitchFamily="2" charset="2"/>
              <a:buChar char="ü"/>
              <a:defRPr>
                <a:latin typeface="Lucida Sans Unicode" pitchFamily="34" charset="0"/>
                <a:cs typeface="Lucida Sans Unicode" pitchFamily="34" charset="0"/>
              </a:defRPr>
            </a:lvl4pPr>
            <a:lvl5pPr>
              <a:buClr>
                <a:schemeClr val="bg1"/>
              </a:buClr>
              <a:buSzPct val="150000"/>
              <a:buFont typeface="Wingdings" pitchFamily="2" charset="2"/>
              <a:buChar char="ü"/>
              <a:defRPr>
                <a:latin typeface="Lucida Sans Unicode" pitchFamily="34" charset="0"/>
                <a:cs typeface="Lucida Sans Unicode" pitchFamily="34"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13" name="Espaço Reservado para Data 3"/>
          <p:cNvSpPr>
            <a:spLocks noGrp="1"/>
          </p:cNvSpPr>
          <p:nvPr>
            <p:ph type="dt" sz="half" idx="14"/>
          </p:nvPr>
        </p:nvSpPr>
        <p:spPr/>
        <p:txBody>
          <a:bodyPr/>
          <a:lstStyle>
            <a:lvl1pPr>
              <a:defRPr/>
            </a:lvl1pPr>
          </a:lstStyle>
          <a:p>
            <a:pPr>
              <a:defRPr/>
            </a:pPr>
            <a:fld id="{AAAFD255-D873-48A7-B623-9BB26D503F4B}" type="datetimeFigureOut">
              <a:rPr lang="pt-BR"/>
              <a:pPr>
                <a:defRPr/>
              </a:pPr>
              <a:t>28/05/2014</a:t>
            </a:fld>
            <a:endParaRPr lang="pt-BR"/>
          </a:p>
        </p:txBody>
      </p:sp>
      <p:sp>
        <p:nvSpPr>
          <p:cNvPr id="15" name="Espaço Reservado para Rodapé 4"/>
          <p:cNvSpPr>
            <a:spLocks noGrp="1"/>
          </p:cNvSpPr>
          <p:nvPr>
            <p:ph type="ftr" sz="quarter" idx="15"/>
          </p:nvPr>
        </p:nvSpPr>
        <p:spPr/>
        <p:txBody>
          <a:bodyPr/>
          <a:lstStyle>
            <a:lvl1pPr>
              <a:defRPr/>
            </a:lvl1pPr>
          </a:lstStyle>
          <a:p>
            <a:pPr>
              <a:defRPr/>
            </a:pPr>
            <a:endParaRPr lang="pt-BR"/>
          </a:p>
        </p:txBody>
      </p:sp>
      <p:sp>
        <p:nvSpPr>
          <p:cNvPr id="16" name="Espaço Reservado para Número de Slide 5"/>
          <p:cNvSpPr>
            <a:spLocks noGrp="1"/>
          </p:cNvSpPr>
          <p:nvPr>
            <p:ph type="sldNum" sz="quarter" idx="16"/>
          </p:nvPr>
        </p:nvSpPr>
        <p:spPr/>
        <p:txBody>
          <a:bodyPr/>
          <a:lstStyle>
            <a:lvl1pPr>
              <a:defRPr/>
            </a:lvl1pPr>
          </a:lstStyle>
          <a:p>
            <a:pPr>
              <a:defRPr/>
            </a:pPr>
            <a:fld id="{86C3FD57-AD9D-4B08-BCFD-E5DA813340E5}"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87F0919-019C-429A-BAAF-5D255AB70303}" type="datetimeFigureOut">
              <a:rPr lang="pt-BR"/>
              <a:pPr>
                <a:defRPr/>
              </a:pPr>
              <a:t>28/05/2014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C6A71861-BB9E-4E90-9666-8E21865B6E5D}"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ECECC812-51AF-4B50-A839-3A048CB6ACF0}" type="datetimeFigureOut">
              <a:rPr lang="pt-BR"/>
              <a:pPr>
                <a:defRPr/>
              </a:pPr>
              <a:t>28/05/2014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EBC885C-F122-46DA-A509-E168BDF98238}"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9EB7BE1B-45D7-4B49-8EB2-76548A272027}" type="datetimeFigureOut">
              <a:rPr lang="pt-BR"/>
              <a:pPr>
                <a:defRPr/>
              </a:pPr>
              <a:t>28/05/2014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ED0F7B4-D940-40CB-AA4A-09D1A2B38F6D}"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B1FFFF5F-D2F6-443A-A2C0-55E12B5645FA}" type="datetimeFigureOut">
              <a:rPr lang="pt-BR"/>
              <a:pPr>
                <a:defRPr/>
              </a:pPr>
              <a:t>28/05/2014</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465500C7-F885-43BD-99CF-9B8E2AC230E1}"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76874047-C7F1-4913-9FD8-CC3C9EF884A9}" type="datetimeFigureOut">
              <a:rPr lang="pt-BR"/>
              <a:pPr>
                <a:defRPr/>
              </a:pPr>
              <a:t>28/05/2014</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8FDE80A5-2B6E-4665-8E19-DD67FB408B7D}"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6F8EAFB-2C4F-41DB-B726-E42227429F7E}" type="datetimeFigureOut">
              <a:rPr lang="pt-BR"/>
              <a:pPr>
                <a:defRPr/>
              </a:pPr>
              <a:t>28/05/2014</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DD6193FE-D71D-4798-86FF-6A2F3B41D01E}"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AD492A00-6230-4F7E-851A-F0135F7BDC7F}" type="datetimeFigureOut">
              <a:rPr lang="pt-BR"/>
              <a:pPr>
                <a:defRPr/>
              </a:pPr>
              <a:t>28/05/2014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EECAD1F-609F-4DCC-A50C-E9137535BA19}"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66ECA13A-3A42-4887-B9CB-7DE0A43E23B3}" type="datetimeFigureOut">
              <a:rPr lang="pt-BR"/>
              <a:pPr>
                <a:defRPr/>
              </a:pPr>
              <a:t>28/05/2014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D1F3395E-2064-42EF-8F46-BFB8F6093361}"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mn-cs"/>
              </a:defRPr>
            </a:lvl1pPr>
          </a:lstStyle>
          <a:p>
            <a:pPr>
              <a:defRPr/>
            </a:pPr>
            <a:fld id="{16DFD5C9-9044-4020-BB14-B7C8C1A6F0F3}" type="datetimeFigureOut">
              <a:rPr lang="pt-BR"/>
              <a:pPr>
                <a:defRPr/>
              </a:pPr>
              <a:t>28/05/2014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mn-cs"/>
              </a:defRPr>
            </a:lvl1pPr>
          </a:lstStyle>
          <a:p>
            <a:pPr>
              <a:defRPr/>
            </a:pPr>
            <a:fld id="{C84076B7-A64E-46CE-94DA-879F253BB386}"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975"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ctrTitle"/>
          </p:nvPr>
        </p:nvSpPr>
        <p:spPr>
          <a:xfrm>
            <a:off x="2051720" y="2276872"/>
            <a:ext cx="6672262" cy="2000250"/>
          </a:xfrm>
        </p:spPr>
        <p:txBody>
          <a:bodyPr/>
          <a:lstStyle/>
          <a:p>
            <a:r>
              <a:rPr lang="pt-BR" sz="3600" b="1" dirty="0" smtClean="0"/>
              <a:t>LEMA 1</a:t>
            </a:r>
            <a:r>
              <a:rPr lang="pt-BR" sz="2800" dirty="0" smtClean="0"/>
              <a:t/>
            </a:r>
            <a:br>
              <a:rPr lang="pt-BR" sz="2800" dirty="0" smtClean="0"/>
            </a:br>
            <a:r>
              <a:rPr lang="pt-BR" sz="2800" b="1" dirty="0" smtClean="0"/>
              <a:t>Utilização de material concreto no Ensino de Matemática</a:t>
            </a:r>
            <a:endParaRPr lang="pt-BR" sz="2800" dirty="0" smtClean="0"/>
          </a:p>
        </p:txBody>
      </p:sp>
      <p:pic>
        <p:nvPicPr>
          <p:cNvPr id="4100" name="Picture 11" descr="blocos%20logicos%203051"/>
          <p:cNvPicPr>
            <a:picLocks noChangeAspect="1" noChangeArrowheads="1"/>
          </p:cNvPicPr>
          <p:nvPr/>
        </p:nvPicPr>
        <p:blipFill>
          <a:blip r:embed="rId2" cstate="print"/>
          <a:srcRect/>
          <a:stretch>
            <a:fillRect/>
          </a:stretch>
        </p:blipFill>
        <p:spPr bwMode="auto">
          <a:xfrm>
            <a:off x="6143636" y="4429132"/>
            <a:ext cx="2476500" cy="1938338"/>
          </a:xfrm>
          <a:prstGeom prst="rect">
            <a:avLst/>
          </a:prstGeom>
          <a:noFill/>
          <a:ln w="9525">
            <a:noFill/>
            <a:miter lim="800000"/>
            <a:headEnd/>
            <a:tailEnd/>
          </a:ln>
        </p:spPr>
      </p:pic>
      <p:sp>
        <p:nvSpPr>
          <p:cNvPr id="4101" name="CaixaDeTexto 7"/>
          <p:cNvSpPr txBox="1">
            <a:spLocks noChangeArrowheads="1"/>
          </p:cNvSpPr>
          <p:nvPr/>
        </p:nvSpPr>
        <p:spPr bwMode="auto">
          <a:xfrm>
            <a:off x="0" y="0"/>
            <a:ext cx="1714500" cy="6858000"/>
          </a:xfrm>
          <a:prstGeom prst="rect">
            <a:avLst/>
          </a:prstGeom>
          <a:solidFill>
            <a:srgbClr val="FF0000"/>
          </a:solidFill>
          <a:ln w="9525">
            <a:noFill/>
            <a:miter lim="800000"/>
            <a:headEnd/>
            <a:tailEnd/>
          </a:ln>
        </p:spPr>
        <p:txBody>
          <a:bodyPr>
            <a:spAutoFit/>
          </a:bodyPr>
          <a:lstStyle/>
          <a:p>
            <a:pPr algn="ctr"/>
            <a:endParaRPr lang="pt-BR" b="1">
              <a:latin typeface="Antique Olive CompactPS" pitchFamily="34" charset="0"/>
            </a:endParaRPr>
          </a:p>
          <a:p>
            <a:pPr algn="ctr"/>
            <a:r>
              <a:rPr lang="pt-BR" sz="2800" b="1">
                <a:latin typeface="Antique Olive CompactPS" pitchFamily="34" charset="0"/>
              </a:rPr>
              <a:t>B</a:t>
            </a:r>
          </a:p>
          <a:p>
            <a:pPr algn="ctr"/>
            <a:r>
              <a:rPr lang="pt-BR" sz="2800" b="1">
                <a:latin typeface="Antique Olive CompactPS" pitchFamily="34" charset="0"/>
              </a:rPr>
              <a:t>L</a:t>
            </a:r>
          </a:p>
          <a:p>
            <a:pPr algn="ctr"/>
            <a:r>
              <a:rPr lang="pt-BR" sz="2800" b="1">
                <a:latin typeface="Antique Olive CompactPS" pitchFamily="34" charset="0"/>
              </a:rPr>
              <a:t>O</a:t>
            </a:r>
          </a:p>
          <a:p>
            <a:pPr algn="ctr"/>
            <a:r>
              <a:rPr lang="pt-BR" sz="2800" b="1">
                <a:latin typeface="Antique Olive CompactPS" pitchFamily="34" charset="0"/>
              </a:rPr>
              <a:t>C</a:t>
            </a:r>
          </a:p>
          <a:p>
            <a:pPr algn="ctr"/>
            <a:r>
              <a:rPr lang="pt-BR" sz="2800" b="1">
                <a:latin typeface="Antique Olive CompactPS" pitchFamily="34" charset="0"/>
              </a:rPr>
              <a:t>O</a:t>
            </a:r>
          </a:p>
          <a:p>
            <a:pPr algn="ctr"/>
            <a:r>
              <a:rPr lang="pt-BR" sz="2800" b="1">
                <a:latin typeface="Antique Olive CompactPS" pitchFamily="34" charset="0"/>
              </a:rPr>
              <a:t>S</a:t>
            </a:r>
          </a:p>
          <a:p>
            <a:pPr algn="ctr"/>
            <a:endParaRPr lang="pt-BR" sz="2800" b="1">
              <a:latin typeface="Antique Olive CompactPS" pitchFamily="34" charset="0"/>
            </a:endParaRPr>
          </a:p>
          <a:p>
            <a:pPr algn="ctr"/>
            <a:r>
              <a:rPr lang="pt-BR" sz="2800" b="1">
                <a:latin typeface="Antique Olive CompactPS" pitchFamily="34" charset="0"/>
              </a:rPr>
              <a:t>L</a:t>
            </a:r>
          </a:p>
          <a:p>
            <a:pPr algn="ctr"/>
            <a:r>
              <a:rPr lang="pt-BR" sz="2800" b="1">
                <a:latin typeface="Antique Olive CompactPS" pitchFamily="34" charset="0"/>
              </a:rPr>
              <a:t>Ó</a:t>
            </a:r>
          </a:p>
          <a:p>
            <a:pPr algn="ctr"/>
            <a:r>
              <a:rPr lang="pt-BR" sz="2800" b="1">
                <a:latin typeface="Antique Olive CompactPS" pitchFamily="34" charset="0"/>
              </a:rPr>
              <a:t>G</a:t>
            </a:r>
          </a:p>
          <a:p>
            <a:pPr algn="ctr"/>
            <a:r>
              <a:rPr lang="pt-BR" sz="2800" b="1">
                <a:latin typeface="Antique Olive CompactPS" pitchFamily="34" charset="0"/>
              </a:rPr>
              <a:t>I</a:t>
            </a:r>
          </a:p>
          <a:p>
            <a:pPr algn="ctr"/>
            <a:r>
              <a:rPr lang="pt-BR" sz="2800" b="1">
                <a:latin typeface="Antique Olive CompactPS" pitchFamily="34" charset="0"/>
              </a:rPr>
              <a:t>C</a:t>
            </a:r>
          </a:p>
          <a:p>
            <a:pPr algn="ctr"/>
            <a:r>
              <a:rPr lang="pt-BR" sz="2800" b="1">
                <a:latin typeface="Antique Olive CompactPS" pitchFamily="34" charset="0"/>
              </a:rPr>
              <a:t>O</a:t>
            </a:r>
          </a:p>
          <a:p>
            <a:pPr algn="ctr"/>
            <a:r>
              <a:rPr lang="pt-BR" sz="2800" b="1">
                <a:latin typeface="Antique Olive CompactPS" pitchFamily="34" charset="0"/>
              </a:rPr>
              <a:t>S</a:t>
            </a:r>
          </a:p>
          <a:p>
            <a:pPr algn="ctr"/>
            <a:endParaRPr lang="pt-BR" sz="2800" b="1">
              <a:latin typeface="Antique Olive CompactPS" pitchFamily="34" charset="0"/>
            </a:endParaRPr>
          </a:p>
        </p:txBody>
      </p:sp>
      <p:pic>
        <p:nvPicPr>
          <p:cNvPr id="7" name="Imagem 6" descr="LOGO_LEMA2.jpg"/>
          <p:cNvPicPr>
            <a:picLocks noChangeAspect="1"/>
          </p:cNvPicPr>
          <p:nvPr/>
        </p:nvPicPr>
        <p:blipFill>
          <a:blip r:embed="rId3" cstate="print"/>
          <a:stretch>
            <a:fillRect/>
          </a:stretch>
        </p:blipFill>
        <p:spPr>
          <a:xfrm>
            <a:off x="1763688" y="188640"/>
            <a:ext cx="7210425"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500"/>
                                        <p:tgtEl>
                                          <p:spTgt spid="4098"/>
                                        </p:tgtEl>
                                      </p:cBhvr>
                                    </p:animEffect>
                                  </p:childTnLst>
                                </p:cTn>
                              </p:par>
                              <p:par>
                                <p:cTn id="8" presetID="4" presetClass="entr" presetSubtype="16"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box(in)">
                                      <p:cBhvr>
                                        <p:cTn id="10"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
        <p:nvSpPr>
          <p:cNvPr id="5" name="Título 1"/>
          <p:cNvSpPr txBox="1">
            <a:spLocks/>
          </p:cNvSpPr>
          <p:nvPr/>
        </p:nvSpPr>
        <p:spPr bwMode="auto">
          <a:xfrm>
            <a:off x="1714500" y="530225"/>
            <a:ext cx="7429500" cy="1470025"/>
          </a:xfrm>
          <a:prstGeom prst="rect">
            <a:avLst/>
          </a:prstGeom>
          <a:noFill/>
          <a:ln w="9525">
            <a:noFill/>
            <a:miter lim="800000"/>
            <a:headEnd/>
            <a:tailEnd/>
          </a:ln>
        </p:spPr>
        <p:txBody>
          <a:bodyPr anchor="ctr">
            <a:normAutofit fontScale="90000" lnSpcReduction="200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700" b="1" dirty="0">
                <a:solidFill>
                  <a:schemeClr val="bg1"/>
                </a:solidFill>
                <a:latin typeface="Arial" pitchFamily="34" charset="0"/>
                <a:ea typeface="+mj-ea"/>
                <a:cs typeface="Arial" pitchFamily="34" charset="0"/>
              </a:rPr>
              <a:t>INÍCIO DO TRABALHO COM BLOCOS LÓGICOS</a:t>
            </a:r>
            <a:r>
              <a:rPr lang="pt-BR" sz="3600" b="1" dirty="0">
                <a:solidFill>
                  <a:schemeClr val="bg1"/>
                </a:solidFill>
                <a:latin typeface="+mj-lt"/>
                <a:ea typeface="+mj-ea"/>
                <a:cs typeface="+mj-cs"/>
              </a:rPr>
              <a:t/>
            </a:r>
            <a:br>
              <a:rPr lang="pt-BR" sz="3600" b="1" dirty="0">
                <a:solidFill>
                  <a:schemeClr val="bg1"/>
                </a:solidFill>
                <a:latin typeface="+mj-lt"/>
                <a:ea typeface="+mj-ea"/>
                <a:cs typeface="+mj-cs"/>
              </a:rPr>
            </a:b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tângulo 7"/>
          <p:cNvSpPr>
            <a:spLocks noChangeArrowheads="1"/>
          </p:cNvSpPr>
          <p:nvPr/>
        </p:nvSpPr>
        <p:spPr bwMode="auto">
          <a:xfrm>
            <a:off x="285750" y="2471738"/>
            <a:ext cx="8501063" cy="3157788"/>
          </a:xfrm>
          <a:prstGeom prst="rect">
            <a:avLst/>
          </a:prstGeom>
          <a:noFill/>
          <a:ln w="9525">
            <a:noFill/>
            <a:miter lim="800000"/>
            <a:headEnd/>
            <a:tailEnd/>
          </a:ln>
        </p:spPr>
        <p:txBody>
          <a:bodyPr>
            <a:spAutoFit/>
          </a:bodyPr>
          <a:lstStyle/>
          <a:p>
            <a:pPr>
              <a:spcBef>
                <a:spcPts val="1200"/>
              </a:spcBef>
              <a:buClr>
                <a:schemeClr val="accent3">
                  <a:lumMod val="75000"/>
                </a:schemeClr>
              </a:buClr>
              <a:defRPr/>
            </a:pPr>
            <a:endParaRPr lang="pt-BR" dirty="0">
              <a:latin typeface="Verdana" pitchFamily="34" charset="0"/>
              <a:cs typeface="+mn-cs"/>
            </a:endParaRPr>
          </a:p>
          <a:p>
            <a:pPr marL="177800" algn="just">
              <a:lnSpc>
                <a:spcPct val="120000"/>
              </a:lnSpc>
              <a:spcBef>
                <a:spcPts val="1200"/>
              </a:spcBef>
              <a:buClr>
                <a:schemeClr val="accent3">
                  <a:lumMod val="75000"/>
                </a:schemeClr>
              </a:buClr>
              <a:buFont typeface="Wingdings" pitchFamily="2" charset="2"/>
              <a:buChar char="Ø"/>
              <a:defRPr/>
            </a:pPr>
            <a:r>
              <a:rPr lang="pt-BR" dirty="0">
                <a:latin typeface="Verdana" pitchFamily="34" charset="0"/>
                <a:cs typeface="+mn-cs"/>
              </a:rPr>
              <a:t> Dienes e Golding (1976) </a:t>
            </a:r>
            <a:r>
              <a:rPr lang="pt-BR" dirty="0" smtClean="0">
                <a:latin typeface="Verdana" pitchFamily="34" charset="0"/>
                <a:cs typeface="+mn-cs"/>
              </a:rPr>
              <a:t>classificam os </a:t>
            </a:r>
            <a:r>
              <a:rPr lang="pt-BR" dirty="0">
                <a:latin typeface="Verdana" pitchFamily="34" charset="0"/>
                <a:cs typeface="+mn-cs"/>
              </a:rPr>
              <a:t>blocos lógicos </a:t>
            </a:r>
            <a:r>
              <a:rPr lang="pt-BR" dirty="0" smtClean="0">
                <a:latin typeface="Verdana" pitchFamily="34" charset="0"/>
                <a:cs typeface="+mn-cs"/>
              </a:rPr>
              <a:t>como “conceituais</a:t>
            </a:r>
            <a:r>
              <a:rPr lang="pt-BR" dirty="0">
                <a:latin typeface="Verdana" pitchFamily="34" charset="0"/>
                <a:cs typeface="+mn-cs"/>
              </a:rPr>
              <a:t>”, pois permitem ao professor trabalhar, juntamente com as crianças cores, formas, tamanhos e espessuras </a:t>
            </a:r>
            <a:r>
              <a:rPr lang="pt-BR" b="1" dirty="0">
                <a:solidFill>
                  <a:schemeClr val="accent3">
                    <a:lumMod val="75000"/>
                  </a:schemeClr>
                </a:solidFill>
                <a:latin typeface="Verdana" pitchFamily="34" charset="0"/>
                <a:cs typeface="+mn-cs"/>
              </a:rPr>
              <a:t>explorando os atributos </a:t>
            </a:r>
            <a:r>
              <a:rPr lang="pt-BR" dirty="0">
                <a:latin typeface="Verdana" pitchFamily="34" charset="0"/>
                <a:cs typeface="+mn-cs"/>
              </a:rPr>
              <a:t>das peças. </a:t>
            </a:r>
          </a:p>
          <a:p>
            <a:pPr marL="177800" algn="just">
              <a:lnSpc>
                <a:spcPct val="120000"/>
              </a:lnSpc>
              <a:spcBef>
                <a:spcPts val="1200"/>
              </a:spcBef>
              <a:buClr>
                <a:schemeClr val="accent3">
                  <a:lumMod val="75000"/>
                </a:schemeClr>
              </a:buClr>
              <a:buFont typeface="Wingdings" pitchFamily="2" charset="2"/>
              <a:buChar char="Ø"/>
              <a:defRPr/>
            </a:pPr>
            <a:endParaRPr lang="pt-BR" dirty="0">
              <a:latin typeface="Verdana" pitchFamily="34" charset="0"/>
              <a:cs typeface="+mn-cs"/>
            </a:endParaRPr>
          </a:p>
          <a:p>
            <a:pPr marL="177800" algn="just">
              <a:lnSpc>
                <a:spcPct val="120000"/>
              </a:lnSpc>
              <a:spcBef>
                <a:spcPts val="1200"/>
              </a:spcBef>
              <a:buClr>
                <a:schemeClr val="accent3">
                  <a:lumMod val="75000"/>
                </a:schemeClr>
              </a:buClr>
              <a:buFont typeface="Wingdings" pitchFamily="2" charset="2"/>
              <a:buChar char="Ø"/>
              <a:defRPr/>
            </a:pPr>
            <a:r>
              <a:rPr lang="pt-BR" dirty="0">
                <a:latin typeface="Verdana" pitchFamily="34" charset="0"/>
                <a:cs typeface="+mn-cs"/>
              </a:rPr>
              <a:t> Depois que a criança tiver esgotado as descobertas em relação ao material, podemos lhe propor </a:t>
            </a:r>
            <a:r>
              <a:rPr lang="pt-BR" b="1" dirty="0">
                <a:solidFill>
                  <a:schemeClr val="accent3">
                    <a:lumMod val="75000"/>
                  </a:schemeClr>
                </a:solidFill>
                <a:latin typeface="Verdana" pitchFamily="34" charset="0"/>
                <a:cs typeface="+mn-cs"/>
              </a:rPr>
              <a:t>jogos estruturados</a:t>
            </a:r>
            <a:r>
              <a:rPr lang="pt-BR" dirty="0">
                <a:latin typeface="Verdana" pitchFamily="34" charset="0"/>
                <a:cs typeface="+mn-cs"/>
              </a:rPr>
              <a:t>.</a:t>
            </a: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ctrTitle"/>
          </p:nvPr>
        </p:nvSpPr>
        <p:spPr>
          <a:xfrm>
            <a:off x="285750" y="2428875"/>
            <a:ext cx="5500688" cy="3286125"/>
          </a:xfrm>
        </p:spPr>
        <p:txBody>
          <a:bodyPr/>
          <a:lstStyle/>
          <a:p>
            <a:pPr algn="l" eaLnBrk="1" hangingPunct="1">
              <a:spcBef>
                <a:spcPct val="50000"/>
              </a:spcBef>
              <a:defRPr/>
            </a:pP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O primeiro passo é promover o reconhecimento do material.</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Em seguida, os alunos reproduzem a figura utilizando as peças. Para isso, vão observar e comparar as cores, os tamanhos e as formas que se encaixam.</a:t>
            </a:r>
            <a:r>
              <a:rPr lang="pt-BR" sz="2000" dirty="0" smtClean="0">
                <a:latin typeface="Verdana" pitchFamily="34" charset="0"/>
                <a:ea typeface="+mn-ea"/>
                <a:cs typeface="+mn-cs"/>
              </a:rPr>
              <a:t/>
            </a:r>
            <a:br>
              <a:rPr lang="pt-BR" sz="2000" dirty="0" smtClean="0">
                <a:latin typeface="Verdana" pitchFamily="34" charset="0"/>
                <a:ea typeface="+mn-ea"/>
                <a:cs typeface="+mn-cs"/>
              </a:rPr>
            </a:br>
            <a:endParaRPr lang="pt-BR" sz="2000" dirty="0" smtClean="0">
              <a:latin typeface="Verdana" pitchFamily="34" charset="0"/>
              <a:ea typeface="+mn-ea"/>
              <a:cs typeface="+mn-cs"/>
            </a:endParaRPr>
          </a:p>
        </p:txBody>
      </p:sp>
      <p:sp>
        <p:nvSpPr>
          <p:cNvPr id="6" name="Retângulo 5"/>
          <p:cNvSpPr/>
          <p:nvPr/>
        </p:nvSpPr>
        <p:spPr>
          <a:xfrm>
            <a:off x="0" y="428604"/>
            <a:ext cx="9144000" cy="164307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pt-BR"/>
          </a:p>
        </p:txBody>
      </p:sp>
      <p:sp>
        <p:nvSpPr>
          <p:cNvPr id="7" name="Título 1"/>
          <p:cNvSpPr txBox="1">
            <a:spLocks/>
          </p:cNvSpPr>
          <p:nvPr/>
        </p:nvSpPr>
        <p:spPr>
          <a:xfrm>
            <a:off x="1714500" y="500063"/>
            <a:ext cx="7429500" cy="1470025"/>
          </a:xfrm>
          <a:prstGeom prst="rect">
            <a:avLst/>
          </a:prstGeom>
        </p:spPr>
        <p:txBody>
          <a:bodyPr anchor="ctr">
            <a:normAutofit fontScale="975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400" b="1" dirty="0">
                <a:solidFill>
                  <a:schemeClr val="bg1"/>
                </a:solidFill>
                <a:latin typeface="Arial" pitchFamily="34" charset="0"/>
                <a:ea typeface="+mj-ea"/>
                <a:cs typeface="Arial" pitchFamily="34" charset="0"/>
              </a:rPr>
              <a:t>1 . MONTANDO O TREM</a:t>
            </a:r>
          </a:p>
        </p:txBody>
      </p:sp>
      <p:pic>
        <p:nvPicPr>
          <p:cNvPr id="8" name="Imagem 7" descr="logo1.jpg"/>
          <p:cNvPicPr/>
          <p:nvPr/>
        </p:nvPicPr>
        <p:blipFill>
          <a:blip r:embed="rId3"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320" name="Picture 8" descr="mat_foto6"/>
          <p:cNvPicPr>
            <a:picLocks noChangeAspect="1" noChangeArrowheads="1"/>
          </p:cNvPicPr>
          <p:nvPr/>
        </p:nvPicPr>
        <p:blipFill>
          <a:blip r:embed="rId4" cstate="print"/>
          <a:srcRect/>
          <a:stretch>
            <a:fillRect/>
          </a:stretch>
        </p:blipFill>
        <p:spPr bwMode="auto">
          <a:xfrm>
            <a:off x="6000750" y="3071813"/>
            <a:ext cx="2663825" cy="175736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linds(horizontal)">
                                      <p:cBhvr>
                                        <p:cTn id="7" dur="500"/>
                                        <p:tgtEl>
                                          <p:spTgt spid="7170"/>
                                        </p:tgtEl>
                                      </p:cBhvr>
                                    </p:animEffect>
                                  </p:childTnLst>
                                </p:cTn>
                              </p:par>
                              <p:par>
                                <p:cTn id="8" presetID="3" presetClass="entr" presetSubtype="10" fill="hold"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blinds(horizontal)">
                                      <p:cBhvr>
                                        <p:cTn id="10"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428604"/>
            <a:ext cx="9144000" cy="164307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pt-BR"/>
          </a:p>
        </p:txBody>
      </p:sp>
      <p:pic>
        <p:nvPicPr>
          <p:cNvPr id="8" name="Imagem 7" descr="logo1.jpg"/>
          <p:cNvPicPr/>
          <p:nvPr/>
        </p:nvPicPr>
        <p:blipFill>
          <a:blip r:embed="rId3"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tângulo 9"/>
          <p:cNvSpPr/>
          <p:nvPr/>
        </p:nvSpPr>
        <p:spPr>
          <a:xfrm>
            <a:off x="251520" y="3284984"/>
            <a:ext cx="2160000" cy="216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2483768" y="3284984"/>
            <a:ext cx="2160000" cy="2160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a:off x="6012160" y="3284984"/>
            <a:ext cx="2160000" cy="2160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p:cNvSpPr/>
          <p:nvPr/>
        </p:nvSpPr>
        <p:spPr>
          <a:xfrm>
            <a:off x="7596336" y="2132856"/>
            <a:ext cx="540000" cy="1080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4788024" y="3284984"/>
            <a:ext cx="1080000" cy="2160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lipse 14"/>
          <p:cNvSpPr/>
          <p:nvPr/>
        </p:nvSpPr>
        <p:spPr>
          <a:xfrm>
            <a:off x="755576" y="5517352"/>
            <a:ext cx="1080000" cy="1080000"/>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p:cNvSpPr/>
          <p:nvPr/>
        </p:nvSpPr>
        <p:spPr>
          <a:xfrm>
            <a:off x="2987824" y="5517232"/>
            <a:ext cx="1080000" cy="10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Elipse 16"/>
          <p:cNvSpPr/>
          <p:nvPr/>
        </p:nvSpPr>
        <p:spPr>
          <a:xfrm>
            <a:off x="4788024" y="5517232"/>
            <a:ext cx="1080000" cy="1080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Elipse 17"/>
          <p:cNvSpPr/>
          <p:nvPr/>
        </p:nvSpPr>
        <p:spPr>
          <a:xfrm>
            <a:off x="6660232" y="5517232"/>
            <a:ext cx="1080000" cy="10800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Texto explicativo em forma de nuvem 18"/>
          <p:cNvSpPr/>
          <p:nvPr/>
        </p:nvSpPr>
        <p:spPr>
          <a:xfrm rot="785725">
            <a:off x="5580112" y="1484784"/>
            <a:ext cx="2016224" cy="3600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exto explicativo em forma de nuvem 19"/>
          <p:cNvSpPr/>
          <p:nvPr/>
        </p:nvSpPr>
        <p:spPr>
          <a:xfrm rot="1063721">
            <a:off x="3426814" y="631087"/>
            <a:ext cx="2016224" cy="36004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285728"/>
            <a:ext cx="9144000" cy="164307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pt-BR" dirty="0"/>
          </a:p>
        </p:txBody>
      </p:sp>
      <p:sp>
        <p:nvSpPr>
          <p:cNvPr id="7" name="Título 1"/>
          <p:cNvSpPr txBox="1">
            <a:spLocks/>
          </p:cNvSpPr>
          <p:nvPr/>
        </p:nvSpPr>
        <p:spPr>
          <a:xfrm>
            <a:off x="1714500" y="500063"/>
            <a:ext cx="7429500" cy="1470025"/>
          </a:xfrm>
          <a:prstGeom prst="rect">
            <a:avLst/>
          </a:prstGeom>
        </p:spPr>
        <p:txBody>
          <a:bodyPr anchor="ctr">
            <a:normAutofit fontScale="975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400" b="1" dirty="0">
                <a:solidFill>
                  <a:schemeClr val="bg1"/>
                </a:solidFill>
                <a:latin typeface="Arial" pitchFamily="34" charset="0"/>
                <a:ea typeface="+mj-ea"/>
                <a:cs typeface="Arial" pitchFamily="34" charset="0"/>
              </a:rPr>
              <a:t>1 . MONTANDO O TREM – Análise </a:t>
            </a:r>
          </a:p>
        </p:txBody>
      </p:sp>
      <p:pic>
        <p:nvPicPr>
          <p:cNvPr id="8" name="Imagem 7" descr="logo1.jpg"/>
          <p:cNvPicPr/>
          <p:nvPr/>
        </p:nvPicPr>
        <p:blipFill>
          <a:blip r:embed="rId3"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CaixaDeTexto 9"/>
          <p:cNvSpPr txBox="1"/>
          <p:nvPr/>
        </p:nvSpPr>
        <p:spPr>
          <a:xfrm>
            <a:off x="928688" y="2714625"/>
            <a:ext cx="6715125" cy="2246313"/>
          </a:xfrm>
          <a:prstGeom prst="rect">
            <a:avLst/>
          </a:prstGeom>
          <a:noFill/>
        </p:spPr>
        <p:txBody>
          <a:bodyPr>
            <a:spAutoFit/>
          </a:bodyPr>
          <a:lstStyle/>
          <a:p>
            <a:pPr algn="just">
              <a:defRPr/>
            </a:pPr>
            <a:r>
              <a:rPr lang="pt-BR" sz="2000" dirty="0">
                <a:latin typeface="+mn-lt"/>
                <a:cs typeface="+mn-cs"/>
              </a:rPr>
              <a:t>Esta atividade permite que os alunos se apropriem do material, proporcionando o desenvolvimento da independência e da iniciativa. As atividades sensoriais e motoras desempenham função essencial no processo de ensino – aprendizagem uma vez que os estudantes aprendem melhor pela experiência direta de investigação e descoberta partindo do concreto rumo ao abstrato. </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928813"/>
            <a:ext cx="7886700" cy="3500437"/>
          </a:xfrm>
        </p:spPr>
        <p:txBody>
          <a:bodyPr rtlCol="0">
            <a:normAutofit fontScale="90000"/>
          </a:bodyPr>
          <a:lstStyle/>
          <a:p>
            <a:pPr algn="just" eaLnBrk="1" fontAlgn="auto" hangingPunct="1">
              <a:lnSpc>
                <a:spcPct val="120000"/>
              </a:lnSpc>
              <a:spcBef>
                <a:spcPts val="0"/>
              </a:spcBef>
              <a:spcAft>
                <a:spcPts val="0"/>
              </a:spcAft>
              <a:defRPr/>
            </a:pPr>
            <a:r>
              <a:rPr lang="pt-BR" sz="2000" b="1" dirty="0" smtClean="0">
                <a:solidFill>
                  <a:srgbClr val="9E3611"/>
                </a:solidFill>
                <a:latin typeface="Verdana" pitchFamily="34" charset="0"/>
              </a:rPr>
              <a:t/>
            </a:r>
            <a:br>
              <a:rPr lang="pt-BR" sz="2000" b="1" dirty="0" smtClean="0">
                <a:solidFill>
                  <a:srgbClr val="9E3611"/>
                </a:solidFill>
                <a:latin typeface="Verdana" pitchFamily="34" charset="0"/>
              </a:rPr>
            </a:br>
            <a:r>
              <a:rPr lang="pt-BR" sz="2000" b="1" dirty="0" smtClean="0">
                <a:solidFill>
                  <a:srgbClr val="9E3611"/>
                </a:solidFill>
                <a:latin typeface="Verdana" pitchFamily="34" charset="0"/>
              </a:rPr>
              <a:t/>
            </a:r>
            <a:br>
              <a:rPr lang="pt-BR" sz="2000" b="1" dirty="0" smtClean="0">
                <a:solidFill>
                  <a:srgbClr val="9E3611"/>
                </a:solidFill>
                <a:latin typeface="Verdana" pitchFamily="34" charset="0"/>
              </a:rPr>
            </a:br>
            <a:r>
              <a:rPr lang="pt-BR" sz="2200" dirty="0" smtClean="0">
                <a:latin typeface="+mn-lt"/>
                <a:ea typeface="+mn-ea"/>
                <a:cs typeface="+mn-cs"/>
              </a:rPr>
              <a:t>Organizar a turma em grupos e distribuir um conjunto de atributos para cada um contendo as características de uma peça (por exemplo: amarelo, triângulo, grande e fino). O objetivo pode girar em torno de qual grupo encontra a peça correta num tempo definido pelo professor (10 segundos). Nesse jogo, as propriedades dos blocos são apresentadas de forma separada. O raciocínio lógico estará voltado para a composição e a decomposição das características de cada peça.</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endParaRPr lang="pt-BR" sz="2200" dirty="0" smtClean="0">
              <a:latin typeface="+mn-lt"/>
              <a:ea typeface="+mn-ea"/>
              <a:cs typeface="+mn-cs"/>
            </a:endParaRPr>
          </a:p>
        </p:txBody>
      </p:sp>
      <p:pic>
        <p:nvPicPr>
          <p:cNvPr id="37891" name="Picture 9" descr="mat_foto5"/>
          <p:cNvPicPr>
            <a:picLocks noChangeAspect="1" noChangeArrowheads="1"/>
          </p:cNvPicPr>
          <p:nvPr/>
        </p:nvPicPr>
        <p:blipFill>
          <a:blip r:embed="rId2" cstate="print"/>
          <a:srcRect/>
          <a:stretch>
            <a:fillRect/>
          </a:stretch>
        </p:blipFill>
        <p:spPr bwMode="auto">
          <a:xfrm>
            <a:off x="3143250" y="5500688"/>
            <a:ext cx="2808288" cy="661987"/>
          </a:xfrm>
          <a:prstGeom prst="rect">
            <a:avLst/>
          </a:prstGeom>
          <a:noFill/>
          <a:ln w="9525">
            <a:noFill/>
            <a:miter lim="800000"/>
            <a:headEnd/>
            <a:tailEnd/>
          </a:ln>
        </p:spPr>
      </p:pic>
      <p:sp>
        <p:nvSpPr>
          <p:cNvPr id="6" name="Retângulo 5"/>
          <p:cNvSpPr/>
          <p:nvPr/>
        </p:nvSpPr>
        <p:spPr>
          <a:xfrm>
            <a:off x="0" y="428604"/>
            <a:ext cx="9144000" cy="164307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pic>
        <p:nvPicPr>
          <p:cNvPr id="8" name="Imagem 7" descr="logo1.jpg"/>
          <p:cNvPicPr/>
          <p:nvPr/>
        </p:nvPicPr>
        <p:blipFill>
          <a:blip r:embed="rId3"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392" name="Retângulo 8"/>
          <p:cNvSpPr>
            <a:spLocks noChangeArrowheads="1"/>
          </p:cNvSpPr>
          <p:nvPr/>
        </p:nvSpPr>
        <p:spPr bwMode="auto">
          <a:xfrm>
            <a:off x="3500438" y="1071563"/>
            <a:ext cx="2946400" cy="523875"/>
          </a:xfrm>
          <a:prstGeom prst="rect">
            <a:avLst/>
          </a:prstGeom>
          <a:noFill/>
          <a:ln w="9525">
            <a:noFill/>
            <a:miter lim="800000"/>
            <a:headEnd/>
            <a:tailEnd/>
          </a:ln>
        </p:spPr>
        <p:txBody>
          <a:bodyPr wrap="none">
            <a:spAutoFit/>
          </a:bodyPr>
          <a:lstStyle/>
          <a:p>
            <a:pPr algn="ctr"/>
            <a:r>
              <a:rPr lang="pt-BR" sz="2800" b="1">
                <a:solidFill>
                  <a:schemeClr val="bg1"/>
                </a:solidFill>
                <a:latin typeface="Calibri" pitchFamily="34" charset="0"/>
              </a:rPr>
              <a:t>2. QUAL É A PEÇA?</a:t>
            </a:r>
            <a:endParaRPr lang="pt-BR"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blinds(horizontal)">
                                      <p:cBhvr>
                                        <p:cTn id="7" dur="500"/>
                                        <p:tgtEl>
                                          <p:spTgt spid="3789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dirty="0"/>
          </a:p>
        </p:txBody>
      </p:sp>
      <p:sp>
        <p:nvSpPr>
          <p:cNvPr id="5" name="Título 1"/>
          <p:cNvSpPr txBox="1">
            <a:spLocks/>
          </p:cNvSpPr>
          <p:nvPr/>
        </p:nvSpPr>
        <p:spPr>
          <a:xfrm>
            <a:off x="1714500" y="315913"/>
            <a:ext cx="7429500" cy="1470025"/>
          </a:xfrm>
          <a:prstGeom prst="rect">
            <a:avLst/>
          </a:prstGeom>
        </p:spPr>
        <p:txBody>
          <a:bodyPr anchor="ctr">
            <a:normAutofit fontScale="975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3. JOGO DA ADIVINHAÇÃO</a:t>
            </a: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721" name="Rectangle 1"/>
          <p:cNvSpPr>
            <a:spLocks noChangeArrowheads="1"/>
          </p:cNvSpPr>
          <p:nvPr/>
        </p:nvSpPr>
        <p:spPr bwMode="auto">
          <a:xfrm>
            <a:off x="642938" y="2500313"/>
            <a:ext cx="7643812" cy="3785652"/>
          </a:xfrm>
          <a:prstGeom prst="rect">
            <a:avLst/>
          </a:prstGeom>
          <a:noFill/>
          <a:ln w="9525">
            <a:noFill/>
            <a:miter lim="800000"/>
            <a:headEnd/>
            <a:tailEnd/>
          </a:ln>
          <a:effectLst/>
        </p:spPr>
        <p:txBody>
          <a:bodyPr anchor="ctr">
            <a:spAutoFit/>
          </a:bodyPr>
          <a:lstStyle/>
          <a:p>
            <a:pPr algn="just" eaLnBrk="0" hangingPunct="0">
              <a:lnSpc>
                <a:spcPct val="150000"/>
              </a:lnSpc>
              <a:defRPr/>
            </a:pPr>
            <a:r>
              <a:rPr lang="pt-BR" sz="2000" dirty="0">
                <a:latin typeface="+mn-lt"/>
                <a:cs typeface="+mn-cs"/>
              </a:rPr>
              <a:t>Colocar todas as peças dentro do saco. Pedir que os alunos se sentem em círculo e vão passando o saco de pano de um para o outro sem pular ninguém. A professora em determinado momento diz “Já” o aluno que estiver neste momento segurando o saco, deve pegar uma das peças e falar para os colegas os atributos da peça que pegou. Se ele esquecer algum atributo, a professora pode lembrá-lo </a:t>
            </a:r>
            <a:r>
              <a:rPr lang="pt-BR" sz="2000" dirty="0" smtClean="0">
                <a:latin typeface="+mn-lt"/>
                <a:cs typeface="+mn-cs"/>
              </a:rPr>
              <a:t>por meio de perguntas</a:t>
            </a:r>
            <a:r>
              <a:rPr lang="pt-BR" sz="2000" dirty="0">
                <a:latin typeface="+mn-lt"/>
                <a:cs typeface="+mn-cs"/>
              </a:rPr>
              <a:t>.</a:t>
            </a:r>
          </a:p>
          <a:p>
            <a:pPr algn="just" eaLnBrk="0" hangingPunct="0">
              <a:lnSpc>
                <a:spcPct val="150000"/>
              </a:lnSpc>
              <a:defRPr/>
            </a:pPr>
            <a:r>
              <a:rPr lang="pt-BR" sz="2000" dirty="0">
                <a:latin typeface="+mn-lt"/>
                <a:cs typeface="+mn-cs"/>
              </a:rPr>
              <a:t>Variação: Ao invés de dizer “já” pode-se usar uma música marcará a hora de parar. </a:t>
            </a:r>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dirty="0"/>
          </a:p>
        </p:txBody>
      </p:sp>
      <p:sp>
        <p:nvSpPr>
          <p:cNvPr id="5" name="Título 1"/>
          <p:cNvSpPr txBox="1">
            <a:spLocks/>
          </p:cNvSpPr>
          <p:nvPr/>
        </p:nvSpPr>
        <p:spPr>
          <a:xfrm>
            <a:off x="1714500" y="315913"/>
            <a:ext cx="7429500" cy="1470025"/>
          </a:xfrm>
          <a:prstGeom prst="rect">
            <a:avLst/>
          </a:prstGeom>
        </p:spPr>
        <p:txBody>
          <a:bodyPr anchor="ctr">
            <a:normAutofit fontScale="975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3. JOGO DA ADIVINHAÇÃO - Análise</a:t>
            </a: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721" name="Rectangle 1"/>
          <p:cNvSpPr>
            <a:spLocks noChangeArrowheads="1"/>
          </p:cNvSpPr>
          <p:nvPr/>
        </p:nvSpPr>
        <p:spPr bwMode="auto">
          <a:xfrm>
            <a:off x="642938" y="2671763"/>
            <a:ext cx="7643812" cy="2400300"/>
          </a:xfrm>
          <a:prstGeom prst="rect">
            <a:avLst/>
          </a:prstGeom>
          <a:noFill/>
          <a:ln w="9525">
            <a:noFill/>
            <a:miter lim="800000"/>
            <a:headEnd/>
            <a:tailEnd/>
          </a:ln>
          <a:effectLst/>
        </p:spPr>
        <p:txBody>
          <a:bodyPr anchor="ctr">
            <a:spAutoFit/>
          </a:bodyPr>
          <a:lstStyle/>
          <a:p>
            <a:pPr algn="just" eaLnBrk="0" hangingPunct="0">
              <a:lnSpc>
                <a:spcPct val="150000"/>
              </a:lnSpc>
              <a:defRPr/>
            </a:pPr>
            <a:r>
              <a:rPr lang="pt-BR" sz="2000" dirty="0">
                <a:latin typeface="+mn-lt"/>
                <a:cs typeface="+mn-cs"/>
              </a:rPr>
              <a:t>Através dessa atividade os estudantes perceberão </a:t>
            </a:r>
            <a:r>
              <a:rPr lang="pt-BR" sz="2000" dirty="0" smtClean="0">
                <a:latin typeface="+mn-lt"/>
                <a:cs typeface="+mn-cs"/>
              </a:rPr>
              <a:t>que, pelo tato, só </a:t>
            </a:r>
            <a:r>
              <a:rPr lang="pt-BR" sz="2000" dirty="0">
                <a:latin typeface="+mn-lt"/>
                <a:cs typeface="+mn-cs"/>
              </a:rPr>
              <a:t>é possível descrever os atributos de tamanho, espessura e </a:t>
            </a:r>
            <a:r>
              <a:rPr lang="pt-BR" sz="2000" dirty="0" smtClean="0">
                <a:latin typeface="+mn-lt"/>
                <a:cs typeface="+mn-cs"/>
              </a:rPr>
              <a:t>forma.  </a:t>
            </a:r>
            <a:r>
              <a:rPr lang="pt-BR" sz="2000" dirty="0">
                <a:latin typeface="+mn-lt"/>
                <a:cs typeface="+mn-cs"/>
              </a:rPr>
              <a:t>O atributo cor só é possível determinar após </a:t>
            </a:r>
            <a:r>
              <a:rPr lang="pt-BR" sz="2000" dirty="0" smtClean="0">
                <a:latin typeface="+mn-lt"/>
                <a:cs typeface="+mn-cs"/>
              </a:rPr>
              <a:t>visualização da </a:t>
            </a:r>
            <a:r>
              <a:rPr lang="pt-BR" sz="2000" dirty="0">
                <a:latin typeface="+mn-lt"/>
                <a:cs typeface="+mn-cs"/>
              </a:rPr>
              <a:t>peça.</a:t>
            </a:r>
          </a:p>
          <a:p>
            <a:pPr algn="just" eaLnBrk="0" hangingPunct="0">
              <a:lnSpc>
                <a:spcPct val="150000"/>
              </a:lnSpc>
              <a:defRPr/>
            </a:pPr>
            <a:r>
              <a:rPr lang="pt-BR" sz="2000" dirty="0">
                <a:latin typeface="+mn-lt"/>
                <a:cs typeface="+mn-cs"/>
              </a:rPr>
              <a:t>Nessa atividade pode-se explorar a negação de um atributo, pela exclusão das peças que não satisfazem a cada atributo descrito.</a:t>
            </a:r>
          </a:p>
        </p:txBody>
      </p:sp>
      <p:pic>
        <p:nvPicPr>
          <p:cNvPr id="16393" name="Picture 9"/>
          <p:cNvPicPr>
            <a:picLocks noChangeAspect="1" noChangeArrowheads="1"/>
          </p:cNvPicPr>
          <p:nvPr/>
        </p:nvPicPr>
        <p:blipFill>
          <a:blip r:embed="rId3" cstate="print"/>
          <a:srcRect/>
          <a:stretch>
            <a:fillRect/>
          </a:stretch>
        </p:blipFill>
        <p:spPr bwMode="auto">
          <a:xfrm>
            <a:off x="7072313" y="4929188"/>
            <a:ext cx="1820862"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500" fill="hold"/>
                                        <p:tgtEl>
                                          <p:spTgt spid="30721"/>
                                        </p:tgtEl>
                                        <p:attrNameLst>
                                          <p:attrName>ppt_x</p:attrName>
                                        </p:attrNameLst>
                                      </p:cBhvr>
                                      <p:tavLst>
                                        <p:tav tm="0">
                                          <p:val>
                                            <p:strVal val="#ppt_x"/>
                                          </p:val>
                                        </p:tav>
                                        <p:tav tm="100000">
                                          <p:val>
                                            <p:strVal val="#ppt_x"/>
                                          </p:val>
                                        </p:tav>
                                      </p:tavLst>
                                    </p:anim>
                                    <p:anim calcmode="lin" valueType="num">
                                      <p:cBhvr additive="base">
                                        <p:cTn id="8" dur="500" fill="hold"/>
                                        <p:tgtEl>
                                          <p:spTgt spid="307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393"/>
                                        </p:tgtEl>
                                        <p:attrNameLst>
                                          <p:attrName>style.visibility</p:attrName>
                                        </p:attrNameLst>
                                      </p:cBhvr>
                                      <p:to>
                                        <p:strVal val="visible"/>
                                      </p:to>
                                    </p:set>
                                    <p:anim calcmode="lin" valueType="num">
                                      <p:cBhvr additive="base">
                                        <p:cTn id="11" dur="500" fill="hold"/>
                                        <p:tgtEl>
                                          <p:spTgt spid="16393"/>
                                        </p:tgtEl>
                                        <p:attrNameLst>
                                          <p:attrName>ppt_x</p:attrName>
                                        </p:attrNameLst>
                                      </p:cBhvr>
                                      <p:tavLst>
                                        <p:tav tm="0">
                                          <p:val>
                                            <p:strVal val="#ppt_x"/>
                                          </p:val>
                                        </p:tav>
                                        <p:tav tm="100000">
                                          <p:val>
                                            <p:strVal val="#ppt_x"/>
                                          </p:val>
                                        </p:tav>
                                      </p:tavLst>
                                    </p:anim>
                                    <p:anim calcmode="lin" valueType="num">
                                      <p:cBhvr additive="base">
                                        <p:cTn id="12" dur="500" fill="hold"/>
                                        <p:tgtEl>
                                          <p:spTgt spid="16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ço Reservado para Conteúdo 2"/>
          <p:cNvSpPr>
            <a:spLocks noGrp="1"/>
          </p:cNvSpPr>
          <p:nvPr>
            <p:ph idx="1"/>
          </p:nvPr>
        </p:nvSpPr>
        <p:spPr>
          <a:xfrm>
            <a:off x="457200" y="2286000"/>
            <a:ext cx="7400925" cy="4525963"/>
          </a:xfrm>
        </p:spPr>
        <p:txBody>
          <a:bodyPr/>
          <a:lstStyle/>
          <a:p>
            <a:pPr marL="0" indent="0" algn="just" eaLnBrk="1" hangingPunct="1">
              <a:lnSpc>
                <a:spcPct val="120000"/>
              </a:lnSpc>
              <a:buFont typeface="Arial" charset="0"/>
              <a:buNone/>
            </a:pPr>
            <a:r>
              <a:rPr lang="pt-BR" sz="1800" dirty="0" smtClean="0"/>
              <a:t>Começa com a </a:t>
            </a:r>
            <a:r>
              <a:rPr lang="pt-BR" sz="1800" dirty="0" err="1" smtClean="0"/>
              <a:t>contação</a:t>
            </a:r>
            <a:r>
              <a:rPr lang="pt-BR" sz="1800" dirty="0" smtClean="0"/>
              <a:t> da história: "Era uma vez um pirata que adorava tesouros. Havia no porão de seu navio um baú carregado de pedras preciosas. Nesse porão, ninguém entrava. Somente o pirata tinha a chave. Mas sua felicidade durou pouco. Numa das viagens, uma tempestade virou seu barco e obrigou todos os marinheiros a se refugiarem numa ilha. Furioso, o pirata ordenou que eles voltassem a nado para resgatar o tesouro.”</a:t>
            </a:r>
          </a:p>
          <a:p>
            <a:pPr marL="0" indent="0" algn="just" eaLnBrk="1" hangingPunct="1">
              <a:lnSpc>
                <a:spcPct val="120000"/>
              </a:lnSpc>
              <a:buFont typeface="Arial" charset="0"/>
              <a:buNone/>
            </a:pPr>
            <a:r>
              <a:rPr lang="pt-BR" sz="1800" dirty="0" smtClean="0"/>
              <a:t>A história será a chave para descobrir o "marujo" que está com o tesouro. Cada criança recebe uma peça dos blocos lógicos. Apresente então um quadro com três colunas (próximo slide). Supondo que a peça escolhida seja um triângulo pequeno, azul e grosso, você diz: "Quem pegou o tesouro tem a peça azul". Pedindo a ajuda das crianças, preencha os atributos no quadro. Em seguida, dê outra dica: "Quem pegou o tesouro tem a forma triangular". Siga até chegar ao marinheiro que esconde o tesouro. </a:t>
            </a:r>
          </a:p>
        </p:txBody>
      </p:sp>
      <p:sp>
        <p:nvSpPr>
          <p:cNvPr id="4" name="Retângulo 3"/>
          <p:cNvSpPr/>
          <p:nvPr/>
        </p:nvSpPr>
        <p:spPr>
          <a:xfrm>
            <a:off x="0" y="428604"/>
            <a:ext cx="9144000" cy="164307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4. HISTÓRIA DO PIRATA</a:t>
            </a: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849" name="Picture 8" descr="300px-Piratey"/>
          <p:cNvPicPr>
            <a:picLocks noChangeAspect="1" noChangeArrowheads="1"/>
          </p:cNvPicPr>
          <p:nvPr/>
        </p:nvPicPr>
        <p:blipFill>
          <a:blip r:embed="rId3" cstate="print"/>
          <a:srcRect/>
          <a:stretch>
            <a:fillRect/>
          </a:stretch>
        </p:blipFill>
        <p:spPr bwMode="auto">
          <a:xfrm>
            <a:off x="7786688" y="4357688"/>
            <a:ext cx="1143000" cy="221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9"/>
                                        </p:tgtEl>
                                        <p:attrNameLst>
                                          <p:attrName>style.visibility</p:attrName>
                                        </p:attrNameLst>
                                      </p:cBhvr>
                                      <p:to>
                                        <p:strVal val="visible"/>
                                      </p:to>
                                    </p:set>
                                    <p:anim calcmode="lin" valueType="num">
                                      <p:cBhvr additive="base">
                                        <p:cTn id="17" dur="500" fill="hold"/>
                                        <p:tgtEl>
                                          <p:spTgt spid="35849"/>
                                        </p:tgtEl>
                                        <p:attrNameLst>
                                          <p:attrName>ppt_x</p:attrName>
                                        </p:attrNameLst>
                                      </p:cBhvr>
                                      <p:tavLst>
                                        <p:tav tm="0">
                                          <p:val>
                                            <p:strVal val="#ppt_x"/>
                                          </p:val>
                                        </p:tav>
                                        <p:tav tm="100000">
                                          <p:val>
                                            <p:strVal val="#ppt_x"/>
                                          </p:val>
                                        </p:tav>
                                      </p:tavLst>
                                    </p:anim>
                                    <p:anim calcmode="lin" valueType="num">
                                      <p:cBhvr additive="base">
                                        <p:cTn id="18"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Conteúdo 2"/>
          <p:cNvSpPr>
            <a:spLocks noGrp="1"/>
          </p:cNvSpPr>
          <p:nvPr>
            <p:ph idx="1"/>
          </p:nvPr>
        </p:nvSpPr>
        <p:spPr>
          <a:xfrm>
            <a:off x="457200" y="2832100"/>
            <a:ext cx="5186363" cy="2811463"/>
          </a:xfrm>
        </p:spPr>
        <p:txBody>
          <a:bodyPr/>
          <a:lstStyle/>
          <a:p>
            <a:pPr marL="0" indent="0" eaLnBrk="1" hangingPunct="1">
              <a:lnSpc>
                <a:spcPct val="120000"/>
              </a:lnSpc>
              <a:buFont typeface="Arial" charset="0"/>
              <a:buNone/>
            </a:pPr>
            <a:r>
              <a:rPr lang="pt-BR" sz="2000" smtClean="0"/>
              <a:t>A atividade estimula mais que a comparação visual. Também exercita a comparação entre o atributo, agora imaginado pela criança, e a peça que a criança tem na mão. A negação (segunda coluna do quadro) leva à classificação e ajuda a compreender, por exemplo, que um número pertence a um e não a outro conjunto. </a:t>
            </a:r>
          </a:p>
        </p:txBody>
      </p:sp>
      <p:sp>
        <p:nvSpPr>
          <p:cNvPr id="4" name="Retângulo 3"/>
          <p:cNvSpPr/>
          <p:nvPr/>
        </p:nvSpPr>
        <p:spPr>
          <a:xfrm>
            <a:off x="0" y="428604"/>
            <a:ext cx="9144000" cy="164307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4. HISTÓRIA DO PIRATA - Análise</a:t>
            </a: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488" name="Picture 4" descr="mat_foto10"/>
          <p:cNvPicPr>
            <a:picLocks noChangeAspect="1" noChangeArrowheads="1"/>
          </p:cNvPicPr>
          <p:nvPr/>
        </p:nvPicPr>
        <p:blipFill>
          <a:blip r:embed="rId3" cstate="print"/>
          <a:srcRect/>
          <a:stretch>
            <a:fillRect/>
          </a:stretch>
        </p:blipFill>
        <p:spPr bwMode="auto">
          <a:xfrm>
            <a:off x="6072188" y="2286000"/>
            <a:ext cx="2786062" cy="432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Conteúdo 2"/>
          <p:cNvSpPr>
            <a:spLocks noGrp="1"/>
          </p:cNvSpPr>
          <p:nvPr>
            <p:ph idx="1"/>
          </p:nvPr>
        </p:nvSpPr>
        <p:spPr>
          <a:xfrm>
            <a:off x="457200" y="2403475"/>
            <a:ext cx="8043863" cy="4025900"/>
          </a:xfrm>
        </p:spPr>
        <p:txBody>
          <a:bodyPr/>
          <a:lstStyle/>
          <a:p>
            <a:pPr marL="0" indent="0" algn="just" eaLnBrk="1" hangingPunct="1">
              <a:lnSpc>
                <a:spcPct val="120000"/>
              </a:lnSpc>
              <a:buFont typeface="Arial" charset="0"/>
              <a:buNone/>
            </a:pPr>
            <a:r>
              <a:rPr lang="pt-BR" sz="2000" dirty="0" smtClean="0"/>
              <a:t>Inventar uma estória sobre um personagem que, para alcançar seu objetivo, tenha que saltar sobre umas poças mágicas. Mas, ele descobriu uma maneira de conseguir pular todas sem escorregar. Para isto ele deve falar tudo o que sabe sobre a poça. </a:t>
            </a:r>
          </a:p>
          <a:p>
            <a:pPr marL="0" indent="0" algn="just" eaLnBrk="1" hangingPunct="1">
              <a:lnSpc>
                <a:spcPct val="120000"/>
              </a:lnSpc>
              <a:buFont typeface="Arial" charset="0"/>
              <a:buNone/>
            </a:pPr>
            <a:r>
              <a:rPr lang="pt-BR" sz="2000" dirty="0" smtClean="0"/>
              <a:t>Em seguida a professora espalha algumas peças pelo chão e diz que serão as poças. Um aluno por vez deve tentar percorrer o caminho. Para saltar a poça, ele primeiro deve dizer os atributos que ela tem. Quem conseguir saltar todas as peças recebe o “Troféu salta-poças”.</a:t>
            </a:r>
          </a:p>
          <a:p>
            <a:pPr marL="0" indent="0" algn="just" eaLnBrk="1" hangingPunct="1">
              <a:lnSpc>
                <a:spcPct val="120000"/>
              </a:lnSpc>
              <a:buFont typeface="Arial" charset="0"/>
              <a:buNone/>
            </a:pPr>
            <a:r>
              <a:rPr lang="pt-BR" sz="2000" b="1" dirty="0" smtClean="0"/>
              <a:t>Variação</a:t>
            </a:r>
            <a:r>
              <a:rPr lang="pt-BR" sz="2000" dirty="0" smtClean="0"/>
              <a:t>: Pode-se de acordo com o que foi trabalhado, pedir que digam apenas dois ou três atributos. Ex.: forma e cor, ou forma, cor e tamanho.</a:t>
            </a:r>
          </a:p>
        </p:txBody>
      </p:sp>
      <p:sp>
        <p:nvSpPr>
          <p:cNvPr id="4" name="Retângulo 3"/>
          <p:cNvSpPr/>
          <p:nvPr/>
        </p:nvSpPr>
        <p:spPr>
          <a:xfrm>
            <a:off x="0" y="428604"/>
            <a:ext cx="9144000" cy="164307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fontAlgn="auto">
              <a:spcBef>
                <a:spcPts val="0"/>
              </a:spcBef>
              <a:spcAft>
                <a:spcPts val="0"/>
              </a:spcAft>
              <a:defRPr/>
            </a:pPr>
            <a:r>
              <a:rPr lang="pt-BR" sz="2500" b="1" dirty="0">
                <a:solidFill>
                  <a:schemeClr val="bg1"/>
                </a:solidFill>
                <a:latin typeface="Arial" pitchFamily="34" charset="0"/>
                <a:ea typeface="+mj-ea"/>
                <a:cs typeface="Arial" pitchFamily="34" charset="0"/>
              </a:rPr>
              <a:t>                      </a:t>
            </a:r>
          </a:p>
          <a:p>
            <a:pPr fontAlgn="auto">
              <a:spcBef>
                <a:spcPts val="0"/>
              </a:spcBef>
              <a:spcAft>
                <a:spcPts val="0"/>
              </a:spcAft>
              <a:defRPr/>
            </a:pPr>
            <a:r>
              <a:rPr lang="pt-BR" sz="2500" b="1" dirty="0">
                <a:solidFill>
                  <a:schemeClr val="bg1"/>
                </a:solidFill>
                <a:latin typeface="Arial" pitchFamily="34" charset="0"/>
                <a:ea typeface="+mj-ea"/>
                <a:cs typeface="Arial" pitchFamily="34" charset="0"/>
              </a:rPr>
              <a:t>                             5. SALTA POÇA</a:t>
            </a: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dirty="0"/>
          </a:p>
        </p:txBody>
      </p:sp>
      <p:sp>
        <p:nvSpPr>
          <p:cNvPr id="5" name="Título 1"/>
          <p:cNvSpPr txBox="1">
            <a:spLocks/>
          </p:cNvSpPr>
          <p:nvPr/>
        </p:nvSpPr>
        <p:spPr bwMode="auto">
          <a:xfrm>
            <a:off x="1714500" y="571500"/>
            <a:ext cx="7429500" cy="1470025"/>
          </a:xfrm>
          <a:prstGeom prst="rect">
            <a:avLst/>
          </a:prstGeom>
          <a:noFill/>
          <a:ln w="9525">
            <a:noFill/>
            <a:miter lim="800000"/>
            <a:headEnd/>
            <a:tailEnd/>
          </a:ln>
        </p:spPr>
        <p:txBody>
          <a:bodyPr anchor="ctr">
            <a:normAutofit fontScale="97500"/>
          </a:bodyPr>
          <a:lstStyle/>
          <a:p>
            <a:pPr algn="ctr" fontAlgn="auto">
              <a:spcAft>
                <a:spcPts val="0"/>
              </a:spcAft>
              <a:defRPr/>
            </a:pPr>
            <a:r>
              <a:rPr lang="pt-BR" sz="2500" b="1" dirty="0" smtClean="0">
                <a:solidFill>
                  <a:schemeClr val="bg1"/>
                </a:solidFill>
                <a:latin typeface="Arial" pitchFamily="34" charset="0"/>
                <a:ea typeface="+mj-ea"/>
                <a:cs typeface="Arial" pitchFamily="34" charset="0"/>
              </a:rPr>
              <a:t>ORIGEM</a:t>
            </a: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7" name="Retângulo 8"/>
          <p:cNvSpPr>
            <a:spLocks noChangeArrowheads="1"/>
          </p:cNvSpPr>
          <p:nvPr/>
        </p:nvSpPr>
        <p:spPr bwMode="auto">
          <a:xfrm>
            <a:off x="785813" y="2286000"/>
            <a:ext cx="7500937" cy="1938992"/>
          </a:xfrm>
          <a:prstGeom prst="rect">
            <a:avLst/>
          </a:prstGeom>
          <a:noFill/>
          <a:ln w="9525">
            <a:noFill/>
            <a:miter lim="800000"/>
            <a:headEnd/>
            <a:tailEnd/>
          </a:ln>
        </p:spPr>
        <p:txBody>
          <a:bodyPr>
            <a:spAutoFit/>
          </a:bodyPr>
          <a:lstStyle/>
          <a:p>
            <a:pPr algn="just">
              <a:lnSpc>
                <a:spcPct val="150000"/>
              </a:lnSpc>
            </a:pPr>
            <a:r>
              <a:rPr lang="pt-BR" sz="2000" dirty="0">
                <a:latin typeface="Verdana" pitchFamily="34" charset="0"/>
              </a:rPr>
              <a:t>Essas pequenas peças geométricas, foram criadas na década de 50 pelo matemático húngaro </a:t>
            </a:r>
            <a:r>
              <a:rPr lang="pt-BR" sz="2000" i="1" dirty="0" err="1">
                <a:latin typeface="Verdana" pitchFamily="34" charset="0"/>
              </a:rPr>
              <a:t>Zoltan</a:t>
            </a:r>
            <a:r>
              <a:rPr lang="pt-BR" sz="2000" i="1" dirty="0">
                <a:latin typeface="Verdana" pitchFamily="34" charset="0"/>
              </a:rPr>
              <a:t> Paul Dienes</a:t>
            </a:r>
            <a:r>
              <a:rPr lang="pt-BR" sz="2000" dirty="0">
                <a:latin typeface="Verdana" pitchFamily="34" charset="0"/>
              </a:rPr>
              <a:t>, e são bastante eficientes para que seus alunos desenvolvam a lógica e </a:t>
            </a:r>
            <a:r>
              <a:rPr lang="pt-BR" sz="2000" dirty="0" smtClean="0">
                <a:latin typeface="Verdana" pitchFamily="34" charset="0"/>
              </a:rPr>
              <a:t>o </a:t>
            </a:r>
            <a:r>
              <a:rPr lang="pt-BR" sz="2000" dirty="0">
                <a:latin typeface="Verdana" pitchFamily="34" charset="0"/>
              </a:rPr>
              <a:t>raciocínio abstrato.</a:t>
            </a:r>
          </a:p>
        </p:txBody>
      </p:sp>
      <p:graphicFrame>
        <p:nvGraphicFramePr>
          <p:cNvPr id="11" name="Diagrama 10"/>
          <p:cNvGraphicFramePr/>
          <p:nvPr/>
        </p:nvGraphicFramePr>
        <p:xfrm>
          <a:off x="500034" y="4857760"/>
          <a:ext cx="7786742" cy="1706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Graphic spid="11"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Conteúdo 2"/>
          <p:cNvSpPr>
            <a:spLocks noGrp="1"/>
          </p:cNvSpPr>
          <p:nvPr>
            <p:ph idx="1"/>
          </p:nvPr>
        </p:nvSpPr>
        <p:spPr>
          <a:xfrm>
            <a:off x="457200" y="2403475"/>
            <a:ext cx="8229600" cy="3454417"/>
          </a:xfrm>
        </p:spPr>
        <p:txBody>
          <a:bodyPr/>
          <a:lstStyle/>
          <a:p>
            <a:pPr marL="0" indent="0" algn="just" eaLnBrk="1" hangingPunct="1">
              <a:lnSpc>
                <a:spcPct val="120000"/>
              </a:lnSpc>
              <a:buFont typeface="Arial" charset="0"/>
              <a:buNone/>
            </a:pPr>
            <a:r>
              <a:rPr lang="pt-BR" sz="2000" dirty="0" smtClean="0"/>
              <a:t>Desenhar no chão um caminho (em forma de caracol) e dividir em casas.  Em cada casa colocar uma peça dos blocos lógicos.</a:t>
            </a:r>
          </a:p>
          <a:p>
            <a:pPr marL="0" indent="0" algn="just" eaLnBrk="1" hangingPunct="1">
              <a:lnSpc>
                <a:spcPct val="120000"/>
              </a:lnSpc>
              <a:buFont typeface="Arial" charset="0"/>
              <a:buNone/>
            </a:pPr>
            <a:r>
              <a:rPr lang="pt-BR" sz="2000" dirty="0" smtClean="0"/>
              <a:t>Cada estudante lança o dado e para permanecer na casa definida terá que descrever a peça de acordo com a orientação que está no devido campo.</a:t>
            </a:r>
          </a:p>
          <a:p>
            <a:pPr marL="0" indent="0" algn="just" eaLnBrk="1" hangingPunct="1">
              <a:lnSpc>
                <a:spcPct val="120000"/>
              </a:lnSpc>
              <a:buFont typeface="Arial" charset="0"/>
              <a:buNone/>
            </a:pPr>
            <a:r>
              <a:rPr lang="pt-BR" sz="2000" dirty="0" smtClean="0"/>
              <a:t>Se o estudante acertar poderá avançar até a casa onde está a peça. Caso contrário não poderá avançar.</a:t>
            </a:r>
          </a:p>
        </p:txBody>
      </p:sp>
      <p:sp>
        <p:nvSpPr>
          <p:cNvPr id="4" name="Retângulo 3"/>
          <p:cNvSpPr/>
          <p:nvPr/>
        </p:nvSpPr>
        <p:spPr>
          <a:xfrm>
            <a:off x="0" y="428604"/>
            <a:ext cx="9144000" cy="164307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82500" lnSpcReduction="200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6. CARACOL</a:t>
            </a: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Espaço Reservado para Conteúdo 6" descr="caracol.jpg"/>
          <p:cNvPicPr>
            <a:picLocks noGrp="1" noChangeAspect="1"/>
          </p:cNvPicPr>
          <p:nvPr>
            <p:ph idx="1"/>
          </p:nvPr>
        </p:nvPicPr>
        <p:blipFill>
          <a:blip r:embed="rId2" cstate="print"/>
          <a:srcRect/>
          <a:stretch>
            <a:fillRect/>
          </a:stretch>
        </p:blipFill>
        <p:spPr>
          <a:xfrm>
            <a:off x="1214438" y="1928813"/>
            <a:ext cx="7000875" cy="4525962"/>
          </a:xfrm>
        </p:spPr>
      </p:pic>
      <p:sp>
        <p:nvSpPr>
          <p:cNvPr id="4" name="Retângulo 3"/>
          <p:cNvSpPr/>
          <p:nvPr/>
        </p:nvSpPr>
        <p:spPr>
          <a:xfrm>
            <a:off x="0" y="428604"/>
            <a:ext cx="9144000" cy="164307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6. CARACOL</a:t>
            </a: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3"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exto explicativo em seta para cima 10"/>
          <p:cNvSpPr/>
          <p:nvPr/>
        </p:nvSpPr>
        <p:spPr>
          <a:xfrm>
            <a:off x="3500438" y="5857875"/>
            <a:ext cx="1428750" cy="928688"/>
          </a:xfrm>
          <a:prstGeom prst="up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pt-BR" dirty="0"/>
              <a:t>Todos os atributos</a:t>
            </a:r>
          </a:p>
        </p:txBody>
      </p:sp>
      <p:sp>
        <p:nvSpPr>
          <p:cNvPr id="12" name="Texto explicativo em seta para cima 11"/>
          <p:cNvSpPr/>
          <p:nvPr/>
        </p:nvSpPr>
        <p:spPr>
          <a:xfrm>
            <a:off x="1928813" y="5500688"/>
            <a:ext cx="1428750" cy="928687"/>
          </a:xfrm>
          <a:prstGeom prst="up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pt-BR" dirty="0"/>
              <a:t>Atributo de cor</a:t>
            </a:r>
          </a:p>
        </p:txBody>
      </p:sp>
      <p:sp>
        <p:nvSpPr>
          <p:cNvPr id="13" name="Texto explicativo em seta para cima 12"/>
          <p:cNvSpPr/>
          <p:nvPr/>
        </p:nvSpPr>
        <p:spPr>
          <a:xfrm rot="5400000">
            <a:off x="517893" y="3589737"/>
            <a:ext cx="1107289" cy="1714512"/>
          </a:xfrm>
          <a:prstGeom prst="upArrowCallout">
            <a:avLst/>
          </a:prstGeom>
        </p:spPr>
        <p:style>
          <a:lnRef idx="2">
            <a:schemeClr val="dk1"/>
          </a:lnRef>
          <a:fillRef idx="1">
            <a:schemeClr val="lt1"/>
          </a:fillRef>
          <a:effectRef idx="0">
            <a:schemeClr val="dk1"/>
          </a:effectRef>
          <a:fontRef idx="minor">
            <a:schemeClr val="dk1"/>
          </a:fontRef>
        </p:style>
        <p:txBody>
          <a:bodyPr vert="vert270"/>
          <a:lstStyle/>
          <a:p>
            <a:pPr algn="ctr">
              <a:defRPr/>
            </a:pPr>
            <a:r>
              <a:rPr lang="pt-BR" dirty="0"/>
              <a:t>Escolha um atributo</a:t>
            </a:r>
          </a:p>
        </p:txBody>
      </p:sp>
      <p:sp>
        <p:nvSpPr>
          <p:cNvPr id="14" name="Texto explicativo em seta para a esquerda 13"/>
          <p:cNvSpPr/>
          <p:nvPr/>
        </p:nvSpPr>
        <p:spPr>
          <a:xfrm>
            <a:off x="5715000" y="4500563"/>
            <a:ext cx="3214688" cy="500062"/>
          </a:xfrm>
          <a:prstGeom prst="left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pt-BR" dirty="0"/>
              <a:t>Dois atributos</a:t>
            </a:r>
          </a:p>
        </p:txBody>
      </p:sp>
      <p:sp>
        <p:nvSpPr>
          <p:cNvPr id="10" name="Texto explicativo em seta para cima 9"/>
          <p:cNvSpPr/>
          <p:nvPr/>
        </p:nvSpPr>
        <p:spPr>
          <a:xfrm rot="5400000">
            <a:off x="946521" y="2339570"/>
            <a:ext cx="1107289" cy="1714512"/>
          </a:xfrm>
          <a:prstGeom prst="upArrowCallout">
            <a:avLst/>
          </a:prstGeom>
        </p:spPr>
        <p:style>
          <a:lnRef idx="2">
            <a:schemeClr val="dk1"/>
          </a:lnRef>
          <a:fillRef idx="1">
            <a:schemeClr val="lt1"/>
          </a:fillRef>
          <a:effectRef idx="0">
            <a:schemeClr val="dk1"/>
          </a:effectRef>
          <a:fontRef idx="minor">
            <a:schemeClr val="dk1"/>
          </a:fontRef>
        </p:style>
        <p:txBody>
          <a:bodyPr vert="vert270"/>
          <a:lstStyle/>
          <a:p>
            <a:pPr algn="ctr">
              <a:defRPr/>
            </a:pPr>
            <a:r>
              <a:rPr lang="pt-BR" dirty="0"/>
              <a:t> Atributo</a:t>
            </a:r>
          </a:p>
          <a:p>
            <a:pPr algn="ctr">
              <a:defRPr/>
            </a:pPr>
            <a:r>
              <a:rPr lang="pt-BR" dirty="0"/>
              <a:t>de</a:t>
            </a:r>
          </a:p>
          <a:p>
            <a:pPr algn="ctr">
              <a:defRPr/>
            </a:pPr>
            <a:r>
              <a:rPr lang="pt-BR" dirty="0"/>
              <a:t>tamanho</a:t>
            </a:r>
          </a:p>
        </p:txBody>
      </p:sp>
      <p:sp>
        <p:nvSpPr>
          <p:cNvPr id="17" name="Texto explicativo em seta para a esquerda 16"/>
          <p:cNvSpPr/>
          <p:nvPr/>
        </p:nvSpPr>
        <p:spPr>
          <a:xfrm>
            <a:off x="5715000" y="2286000"/>
            <a:ext cx="3214688" cy="500063"/>
          </a:xfrm>
          <a:prstGeom prst="left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pt-BR" dirty="0"/>
              <a:t>Atributo de espessura</a:t>
            </a:r>
          </a:p>
        </p:txBody>
      </p:sp>
      <p:sp>
        <p:nvSpPr>
          <p:cNvPr id="19" name="Texto explicativo em seta para a esquerda 18"/>
          <p:cNvSpPr/>
          <p:nvPr/>
        </p:nvSpPr>
        <p:spPr>
          <a:xfrm>
            <a:off x="4714875" y="2928938"/>
            <a:ext cx="3214688" cy="500062"/>
          </a:xfrm>
          <a:prstGeom prst="left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pt-BR" dirty="0"/>
              <a:t>Três atributos</a:t>
            </a:r>
          </a:p>
        </p:txBody>
      </p:sp>
      <p:sp>
        <p:nvSpPr>
          <p:cNvPr id="20" name="Texto explicativo em seta para a esquerda 19"/>
          <p:cNvSpPr/>
          <p:nvPr/>
        </p:nvSpPr>
        <p:spPr>
          <a:xfrm>
            <a:off x="3143250" y="3571875"/>
            <a:ext cx="3214688" cy="500063"/>
          </a:xfrm>
          <a:prstGeom prst="left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pt-BR" dirty="0"/>
              <a:t>Todos atributos</a:t>
            </a:r>
          </a:p>
        </p:txBody>
      </p:sp>
      <p:sp>
        <p:nvSpPr>
          <p:cNvPr id="21" name="Texto explicativo em seta para a esquerda 20"/>
          <p:cNvSpPr/>
          <p:nvPr/>
        </p:nvSpPr>
        <p:spPr>
          <a:xfrm rot="19776120">
            <a:off x="2763838" y="1708150"/>
            <a:ext cx="3214687" cy="500063"/>
          </a:xfrm>
          <a:prstGeom prst="left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pt-BR" dirty="0"/>
              <a:t>Atributo de forma</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9"/>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4" grpId="0" animBg="1"/>
      <p:bldP spid="14" grpId="1" animBg="1"/>
      <p:bldP spid="17" grpId="0" animBg="1"/>
      <p:bldP spid="17" grpId="1" animBg="1"/>
      <p:bldP spid="19" grpId="0" animBg="1"/>
      <p:bldP spid="19" grpId="1" animBg="1"/>
      <p:bldP spid="20" grpId="0" animBg="1"/>
      <p:bldP spid="20" grpId="1" animBg="1"/>
      <p:bldP spid="21" grpId="0" animBg="1"/>
      <p:bldP spid="2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2760663"/>
            <a:ext cx="8258175" cy="1811337"/>
          </a:xfrm>
        </p:spPr>
        <p:txBody>
          <a:bodyPr rtlCol="0">
            <a:normAutofit/>
          </a:bodyPr>
          <a:lstStyle/>
          <a:p>
            <a:pPr marL="0" indent="0" eaLnBrk="1" fontAlgn="auto" hangingPunct="1">
              <a:lnSpc>
                <a:spcPct val="120000"/>
              </a:lnSpc>
              <a:spcAft>
                <a:spcPts val="0"/>
              </a:spcAft>
              <a:buFont typeface="Arial" charset="0"/>
              <a:buNone/>
              <a:defRPr/>
            </a:pPr>
            <a:r>
              <a:rPr lang="pt-BR" sz="2000" dirty="0" smtClean="0">
                <a:solidFill>
                  <a:schemeClr val="tx1">
                    <a:lumMod val="95000"/>
                    <a:lumOff val="5000"/>
                  </a:schemeClr>
                </a:solidFill>
              </a:rPr>
              <a:t>É um jogo que permite as crianças trabalharem com o corpo, enquanto analisam os atributos das peças, considerando a lei de cada campo.</a:t>
            </a:r>
          </a:p>
          <a:p>
            <a:pPr marL="0" indent="0" eaLnBrk="1" fontAlgn="auto" hangingPunct="1">
              <a:lnSpc>
                <a:spcPct val="120000"/>
              </a:lnSpc>
              <a:spcAft>
                <a:spcPts val="0"/>
              </a:spcAft>
              <a:buFont typeface="Arial" charset="0"/>
              <a:buNone/>
              <a:defRPr/>
            </a:pPr>
            <a:endParaRPr lang="pt-BR" sz="2000" dirty="0" smtClean="0">
              <a:solidFill>
                <a:srgbClr val="FF0000"/>
              </a:solidFill>
            </a:endParaRPr>
          </a:p>
        </p:txBody>
      </p:sp>
      <p:sp>
        <p:nvSpPr>
          <p:cNvPr id="4" name="Retângulo 3"/>
          <p:cNvSpPr/>
          <p:nvPr/>
        </p:nvSpPr>
        <p:spPr>
          <a:xfrm>
            <a:off x="0" y="428604"/>
            <a:ext cx="9144000" cy="1643074"/>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6. CARACOL - Análise</a:t>
            </a:r>
          </a:p>
          <a:p>
            <a:pPr algn="ctr" fontAlgn="auto">
              <a:spcBef>
                <a:spcPts val="0"/>
              </a:spcBef>
              <a:spcAft>
                <a:spcPts val="0"/>
              </a:spcAft>
              <a:defRPr/>
            </a:pPr>
            <a:endParaRPr lang="pt-BR" sz="2500" b="1" dirty="0">
              <a:solidFill>
                <a:schemeClr val="bg1"/>
              </a:solidFill>
              <a:latin typeface="Arial" pitchFamily="34" charset="0"/>
              <a:ea typeface="+mj-ea"/>
              <a:cs typeface="Arial" pitchFamily="34" charset="0"/>
            </a:endParaRPr>
          </a:p>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584" name="Picture 10"/>
          <p:cNvPicPr>
            <a:picLocks noChangeAspect="1" noChangeArrowheads="1"/>
          </p:cNvPicPr>
          <p:nvPr/>
        </p:nvPicPr>
        <p:blipFill>
          <a:blip r:embed="rId3" cstate="print"/>
          <a:srcRect/>
          <a:stretch>
            <a:fillRect/>
          </a:stretch>
        </p:blipFill>
        <p:spPr bwMode="auto">
          <a:xfrm>
            <a:off x="2571750" y="3786188"/>
            <a:ext cx="3619500" cy="271462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71500" y="2286013"/>
            <a:ext cx="8286750" cy="3071813"/>
          </a:xfrm>
        </p:spPr>
        <p:txBody>
          <a:bodyPr rtlCol="0">
            <a:normAutofit fontScale="90000"/>
          </a:bodyPr>
          <a:lstStyle/>
          <a:p>
            <a:pPr algn="l" eaLnBrk="1" fontAlgn="auto" hangingPunct="1">
              <a:spcAft>
                <a:spcPts val="0"/>
              </a:spcAft>
              <a:defRPr/>
            </a:pPr>
            <a:r>
              <a:rPr lang="pt-BR" sz="1300" b="1" dirty="0" smtClean="0">
                <a:solidFill>
                  <a:srgbClr val="9E3611"/>
                </a:solidFill>
                <a:latin typeface="Verdana" pitchFamily="34" charset="0"/>
              </a:rPr>
              <a:t>DOMINÓ:</a:t>
            </a:r>
            <a:br>
              <a:rPr lang="pt-BR" sz="1300" b="1" dirty="0" smtClean="0">
                <a:solidFill>
                  <a:srgbClr val="9E3611"/>
                </a:solidFill>
                <a:latin typeface="Verdana" pitchFamily="34" charset="0"/>
              </a:rPr>
            </a:br>
            <a:r>
              <a:rPr lang="pt-BR" sz="1300" b="1" dirty="0" smtClean="0">
                <a:solidFill>
                  <a:srgbClr val="9E3611"/>
                </a:solidFill>
                <a:latin typeface="Verdana" pitchFamily="34" charset="0"/>
              </a:rPr>
              <a:t/>
            </a:r>
            <a:br>
              <a:rPr lang="pt-BR" sz="1300" b="1" dirty="0" smtClean="0">
                <a:solidFill>
                  <a:srgbClr val="9E3611"/>
                </a:solidFill>
                <a:latin typeface="Verdana" pitchFamily="34" charset="0"/>
              </a:rPr>
            </a:br>
            <a:r>
              <a:rPr lang="pt-BR" sz="1300" b="1" dirty="0" smtClean="0">
                <a:solidFill>
                  <a:srgbClr val="9E3611"/>
                </a:solidFill>
                <a:latin typeface="Verdana" pitchFamily="34" charset="0"/>
              </a:rPr>
              <a:t/>
            </a:r>
            <a:br>
              <a:rPr lang="pt-BR" sz="1300" b="1" dirty="0" smtClean="0">
                <a:solidFill>
                  <a:srgbClr val="9E3611"/>
                </a:solidFill>
                <a:latin typeface="Verdana" pitchFamily="34" charset="0"/>
              </a:rPr>
            </a:br>
            <a:r>
              <a:rPr lang="pt-BR" sz="1300" b="1" dirty="0" smtClean="0">
                <a:solidFill>
                  <a:srgbClr val="9E3611"/>
                </a:solidFill>
                <a:latin typeface="Verdana" pitchFamily="34" charset="0"/>
              </a:rPr>
              <a:t/>
            </a:r>
            <a:br>
              <a:rPr lang="pt-BR" sz="1300" b="1" dirty="0" smtClean="0">
                <a:solidFill>
                  <a:srgbClr val="9E3611"/>
                </a:solidFill>
                <a:latin typeface="Verdana" pitchFamily="34" charset="0"/>
              </a:rPr>
            </a:br>
            <a:r>
              <a:rPr lang="pt-BR" sz="1300" b="1" dirty="0" smtClean="0">
                <a:solidFill>
                  <a:srgbClr val="9E3611"/>
                </a:solidFill>
                <a:latin typeface="Verdana" pitchFamily="34" charset="0"/>
              </a:rPr>
              <a:t/>
            </a:r>
            <a:br>
              <a:rPr lang="pt-BR" sz="1300" b="1" dirty="0" smtClean="0">
                <a:solidFill>
                  <a:srgbClr val="9E3611"/>
                </a:solidFill>
                <a:latin typeface="Verdana" pitchFamily="34" charset="0"/>
              </a:rPr>
            </a:br>
            <a:r>
              <a:rPr lang="pt-BR" sz="1300" b="1" dirty="0" smtClean="0">
                <a:solidFill>
                  <a:srgbClr val="9E3611"/>
                </a:solidFill>
                <a:latin typeface="Verdana" pitchFamily="34" charset="0"/>
              </a:rPr>
              <a:t/>
            </a:r>
            <a:br>
              <a:rPr lang="pt-BR" sz="1300" b="1" dirty="0" smtClean="0">
                <a:solidFill>
                  <a:srgbClr val="9E3611"/>
                </a:solidFill>
                <a:latin typeface="Verdana" pitchFamily="34" charset="0"/>
              </a:rPr>
            </a:br>
            <a:r>
              <a:rPr lang="pt-BR" sz="2200" dirty="0" smtClean="0">
                <a:latin typeface="+mn-lt"/>
                <a:ea typeface="+mn-ea"/>
                <a:cs typeface="+mn-cs"/>
              </a:rPr>
              <a:t>Essa atividade é semelhante ao jogo de dominó. As peças serão distribuídas entre os alunos sendo que uma delas será escolhida pelo professor para ser a peça inicial do jogo. O professor estabelece o nível de dificuldade da atividade estipulando o número de diferenças que deve haver entre as peças. </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r>
              <a:rPr lang="pt-BR" sz="2200" dirty="0" smtClean="0">
                <a:latin typeface="+mn-lt"/>
                <a:ea typeface="+mn-ea"/>
                <a:cs typeface="+mn-cs"/>
              </a:rPr>
              <a:t>Supondo que deva haver </a:t>
            </a:r>
            <a:r>
              <a:rPr lang="pt-BR" sz="2200" b="1" dirty="0" smtClean="0">
                <a:solidFill>
                  <a:schemeClr val="accent4">
                    <a:lumMod val="75000"/>
                  </a:schemeClr>
                </a:solidFill>
                <a:latin typeface="+mn-lt"/>
                <a:ea typeface="+mn-ea"/>
                <a:cs typeface="+mn-cs"/>
              </a:rPr>
              <a:t>somente uma diferença </a:t>
            </a:r>
            <a:r>
              <a:rPr lang="pt-BR" sz="2200" dirty="0" smtClean="0">
                <a:latin typeface="+mn-lt"/>
                <a:ea typeface="+mn-ea"/>
                <a:cs typeface="+mn-cs"/>
              </a:rPr>
              <a:t>entre as peças e que a peça inicial seja:</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r>
              <a:rPr lang="pt-BR" sz="2200" dirty="0" smtClean="0">
                <a:latin typeface="+mn-lt"/>
                <a:ea typeface="+mn-ea"/>
                <a:cs typeface="+mn-cs"/>
              </a:rPr>
              <a:t/>
            </a:r>
            <a:br>
              <a:rPr lang="pt-BR" sz="2200" dirty="0" smtClean="0">
                <a:latin typeface="+mn-lt"/>
                <a:ea typeface="+mn-ea"/>
                <a:cs typeface="+mn-cs"/>
              </a:rPr>
            </a:br>
            <a:r>
              <a:rPr lang="pt-BR" sz="2200" dirty="0" smtClean="0">
                <a:latin typeface="+mn-lt"/>
                <a:ea typeface="+mn-ea"/>
                <a:cs typeface="+mn-cs"/>
              </a:rPr>
              <a:t> </a:t>
            </a:r>
          </a:p>
        </p:txBody>
      </p:sp>
      <p:sp>
        <p:nvSpPr>
          <p:cNvPr id="3" name="Retângulo 2"/>
          <p:cNvSpPr/>
          <p:nvPr/>
        </p:nvSpPr>
        <p:spPr>
          <a:xfrm>
            <a:off x="0" y="428604"/>
            <a:ext cx="9144000" cy="164307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pt-BR" dirty="0"/>
          </a:p>
        </p:txBody>
      </p:sp>
      <p:sp>
        <p:nvSpPr>
          <p:cNvPr id="4" name="Título 1"/>
          <p:cNvSpPr txBox="1">
            <a:spLocks/>
          </p:cNvSpPr>
          <p:nvPr/>
        </p:nvSpPr>
        <p:spPr>
          <a:xfrm>
            <a:off x="1714500" y="142875"/>
            <a:ext cx="7429500" cy="1470025"/>
          </a:xfrm>
          <a:prstGeom prst="rect">
            <a:avLst/>
          </a:prstGeom>
        </p:spPr>
        <p:txBody>
          <a:bodyPr anchor="ctr">
            <a:normAutofit fontScale="975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7. DOMINÓ</a:t>
            </a:r>
            <a:endParaRPr lang="pt-BR" sz="2600" b="1" dirty="0">
              <a:solidFill>
                <a:schemeClr val="bg1"/>
              </a:solidFill>
              <a:latin typeface="Arial" pitchFamily="34" charset="0"/>
              <a:ea typeface="+mj-ea"/>
              <a:cs typeface="Arial" pitchFamily="34" charset="0"/>
            </a:endParaRPr>
          </a:p>
        </p:txBody>
      </p:sp>
      <p:pic>
        <p:nvPicPr>
          <p:cNvPr id="5" name="Imagem 4"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Triângulo isósceles 10"/>
          <p:cNvSpPr/>
          <p:nvPr/>
        </p:nvSpPr>
        <p:spPr>
          <a:xfrm>
            <a:off x="1571604" y="4786322"/>
            <a:ext cx="428628" cy="428628"/>
          </a:xfrm>
          <a:prstGeom prst="triangle">
            <a:avLst/>
          </a:prstGeom>
          <a:solidFill>
            <a:srgbClr val="FF0000"/>
          </a:solid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Retângulo 11"/>
          <p:cNvSpPr>
            <a:spLocks noChangeArrowheads="1"/>
          </p:cNvSpPr>
          <p:nvPr/>
        </p:nvSpPr>
        <p:spPr bwMode="auto">
          <a:xfrm>
            <a:off x="928688" y="5214938"/>
            <a:ext cx="1196975" cy="1200150"/>
          </a:xfrm>
          <a:prstGeom prst="rect">
            <a:avLst/>
          </a:prstGeom>
          <a:noFill/>
          <a:ln w="9525">
            <a:noFill/>
            <a:miter lim="800000"/>
            <a:headEnd/>
            <a:tailEnd/>
          </a:ln>
        </p:spPr>
        <p:txBody>
          <a:bodyPr wrap="none">
            <a:spAutoFit/>
          </a:bodyPr>
          <a:lstStyle/>
          <a:p>
            <a:r>
              <a:rPr lang="pt-BR"/>
              <a:t>triângulo </a:t>
            </a:r>
          </a:p>
          <a:p>
            <a:r>
              <a:rPr lang="pt-BR"/>
              <a:t>vermelho </a:t>
            </a:r>
          </a:p>
          <a:p>
            <a:r>
              <a:rPr lang="pt-BR"/>
              <a:t>pequeno </a:t>
            </a:r>
          </a:p>
          <a:p>
            <a:r>
              <a:rPr lang="pt-BR"/>
              <a:t>grosso</a:t>
            </a:r>
          </a:p>
        </p:txBody>
      </p:sp>
      <p:sp>
        <p:nvSpPr>
          <p:cNvPr id="13" name="Retângulo 12"/>
          <p:cNvSpPr>
            <a:spLocks noChangeArrowheads="1"/>
          </p:cNvSpPr>
          <p:nvPr/>
        </p:nvSpPr>
        <p:spPr bwMode="auto">
          <a:xfrm>
            <a:off x="2357438" y="5357813"/>
            <a:ext cx="1223412" cy="1200329"/>
          </a:xfrm>
          <a:prstGeom prst="rect">
            <a:avLst/>
          </a:prstGeom>
          <a:noFill/>
          <a:ln w="9525">
            <a:noFill/>
            <a:miter lim="800000"/>
            <a:headEnd/>
            <a:tailEnd/>
          </a:ln>
        </p:spPr>
        <p:txBody>
          <a:bodyPr wrap="none">
            <a:spAutoFit/>
          </a:bodyPr>
          <a:lstStyle/>
          <a:p>
            <a:pPr>
              <a:defRPr/>
            </a:pPr>
            <a:r>
              <a:rPr lang="pt-BR" strike="sngStrike" dirty="0">
                <a:cs typeface="+mn-cs"/>
              </a:rPr>
              <a:t>quadrado</a:t>
            </a:r>
            <a:r>
              <a:rPr lang="pt-BR" dirty="0">
                <a:cs typeface="+mn-cs"/>
              </a:rPr>
              <a:t> </a:t>
            </a:r>
          </a:p>
          <a:p>
            <a:pPr>
              <a:defRPr/>
            </a:pPr>
            <a:r>
              <a:rPr lang="pt-BR" dirty="0">
                <a:cs typeface="+mn-cs"/>
              </a:rPr>
              <a:t>vermelho </a:t>
            </a:r>
          </a:p>
          <a:p>
            <a:pPr>
              <a:defRPr/>
            </a:pPr>
            <a:r>
              <a:rPr lang="pt-BR" dirty="0">
                <a:cs typeface="+mn-cs"/>
              </a:rPr>
              <a:t>pequeno</a:t>
            </a:r>
          </a:p>
          <a:p>
            <a:pPr>
              <a:defRPr/>
            </a:pPr>
            <a:r>
              <a:rPr lang="pt-BR" dirty="0">
                <a:cs typeface="+mn-cs"/>
              </a:rPr>
              <a:t>grosso</a:t>
            </a:r>
          </a:p>
        </p:txBody>
      </p:sp>
      <p:sp>
        <p:nvSpPr>
          <p:cNvPr id="16" name="Triângulo isósceles 15"/>
          <p:cNvSpPr/>
          <p:nvPr/>
        </p:nvSpPr>
        <p:spPr>
          <a:xfrm>
            <a:off x="3071813" y="4786325"/>
            <a:ext cx="428625" cy="428625"/>
          </a:xfrm>
          <a:prstGeom prst="triangle">
            <a:avLst/>
          </a:prstGeom>
          <a:solidFill>
            <a:schemeClr val="tx2">
              <a:lumMod val="60000"/>
              <a:lumOff val="40000"/>
            </a:schemeClr>
          </a:solidFill>
          <a:ln>
            <a:solidFill>
              <a:schemeClr val="tx2">
                <a:lumMod val="60000"/>
                <a:lumOff val="4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Retângulo 16"/>
          <p:cNvSpPr>
            <a:spLocks noChangeArrowheads="1"/>
          </p:cNvSpPr>
          <p:nvPr/>
        </p:nvSpPr>
        <p:spPr bwMode="auto">
          <a:xfrm>
            <a:off x="3786188" y="4500563"/>
            <a:ext cx="1133475" cy="1200150"/>
          </a:xfrm>
          <a:prstGeom prst="rect">
            <a:avLst/>
          </a:prstGeom>
          <a:noFill/>
          <a:ln w="9525">
            <a:noFill/>
            <a:miter lim="800000"/>
            <a:headEnd/>
            <a:tailEnd/>
          </a:ln>
        </p:spPr>
        <p:txBody>
          <a:bodyPr wrap="none">
            <a:spAutoFit/>
          </a:bodyPr>
          <a:lstStyle/>
          <a:p>
            <a:pPr>
              <a:defRPr/>
            </a:pPr>
            <a:r>
              <a:rPr lang="pt-BR" strike="sngStrike" dirty="0">
                <a:cs typeface="+mn-cs"/>
              </a:rPr>
              <a:t>triângulo</a:t>
            </a:r>
            <a:r>
              <a:rPr lang="pt-BR" dirty="0">
                <a:cs typeface="+mn-cs"/>
              </a:rPr>
              <a:t> </a:t>
            </a:r>
          </a:p>
          <a:p>
            <a:pPr>
              <a:defRPr/>
            </a:pPr>
            <a:r>
              <a:rPr lang="pt-BR" strike="sngStrike" dirty="0">
                <a:cs typeface="+mn-cs"/>
              </a:rPr>
              <a:t>azul </a:t>
            </a:r>
          </a:p>
          <a:p>
            <a:pPr>
              <a:defRPr/>
            </a:pPr>
            <a:r>
              <a:rPr lang="pt-BR" dirty="0">
                <a:cs typeface="+mn-cs"/>
              </a:rPr>
              <a:t>pequeno</a:t>
            </a:r>
          </a:p>
          <a:p>
            <a:pPr>
              <a:defRPr/>
            </a:pPr>
            <a:r>
              <a:rPr lang="pt-BR" dirty="0">
                <a:cs typeface="+mn-cs"/>
              </a:rPr>
              <a:t>grosso</a:t>
            </a:r>
          </a:p>
        </p:txBody>
      </p:sp>
      <p:sp>
        <p:nvSpPr>
          <p:cNvPr id="15" name="Cubo 14"/>
          <p:cNvSpPr/>
          <p:nvPr/>
        </p:nvSpPr>
        <p:spPr>
          <a:xfrm>
            <a:off x="2286000" y="4714875"/>
            <a:ext cx="500063" cy="500063"/>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5"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strVal val="#ppt_w*0.70"/>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Effect transition="in" filter="fade">
                                      <p:cBhvr>
                                        <p:cTn id="31" dur="1000"/>
                                        <p:tgtEl>
                                          <p:spTgt spid="16"/>
                                        </p:tgtEl>
                                      </p:cBhvr>
                                    </p:animEffect>
                                  </p:childTnLst>
                                </p:cTn>
                              </p:par>
                              <p:par>
                                <p:cTn id="32" presetID="55"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1000" fill="hold"/>
                                        <p:tgtEl>
                                          <p:spTgt spid="17"/>
                                        </p:tgtEl>
                                        <p:attrNameLst>
                                          <p:attrName>ppt_w</p:attrName>
                                        </p:attrNameLst>
                                      </p:cBhvr>
                                      <p:tavLst>
                                        <p:tav tm="0">
                                          <p:val>
                                            <p:strVal val="#ppt_w*0.70"/>
                                          </p:val>
                                        </p:tav>
                                        <p:tav tm="100000">
                                          <p:val>
                                            <p:strVal val="#ppt_w"/>
                                          </p:val>
                                        </p:tav>
                                      </p:tavLst>
                                    </p:anim>
                                    <p:anim calcmode="lin" valueType="num">
                                      <p:cBhvr>
                                        <p:cTn id="35" dur="1000" fill="hold"/>
                                        <p:tgtEl>
                                          <p:spTgt spid="17"/>
                                        </p:tgtEl>
                                        <p:attrNameLst>
                                          <p:attrName>ppt_h</p:attrName>
                                        </p:attrNameLst>
                                      </p:cBhvr>
                                      <p:tavLst>
                                        <p:tav tm="0">
                                          <p:val>
                                            <p:strVal val="#ppt_h"/>
                                          </p:val>
                                        </p:tav>
                                        <p:tav tm="100000">
                                          <p:val>
                                            <p:strVal val="#ppt_h"/>
                                          </p:val>
                                        </p:tav>
                                      </p:tavLst>
                                    </p:anim>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28604"/>
            <a:ext cx="9144000" cy="164307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pt-BR" dirty="0"/>
          </a:p>
        </p:txBody>
      </p:sp>
      <p:sp>
        <p:nvSpPr>
          <p:cNvPr id="4" name="Título 1"/>
          <p:cNvSpPr txBox="1">
            <a:spLocks/>
          </p:cNvSpPr>
          <p:nvPr/>
        </p:nvSpPr>
        <p:spPr>
          <a:xfrm>
            <a:off x="1714500" y="142875"/>
            <a:ext cx="7429500" cy="1470025"/>
          </a:xfrm>
          <a:prstGeom prst="rect">
            <a:avLst/>
          </a:prstGeom>
        </p:spPr>
        <p:txBody>
          <a:bodyPr anchor="ctr">
            <a:normAutofit fontScale="975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7. DOMINÓ - Condições</a:t>
            </a:r>
            <a:endParaRPr lang="pt-BR" sz="2600" b="1" dirty="0">
              <a:solidFill>
                <a:schemeClr val="bg1"/>
              </a:solidFill>
              <a:latin typeface="Arial" pitchFamily="34" charset="0"/>
              <a:ea typeface="+mj-ea"/>
              <a:cs typeface="Arial" pitchFamily="34" charset="0"/>
            </a:endParaRPr>
          </a:p>
        </p:txBody>
      </p:sp>
      <p:pic>
        <p:nvPicPr>
          <p:cNvPr id="5" name="Imagem 4"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39" name="Retângulo 6"/>
          <p:cNvSpPr>
            <a:spLocks noChangeArrowheads="1"/>
          </p:cNvSpPr>
          <p:nvPr/>
        </p:nvSpPr>
        <p:spPr bwMode="auto">
          <a:xfrm>
            <a:off x="428625" y="2214563"/>
            <a:ext cx="7643813" cy="4246562"/>
          </a:xfrm>
          <a:prstGeom prst="rect">
            <a:avLst/>
          </a:prstGeom>
          <a:noFill/>
          <a:ln w="9525">
            <a:noFill/>
            <a:miter lim="800000"/>
            <a:headEnd/>
            <a:tailEnd/>
          </a:ln>
        </p:spPr>
        <p:txBody>
          <a:bodyPr>
            <a:spAutoFit/>
          </a:bodyPr>
          <a:lstStyle/>
          <a:p>
            <a:r>
              <a:rPr lang="pt-BR" b="1" dirty="0"/>
              <a:t>Peça inicial</a:t>
            </a:r>
            <a:r>
              <a:rPr lang="pt-BR" dirty="0"/>
              <a:t>: quadrado, </a:t>
            </a:r>
            <a:r>
              <a:rPr lang="pt-BR" dirty="0" smtClean="0"/>
              <a:t>amarelo, </a:t>
            </a:r>
            <a:r>
              <a:rPr lang="pt-BR" dirty="0"/>
              <a:t>grosso, grande</a:t>
            </a:r>
          </a:p>
          <a:p>
            <a:endParaRPr lang="pt-BR" b="1" dirty="0"/>
          </a:p>
          <a:p>
            <a:r>
              <a:rPr lang="pt-BR" b="1" dirty="0"/>
              <a:t>7.1 Condição</a:t>
            </a:r>
            <a:r>
              <a:rPr lang="pt-BR" dirty="0"/>
              <a:t>: três semelhanças</a:t>
            </a:r>
          </a:p>
          <a:p>
            <a:r>
              <a:rPr lang="pt-BR" dirty="0"/>
              <a:t>Essa lei poderia ser reescrita assim: uma diferença?</a:t>
            </a:r>
          </a:p>
          <a:p>
            <a:endParaRPr lang="pt-BR" dirty="0"/>
          </a:p>
          <a:p>
            <a:r>
              <a:rPr lang="pt-BR" b="1" dirty="0"/>
              <a:t>7.2 Condição</a:t>
            </a:r>
            <a:r>
              <a:rPr lang="pt-BR" dirty="0"/>
              <a:t>: somente duas diferenças</a:t>
            </a:r>
          </a:p>
          <a:p>
            <a:endParaRPr lang="pt-BR" dirty="0"/>
          </a:p>
          <a:p>
            <a:r>
              <a:rPr lang="pt-BR" b="1" dirty="0"/>
              <a:t>7.3 Condição</a:t>
            </a:r>
            <a:r>
              <a:rPr lang="pt-BR" dirty="0"/>
              <a:t>: somente duas semelhanças</a:t>
            </a:r>
          </a:p>
          <a:p>
            <a:endParaRPr lang="pt-BR" dirty="0"/>
          </a:p>
          <a:p>
            <a:r>
              <a:rPr lang="pt-BR" dirty="0"/>
              <a:t>Qual é a relação entre a lei </a:t>
            </a:r>
            <a:r>
              <a:rPr lang="pt-BR" dirty="0" smtClean="0"/>
              <a:t>7.2</a:t>
            </a:r>
            <a:r>
              <a:rPr lang="pt-BR" dirty="0"/>
              <a:t>. e </a:t>
            </a:r>
            <a:r>
              <a:rPr lang="pt-BR" dirty="0" smtClean="0"/>
              <a:t>7.3</a:t>
            </a:r>
            <a:r>
              <a:rPr lang="pt-BR" dirty="0"/>
              <a:t>?</a:t>
            </a:r>
          </a:p>
          <a:p>
            <a:endParaRPr lang="pt-BR" dirty="0"/>
          </a:p>
          <a:p>
            <a:r>
              <a:rPr lang="pt-BR" b="1" dirty="0"/>
              <a:t>7.4 Condição</a:t>
            </a:r>
            <a:r>
              <a:rPr lang="pt-BR" dirty="0"/>
              <a:t>: três semelhanças, sendo que uma delas é ser grossa</a:t>
            </a:r>
          </a:p>
          <a:p>
            <a:endParaRPr lang="pt-BR" dirty="0"/>
          </a:p>
          <a:p>
            <a:r>
              <a:rPr lang="pt-BR" dirty="0"/>
              <a:t>Qual é a diferença entre as condições </a:t>
            </a:r>
            <a:r>
              <a:rPr lang="pt-BR" dirty="0" smtClean="0"/>
              <a:t>7.1 </a:t>
            </a:r>
            <a:r>
              <a:rPr lang="pt-BR" dirty="0"/>
              <a:t>e </a:t>
            </a:r>
            <a:r>
              <a:rPr lang="pt-BR" dirty="0" smtClean="0"/>
              <a:t>7.4</a:t>
            </a:r>
            <a:r>
              <a:rPr lang="pt-BR" dirty="0"/>
              <a:t>?</a:t>
            </a:r>
          </a:p>
          <a:p>
            <a:endParaRPr lang="pt-BR" dirty="0"/>
          </a:p>
        </p:txBody>
      </p:sp>
      <p:sp>
        <p:nvSpPr>
          <p:cNvPr id="12" name="Cubo 11"/>
          <p:cNvSpPr/>
          <p:nvPr/>
        </p:nvSpPr>
        <p:spPr>
          <a:xfrm>
            <a:off x="6429375" y="2428875"/>
            <a:ext cx="2286000" cy="2214563"/>
          </a:xfrm>
          <a:prstGeom prst="cube">
            <a:avLst>
              <a:gd name="adj" fmla="val 25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additive="base">
                                        <p:cTn id="7" dur="500" fill="hold"/>
                                        <p:tgtEl>
                                          <p:spTgt spid="18439"/>
                                        </p:tgtEl>
                                        <p:attrNameLst>
                                          <p:attrName>ppt_x</p:attrName>
                                        </p:attrNameLst>
                                      </p:cBhvr>
                                      <p:tavLst>
                                        <p:tav tm="0">
                                          <p:val>
                                            <p:strVal val="#ppt_x"/>
                                          </p:val>
                                        </p:tav>
                                        <p:tav tm="100000">
                                          <p:val>
                                            <p:strVal val="#ppt_x"/>
                                          </p:val>
                                        </p:tav>
                                      </p:tavLst>
                                    </p:anim>
                                    <p:anim calcmode="lin" valueType="num">
                                      <p:cBhvr additive="base">
                                        <p:cTn id="8" dur="500" fill="hold"/>
                                        <p:tgtEl>
                                          <p:spTgt spid="184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28604"/>
            <a:ext cx="9144000" cy="164307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pt-BR" dirty="0"/>
          </a:p>
        </p:txBody>
      </p:sp>
      <p:sp>
        <p:nvSpPr>
          <p:cNvPr id="4" name="Título 1"/>
          <p:cNvSpPr txBox="1">
            <a:spLocks/>
          </p:cNvSpPr>
          <p:nvPr/>
        </p:nvSpPr>
        <p:spPr>
          <a:xfrm>
            <a:off x="1714500" y="142875"/>
            <a:ext cx="7429500" cy="1470025"/>
          </a:xfrm>
          <a:prstGeom prst="rect">
            <a:avLst/>
          </a:prstGeom>
        </p:spPr>
        <p:txBody>
          <a:bodyPr anchor="ctr">
            <a:normAutofit fontScale="975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7. DOMINÓ - Análise</a:t>
            </a:r>
            <a:endParaRPr lang="pt-BR" sz="2600" b="1" dirty="0">
              <a:solidFill>
                <a:schemeClr val="bg1"/>
              </a:solidFill>
              <a:latin typeface="Arial" pitchFamily="34" charset="0"/>
              <a:ea typeface="+mj-ea"/>
              <a:cs typeface="Arial" pitchFamily="34" charset="0"/>
            </a:endParaRPr>
          </a:p>
        </p:txBody>
      </p:sp>
      <p:pic>
        <p:nvPicPr>
          <p:cNvPr id="5" name="Imagem 4"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7655" name="Retângulo 6"/>
          <p:cNvSpPr>
            <a:spLocks noChangeArrowheads="1"/>
          </p:cNvSpPr>
          <p:nvPr/>
        </p:nvSpPr>
        <p:spPr bwMode="auto">
          <a:xfrm>
            <a:off x="428625" y="2214563"/>
            <a:ext cx="7643813" cy="2446824"/>
          </a:xfrm>
          <a:prstGeom prst="rect">
            <a:avLst/>
          </a:prstGeom>
          <a:noFill/>
          <a:ln w="9525">
            <a:noFill/>
            <a:miter lim="800000"/>
            <a:headEnd/>
            <a:tailEnd/>
          </a:ln>
        </p:spPr>
        <p:txBody>
          <a:bodyPr>
            <a:spAutoFit/>
          </a:bodyPr>
          <a:lstStyle/>
          <a:p>
            <a:pPr algn="just">
              <a:lnSpc>
                <a:spcPct val="150000"/>
              </a:lnSpc>
            </a:pPr>
            <a:r>
              <a:rPr lang="pt-BR" dirty="0"/>
              <a:t>Esse material é muito utilizado no trabalho com conjuntos (notações, relação de pertinência, relação de inclusão, união e intersecção de conjuntos). As diferenças existentes entre as peças são utilizadas nessas construções e as atividades realizadas anteriormente são maneiras de internalizar estes conceitos.</a:t>
            </a:r>
            <a:endParaRPr lang="pt-BR" dirty="0">
              <a:solidFill>
                <a:srgbClr val="FF0000"/>
              </a:solidFill>
            </a:endParaRPr>
          </a:p>
          <a:p>
            <a:pPr algn="just"/>
            <a:endParaRPr lang="pt-BR" dirty="0"/>
          </a:p>
        </p:txBody>
      </p:sp>
      <p:pic>
        <p:nvPicPr>
          <p:cNvPr id="27656" name="Picture 8"/>
          <p:cNvPicPr>
            <a:picLocks noChangeAspect="1" noChangeArrowheads="1"/>
          </p:cNvPicPr>
          <p:nvPr/>
        </p:nvPicPr>
        <p:blipFill>
          <a:blip r:embed="rId3" cstate="print"/>
          <a:srcRect/>
          <a:stretch>
            <a:fillRect/>
          </a:stretch>
        </p:blipFill>
        <p:spPr bwMode="auto">
          <a:xfrm>
            <a:off x="4786313" y="4071942"/>
            <a:ext cx="3694673" cy="234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642938" y="2201863"/>
            <a:ext cx="7715250" cy="4013200"/>
          </a:xfrm>
        </p:spPr>
        <p:txBody>
          <a:bodyPr rtlCol="0">
            <a:normAutofit/>
          </a:bodyPr>
          <a:lstStyle/>
          <a:p>
            <a:pPr algn="just" eaLnBrk="1" fontAlgn="auto" hangingPunct="1">
              <a:lnSpc>
                <a:spcPct val="110000"/>
              </a:lnSpc>
              <a:spcBef>
                <a:spcPct val="50000"/>
              </a:spcBef>
              <a:spcAft>
                <a:spcPts val="0"/>
              </a:spcAft>
              <a:defRPr/>
            </a:pPr>
            <a:r>
              <a:rPr lang="pt-BR" sz="2400" dirty="0" smtClean="0">
                <a:latin typeface="+mn-lt"/>
                <a:ea typeface="+mn-ea"/>
                <a:cs typeface="+mn-cs"/>
              </a:rPr>
              <a:t>Nesta atividade, as crianças trabalham sobre um quadro contendo  peças. O desafio consiste em escolher as peças observando que, entre ela e sua vizinha, deverá haver o mesmo </a:t>
            </a:r>
            <a:r>
              <a:rPr lang="pt-BR" sz="2400" b="1" dirty="0" smtClean="0">
                <a:solidFill>
                  <a:schemeClr val="tx2">
                    <a:lumMod val="60000"/>
                    <a:lumOff val="40000"/>
                  </a:schemeClr>
                </a:solidFill>
                <a:latin typeface="+mn-lt"/>
                <a:ea typeface="+mn-ea"/>
                <a:cs typeface="+mn-cs"/>
              </a:rPr>
              <a:t>número de diferenças </a:t>
            </a:r>
            <a:r>
              <a:rPr lang="pt-BR" sz="2400" dirty="0" smtClean="0">
                <a:latin typeface="+mn-lt"/>
                <a:ea typeface="+mn-ea"/>
                <a:cs typeface="+mn-cs"/>
              </a:rPr>
              <a:t>existente entre as outras duas peças do quadro. As peças devem ser colocadas pelo professor de forma que, em primeiro lugar, haja apenas uma diferença. Depois duas, três e, por fim, quatro diferenças entre as peças. </a:t>
            </a:r>
          </a:p>
        </p:txBody>
      </p:sp>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4. </a:t>
            </a:r>
            <a:r>
              <a:rPr lang="pt-BR" sz="2600" b="1" dirty="0">
                <a:solidFill>
                  <a:schemeClr val="bg1"/>
                </a:solidFill>
                <a:latin typeface="Arial" pitchFamily="34" charset="0"/>
                <a:ea typeface="+mj-ea"/>
                <a:cs typeface="Arial" pitchFamily="34" charset="0"/>
              </a:rPr>
              <a:t>JOGO DAS DIFERENÇAS</a:t>
            </a: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7" name="Tabela 6"/>
          <p:cNvGraphicFramePr>
            <a:graphicFrameLocks noGrp="1"/>
          </p:cNvGraphicFramePr>
          <p:nvPr/>
        </p:nvGraphicFramePr>
        <p:xfrm>
          <a:off x="7429500" y="5715000"/>
          <a:ext cx="1214446" cy="741680"/>
        </p:xfrm>
        <a:graphic>
          <a:graphicData uri="http://schemas.openxmlformats.org/drawingml/2006/table">
            <a:tbl>
              <a:tblPr firstRow="1" bandRow="1">
                <a:tableStyleId>{2D5ABB26-0587-4C30-8999-92F81FD0307C}</a:tableStyleId>
              </a:tblPr>
              <a:tblGrid>
                <a:gridCol w="607223"/>
                <a:gridCol w="607223"/>
              </a:tblGrid>
              <a:tr h="370840">
                <a:tc>
                  <a:txBody>
                    <a:bodyPr/>
                    <a:lstStyle/>
                    <a:p>
                      <a:endParaRPr lang="pt-B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pt-B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endParaRPr lang="pt-B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pt-B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28687" name="CaixaDeTexto 7"/>
          <p:cNvSpPr txBox="1">
            <a:spLocks noChangeArrowheads="1"/>
          </p:cNvSpPr>
          <p:nvPr/>
        </p:nvSpPr>
        <p:spPr bwMode="auto">
          <a:xfrm>
            <a:off x="8143875" y="5643563"/>
            <a:ext cx="642938" cy="369887"/>
          </a:xfrm>
          <a:prstGeom prst="rect">
            <a:avLst/>
          </a:prstGeom>
          <a:noFill/>
          <a:ln w="9525">
            <a:noFill/>
            <a:miter lim="800000"/>
            <a:headEnd/>
            <a:tailEnd/>
          </a:ln>
        </p:spPr>
        <p:txBody>
          <a:bodyPr>
            <a:spAutoFit/>
          </a:bodyPr>
          <a:lstStyle/>
          <a:p>
            <a:r>
              <a:rPr lang="pt-BR"/>
              <a:t>???</a:t>
            </a:r>
          </a:p>
        </p:txBody>
      </p:sp>
      <p:sp>
        <p:nvSpPr>
          <p:cNvPr id="9" name="Retângulo 8"/>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solidFill>
                <a:schemeClr val="tx1"/>
              </a:solidFill>
            </a:endParaRPr>
          </a:p>
        </p:txBody>
      </p:sp>
      <p:pic>
        <p:nvPicPr>
          <p:cNvPr id="10" name="Imagem 9"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8692" name="Retângulo 8"/>
          <p:cNvSpPr>
            <a:spLocks noChangeArrowheads="1"/>
          </p:cNvSpPr>
          <p:nvPr/>
        </p:nvSpPr>
        <p:spPr bwMode="auto">
          <a:xfrm>
            <a:off x="2803525" y="976313"/>
            <a:ext cx="4911725" cy="523875"/>
          </a:xfrm>
          <a:prstGeom prst="rect">
            <a:avLst/>
          </a:prstGeom>
          <a:noFill/>
          <a:ln w="9525">
            <a:noFill/>
            <a:miter lim="800000"/>
            <a:headEnd/>
            <a:tailEnd/>
          </a:ln>
        </p:spPr>
        <p:txBody>
          <a:bodyPr wrap="none">
            <a:spAutoFit/>
          </a:bodyPr>
          <a:lstStyle/>
          <a:p>
            <a:r>
              <a:rPr lang="pt-BR" sz="2800" b="1">
                <a:solidFill>
                  <a:schemeClr val="bg1"/>
                </a:solidFill>
              </a:rPr>
              <a:t>8. JOGO DAS DIFERENÇAS</a:t>
            </a:r>
            <a:endParaRPr lang="pt-BR" sz="2800">
              <a:latin typeface="Calibri" pitchFamily="34" charset="0"/>
            </a:endParaRPr>
          </a:p>
        </p:txBody>
      </p:sp>
      <p:sp>
        <p:nvSpPr>
          <p:cNvPr id="28693" name="CaixaDeTexto 11"/>
          <p:cNvSpPr txBox="1">
            <a:spLocks noChangeArrowheads="1"/>
          </p:cNvSpPr>
          <p:nvPr/>
        </p:nvSpPr>
        <p:spPr bwMode="auto">
          <a:xfrm>
            <a:off x="7286625" y="6143625"/>
            <a:ext cx="642938" cy="369888"/>
          </a:xfrm>
          <a:prstGeom prst="rect">
            <a:avLst/>
          </a:prstGeom>
          <a:noFill/>
          <a:ln w="9525">
            <a:noFill/>
            <a:miter lim="800000"/>
            <a:headEnd/>
            <a:tailEnd/>
          </a:ln>
        </p:spPr>
        <p:txBody>
          <a:bodyPr>
            <a:spAutoFit/>
          </a:bodyPr>
          <a:lstStyle/>
          <a:p>
            <a:r>
              <a:rPr lang="pt-BR"/>
              <a:t>???</a:t>
            </a:r>
          </a:p>
        </p:txBody>
      </p:sp>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800" b="1" dirty="0">
                <a:solidFill>
                  <a:schemeClr val="bg1"/>
                </a:solidFill>
                <a:latin typeface="Arial" pitchFamily="34" charset="0"/>
                <a:ea typeface="+mj-ea"/>
                <a:cs typeface="Arial" pitchFamily="34" charset="0"/>
              </a:rPr>
              <a:t> 8.1 Somente uma diferença</a:t>
            </a: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0" name="Conector reto 9"/>
          <p:cNvCxnSpPr/>
          <p:nvPr/>
        </p:nvCxnSpPr>
        <p:spPr>
          <a:xfrm rot="16200000" flipH="1">
            <a:off x="2964656" y="4964907"/>
            <a:ext cx="385762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rot="10800000">
            <a:off x="2214563" y="4929188"/>
            <a:ext cx="5643562" cy="1587"/>
          </a:xfrm>
          <a:prstGeom prst="line">
            <a:avLst/>
          </a:prstGeom>
        </p:spPr>
        <p:style>
          <a:lnRef idx="1">
            <a:schemeClr val="accent1"/>
          </a:lnRef>
          <a:fillRef idx="0">
            <a:schemeClr val="accent1"/>
          </a:fillRef>
          <a:effectRef idx="0">
            <a:schemeClr val="accent1"/>
          </a:effectRef>
          <a:fontRef idx="minor">
            <a:schemeClr val="tx1"/>
          </a:fontRef>
        </p:style>
      </p:cxnSp>
      <p:sp>
        <p:nvSpPr>
          <p:cNvPr id="17" name="Fluxograma: Processo 16"/>
          <p:cNvSpPr/>
          <p:nvPr/>
        </p:nvSpPr>
        <p:spPr>
          <a:xfrm>
            <a:off x="1643087" y="3286145"/>
            <a:ext cx="2786063" cy="928688"/>
          </a:xfrm>
          <a:prstGeom prst="flowChartProcess">
            <a:avLst/>
          </a:prstGeom>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2" name="Elipse 21"/>
          <p:cNvSpPr/>
          <p:nvPr/>
        </p:nvSpPr>
        <p:spPr>
          <a:xfrm>
            <a:off x="5572177" y="2928955"/>
            <a:ext cx="1571625" cy="1428750"/>
          </a:xfrm>
          <a:prstGeom prst="ellipse">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3" name="Elipse 22"/>
          <p:cNvSpPr/>
          <p:nvPr/>
        </p:nvSpPr>
        <p:spPr>
          <a:xfrm>
            <a:off x="5786502" y="5357847"/>
            <a:ext cx="1571625" cy="1428750"/>
          </a:xfrm>
          <a:prstGeom prst="ellipse">
            <a:avLst/>
          </a:prstGeom>
          <a:solidFill>
            <a:srgbClr val="C0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9714" name="CaixaDeTexto 11"/>
          <p:cNvSpPr txBox="1">
            <a:spLocks noChangeArrowheads="1"/>
          </p:cNvSpPr>
          <p:nvPr/>
        </p:nvSpPr>
        <p:spPr bwMode="auto">
          <a:xfrm>
            <a:off x="2286000" y="5916613"/>
            <a:ext cx="1643063" cy="369887"/>
          </a:xfrm>
          <a:prstGeom prst="rect">
            <a:avLst/>
          </a:prstGeom>
          <a:noFill/>
          <a:ln w="9525">
            <a:noFill/>
            <a:miter lim="800000"/>
            <a:headEnd/>
            <a:tailEnd/>
          </a:ln>
        </p:spPr>
        <p:txBody>
          <a:bodyPr>
            <a:spAutoFit/>
          </a:bodyPr>
          <a:lstStyle/>
          <a:p>
            <a:r>
              <a:rPr lang="pt-BR">
                <a:latin typeface="Calibri" pitchFamily="34" charset="0"/>
              </a:rPr>
              <a:t>??????????</a:t>
            </a:r>
          </a:p>
        </p:txBody>
      </p:sp>
      <p:sp>
        <p:nvSpPr>
          <p:cNvPr id="11" name="Fluxograma: Processo 10"/>
          <p:cNvSpPr/>
          <p:nvPr/>
        </p:nvSpPr>
        <p:spPr>
          <a:xfrm>
            <a:off x="1643106" y="5500723"/>
            <a:ext cx="2786063" cy="928688"/>
          </a:xfrm>
          <a:prstGeom prst="flowChartProcess">
            <a:avLst/>
          </a:prstGeom>
          <a:solidFill>
            <a:srgbClr val="FF0000"/>
          </a:solidFill>
          <a:ln>
            <a:solidFill>
              <a:srgbClr val="FF0000"/>
            </a:solidFill>
          </a:ln>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6" name="Seta para a esquerda e para a direita 15"/>
          <p:cNvSpPr/>
          <p:nvPr/>
        </p:nvSpPr>
        <p:spPr>
          <a:xfrm rot="5400000">
            <a:off x="6297401" y="4797187"/>
            <a:ext cx="605122" cy="373321"/>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8" name="Seta para a esquerda e para a direita 17"/>
          <p:cNvSpPr/>
          <p:nvPr/>
        </p:nvSpPr>
        <p:spPr>
          <a:xfrm rot="5400000">
            <a:off x="2714657" y="4714905"/>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9" name="Seta para a esquerda e para a direita 18"/>
          <p:cNvSpPr/>
          <p:nvPr/>
        </p:nvSpPr>
        <p:spPr>
          <a:xfrm>
            <a:off x="4510003" y="3662806"/>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0" name="Seta para a esquerda e para a direita 19"/>
          <p:cNvSpPr/>
          <p:nvPr/>
        </p:nvSpPr>
        <p:spPr>
          <a:xfrm>
            <a:off x="4572045" y="5857913"/>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4" name="Texto explicativo em forma de nuvem 23"/>
          <p:cNvSpPr/>
          <p:nvPr/>
        </p:nvSpPr>
        <p:spPr>
          <a:xfrm>
            <a:off x="4071938" y="2428875"/>
            <a:ext cx="1785937" cy="714375"/>
          </a:xfrm>
          <a:prstGeom prst="cloudCallout">
            <a:avLst>
              <a:gd name="adj1" fmla="val -2686"/>
              <a:gd name="adj2" fmla="val 138063"/>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Forma</a:t>
            </a:r>
          </a:p>
        </p:txBody>
      </p:sp>
      <p:sp>
        <p:nvSpPr>
          <p:cNvPr id="25" name="Texto explicativo em forma de nuvem 24"/>
          <p:cNvSpPr/>
          <p:nvPr/>
        </p:nvSpPr>
        <p:spPr>
          <a:xfrm>
            <a:off x="7000875" y="3929063"/>
            <a:ext cx="1928813" cy="857250"/>
          </a:xfrm>
          <a:prstGeom prst="cloudCallout">
            <a:avLst>
              <a:gd name="adj1" fmla="val -79819"/>
              <a:gd name="adj2" fmla="val 76842"/>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Cor</a:t>
            </a:r>
          </a:p>
        </p:txBody>
      </p:sp>
      <p:sp>
        <p:nvSpPr>
          <p:cNvPr id="26" name="Texto explicativo em forma de nuvem 25"/>
          <p:cNvSpPr/>
          <p:nvPr/>
        </p:nvSpPr>
        <p:spPr>
          <a:xfrm>
            <a:off x="4143375" y="4714875"/>
            <a:ext cx="1928813" cy="857250"/>
          </a:xfrm>
          <a:prstGeom prst="cloudCallout">
            <a:avLst>
              <a:gd name="adj1" fmla="val -5104"/>
              <a:gd name="adj2" fmla="val 99251"/>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Forma</a:t>
            </a:r>
          </a:p>
        </p:txBody>
      </p:sp>
      <p:sp>
        <p:nvSpPr>
          <p:cNvPr id="27" name="Texto explicativo em forma de nuvem 26"/>
          <p:cNvSpPr/>
          <p:nvPr/>
        </p:nvSpPr>
        <p:spPr>
          <a:xfrm>
            <a:off x="1143000" y="4429125"/>
            <a:ext cx="1714500" cy="857250"/>
          </a:xfrm>
          <a:prstGeom prst="cloudCallout">
            <a:avLst>
              <a:gd name="adj1" fmla="val 62730"/>
              <a:gd name="adj2" fmla="val 1678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Cor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linds(horizontal)">
                                      <p:cBhvr>
                                        <p:cTn id="41" dur="500"/>
                                        <p:tgtEl>
                                          <p:spTgt spid="20"/>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500"/>
                                        <p:tgtEl>
                                          <p:spTgt spid="1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linds(horizontal)">
                                      <p:cBhvr>
                                        <p:cTn id="5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387350"/>
            <a:ext cx="7429500" cy="1470025"/>
          </a:xfrm>
          <a:prstGeom prst="rect">
            <a:avLst/>
          </a:prstGeom>
        </p:spPr>
        <p:txBody>
          <a:bodyPr anchor="ctr">
            <a:normAutofit fontScale="97500"/>
          </a:bodyPr>
          <a:lstStyle/>
          <a:p>
            <a:pPr algn="ctr" fontAlgn="auto">
              <a:lnSpc>
                <a:spcPct val="120000"/>
              </a:lnSpc>
              <a:spcBef>
                <a:spcPts val="0"/>
              </a:spcBef>
              <a:spcAft>
                <a:spcPts val="0"/>
              </a:spcAft>
              <a:defRPr/>
            </a:pPr>
            <a:r>
              <a:rPr lang="pt-BR" sz="2200" b="1" dirty="0">
                <a:solidFill>
                  <a:schemeClr val="bg1"/>
                </a:solidFill>
                <a:latin typeface="Arial" pitchFamily="34" charset="0"/>
                <a:ea typeface="+mj-ea"/>
                <a:cs typeface="Arial" pitchFamily="34" charset="0"/>
              </a:rPr>
              <a:t/>
            </a:r>
            <a:br>
              <a:rPr lang="pt-BR" sz="2200" b="1" dirty="0">
                <a:solidFill>
                  <a:schemeClr val="bg1"/>
                </a:solidFill>
                <a:latin typeface="Arial" pitchFamily="34" charset="0"/>
                <a:ea typeface="+mj-ea"/>
                <a:cs typeface="Arial" pitchFamily="34" charset="0"/>
              </a:rPr>
            </a:br>
            <a:r>
              <a:rPr lang="pt-BR" sz="2200" dirty="0">
                <a:cs typeface="+mn-cs"/>
              </a:rPr>
              <a:t> </a:t>
            </a:r>
            <a:r>
              <a:rPr lang="pt-BR" sz="2200" b="1" dirty="0">
                <a:solidFill>
                  <a:schemeClr val="bg1"/>
                </a:solidFill>
                <a:latin typeface="Arial" pitchFamily="34" charset="0"/>
                <a:ea typeface="+mj-ea"/>
                <a:cs typeface="Arial" pitchFamily="34" charset="0"/>
              </a:rPr>
              <a:t>8.2  Dada uma diagonal, encontre as outras duas peças, com a condição de conter apenas uma diferença</a:t>
            </a: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Conector reto 7"/>
          <p:cNvCxnSpPr/>
          <p:nvPr/>
        </p:nvCxnSpPr>
        <p:spPr>
          <a:xfrm rot="16200000" flipH="1">
            <a:off x="2693194" y="4964907"/>
            <a:ext cx="3857625"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rot="10800000">
            <a:off x="1943100" y="4643438"/>
            <a:ext cx="5643563"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 name="Elipse 11"/>
          <p:cNvSpPr/>
          <p:nvPr/>
        </p:nvSpPr>
        <p:spPr>
          <a:xfrm>
            <a:off x="5443570" y="5214950"/>
            <a:ext cx="1571625" cy="1428750"/>
          </a:xfrm>
          <a:prstGeom prst="ellipse">
            <a:avLst/>
          </a:prstGeom>
          <a:solidFill>
            <a:srgbClr val="C0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0" name="Fluxograma: Processo 9"/>
          <p:cNvSpPr/>
          <p:nvPr/>
        </p:nvSpPr>
        <p:spPr>
          <a:xfrm>
            <a:off x="1228728" y="3214678"/>
            <a:ext cx="2786063" cy="928688"/>
          </a:xfrm>
          <a:prstGeom prst="flowChartProcess">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0735" name="CaixaDeTexto 14"/>
          <p:cNvSpPr txBox="1">
            <a:spLocks noChangeArrowheads="1"/>
          </p:cNvSpPr>
          <p:nvPr/>
        </p:nvSpPr>
        <p:spPr bwMode="auto">
          <a:xfrm>
            <a:off x="5800725" y="3500438"/>
            <a:ext cx="1143000" cy="369887"/>
          </a:xfrm>
          <a:prstGeom prst="rect">
            <a:avLst/>
          </a:prstGeom>
          <a:noFill/>
          <a:ln w="9525">
            <a:noFill/>
            <a:miter lim="800000"/>
            <a:headEnd/>
            <a:tailEnd/>
          </a:ln>
        </p:spPr>
        <p:txBody>
          <a:bodyPr>
            <a:spAutoFit/>
          </a:bodyPr>
          <a:lstStyle/>
          <a:p>
            <a:r>
              <a:rPr lang="pt-BR">
                <a:latin typeface="Calibri" pitchFamily="34" charset="0"/>
              </a:rPr>
              <a:t>???????</a:t>
            </a:r>
          </a:p>
        </p:txBody>
      </p:sp>
      <p:sp>
        <p:nvSpPr>
          <p:cNvPr id="13" name="Elipse 12"/>
          <p:cNvSpPr/>
          <p:nvPr/>
        </p:nvSpPr>
        <p:spPr>
          <a:xfrm>
            <a:off x="5443570" y="2714612"/>
            <a:ext cx="1571625" cy="1428750"/>
          </a:xfrm>
          <a:prstGeom prst="ellipse">
            <a:avLst/>
          </a:prstGeom>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0739" name="CaixaDeTexto 15"/>
          <p:cNvSpPr txBox="1">
            <a:spLocks noChangeArrowheads="1"/>
          </p:cNvSpPr>
          <p:nvPr/>
        </p:nvSpPr>
        <p:spPr bwMode="auto">
          <a:xfrm>
            <a:off x="2085975" y="5357813"/>
            <a:ext cx="1714500" cy="369887"/>
          </a:xfrm>
          <a:prstGeom prst="rect">
            <a:avLst/>
          </a:prstGeom>
          <a:noFill/>
          <a:ln w="9525">
            <a:noFill/>
            <a:miter lim="800000"/>
            <a:headEnd/>
            <a:tailEnd/>
          </a:ln>
        </p:spPr>
        <p:txBody>
          <a:bodyPr>
            <a:spAutoFit/>
          </a:bodyPr>
          <a:lstStyle/>
          <a:p>
            <a:r>
              <a:rPr lang="pt-BR">
                <a:latin typeface="Calibri" pitchFamily="34" charset="0"/>
              </a:rPr>
              <a:t> ???????????</a:t>
            </a:r>
          </a:p>
        </p:txBody>
      </p:sp>
      <p:sp>
        <p:nvSpPr>
          <p:cNvPr id="14" name="Fluxograma: Processo 13"/>
          <p:cNvSpPr/>
          <p:nvPr/>
        </p:nvSpPr>
        <p:spPr>
          <a:xfrm>
            <a:off x="1228728" y="5143510"/>
            <a:ext cx="2786063" cy="928688"/>
          </a:xfrm>
          <a:prstGeom prst="flowChartProcess">
            <a:avLst/>
          </a:prstGeom>
          <a:solidFill>
            <a:srgbClr val="C00000"/>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 name="Seta para a esquerda e para a direita 16"/>
          <p:cNvSpPr/>
          <p:nvPr/>
        </p:nvSpPr>
        <p:spPr>
          <a:xfrm>
            <a:off x="4229124" y="3571868"/>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8" name="Seta para a esquerda e para a direita 17"/>
          <p:cNvSpPr/>
          <p:nvPr/>
        </p:nvSpPr>
        <p:spPr>
          <a:xfrm>
            <a:off x="4229124" y="5429256"/>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9" name="Seta para a esquerda e para a direita 18"/>
          <p:cNvSpPr/>
          <p:nvPr/>
        </p:nvSpPr>
        <p:spPr>
          <a:xfrm rot="5400000">
            <a:off x="5800760" y="4429124"/>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0" name="Seta para a esquerda e para a direita 19"/>
          <p:cNvSpPr/>
          <p:nvPr/>
        </p:nvSpPr>
        <p:spPr>
          <a:xfrm rot="5400000">
            <a:off x="2014546" y="4429124"/>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1" name="Texto explicativo em forma de nuvem 20"/>
          <p:cNvSpPr/>
          <p:nvPr/>
        </p:nvSpPr>
        <p:spPr>
          <a:xfrm>
            <a:off x="3800475" y="2357438"/>
            <a:ext cx="1785938" cy="714375"/>
          </a:xfrm>
          <a:prstGeom prst="cloudCallout">
            <a:avLst>
              <a:gd name="adj1" fmla="val -2686"/>
              <a:gd name="adj2" fmla="val 138063"/>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Forma</a:t>
            </a:r>
          </a:p>
        </p:txBody>
      </p:sp>
      <p:sp>
        <p:nvSpPr>
          <p:cNvPr id="22" name="Texto explicativo em forma de nuvem 21"/>
          <p:cNvSpPr/>
          <p:nvPr/>
        </p:nvSpPr>
        <p:spPr>
          <a:xfrm>
            <a:off x="6800850" y="3786188"/>
            <a:ext cx="1857375" cy="785812"/>
          </a:xfrm>
          <a:prstGeom prst="cloudCallout">
            <a:avLst>
              <a:gd name="adj1" fmla="val -79819"/>
              <a:gd name="adj2" fmla="val 76842"/>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Cor</a:t>
            </a:r>
          </a:p>
        </p:txBody>
      </p:sp>
      <p:sp>
        <p:nvSpPr>
          <p:cNvPr id="23" name="Texto explicativo em forma de nuvem 22"/>
          <p:cNvSpPr/>
          <p:nvPr/>
        </p:nvSpPr>
        <p:spPr>
          <a:xfrm>
            <a:off x="442913" y="4214813"/>
            <a:ext cx="1714500" cy="857250"/>
          </a:xfrm>
          <a:prstGeom prst="cloudCallout">
            <a:avLst>
              <a:gd name="adj1" fmla="val 62730"/>
              <a:gd name="adj2" fmla="val 1678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Cor</a:t>
            </a:r>
          </a:p>
        </p:txBody>
      </p:sp>
      <p:sp>
        <p:nvSpPr>
          <p:cNvPr id="24" name="Texto explicativo em forma de nuvem 23"/>
          <p:cNvSpPr/>
          <p:nvPr/>
        </p:nvSpPr>
        <p:spPr>
          <a:xfrm>
            <a:off x="3871913" y="4429125"/>
            <a:ext cx="1928812" cy="857250"/>
          </a:xfrm>
          <a:prstGeom prst="cloudCallout">
            <a:avLst>
              <a:gd name="adj1" fmla="val -5104"/>
              <a:gd name="adj2" fmla="val 99251"/>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400" dirty="0"/>
              <a:t>Forma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linds(horizontal)">
                                      <p:cBhvr>
                                        <p:cTn id="19" dur="500"/>
                                        <p:tgtEl>
                                          <p:spTgt spid="22"/>
                                        </p:tgtEl>
                                      </p:cBhvr>
                                    </p:animEffect>
                                  </p:childTnLst>
                                </p:cTn>
                              </p:par>
                              <p:par>
                                <p:cTn id="20" presetID="3"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linds(horizontal)">
                                      <p:cBhvr>
                                        <p:cTn id="33" dur="500"/>
                                        <p:tgtEl>
                                          <p:spTgt spid="23"/>
                                        </p:tgtEl>
                                      </p:cBhvr>
                                    </p:animEffect>
                                  </p:childTnLst>
                                </p:cTn>
                              </p:par>
                              <p:par>
                                <p:cTn id="34" presetID="3" presetClass="entr" presetSubtype="1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linds(horizontal)">
                                      <p:cBhvr>
                                        <p:cTn id="39" dur="500"/>
                                        <p:tgtEl>
                                          <p:spTgt spid="24"/>
                                        </p:tgtEl>
                                      </p:cBhvr>
                                    </p:animEffect>
                                  </p:childTnLst>
                                </p:cTn>
                              </p:par>
                              <p:par>
                                <p:cTn id="40" presetID="3" presetClass="entr" presetSubtype="1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600" b="1" dirty="0">
                <a:solidFill>
                  <a:schemeClr val="bg1"/>
                </a:solidFill>
                <a:latin typeface="Arial" pitchFamily="34" charset="0"/>
                <a:ea typeface="+mj-ea"/>
                <a:cs typeface="Arial" pitchFamily="34" charset="0"/>
              </a:rPr>
              <a:t>8.3  Com duas semelhanças </a:t>
            </a: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9" name="Conector reto 8"/>
          <p:cNvCxnSpPr/>
          <p:nvPr/>
        </p:nvCxnSpPr>
        <p:spPr>
          <a:xfrm rot="16200000" flipH="1">
            <a:off x="2250281" y="4607719"/>
            <a:ext cx="3857625"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rot="10800000">
            <a:off x="1500188" y="4572000"/>
            <a:ext cx="56435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riângulo isósceles 11"/>
          <p:cNvSpPr/>
          <p:nvPr/>
        </p:nvSpPr>
        <p:spPr>
          <a:xfrm>
            <a:off x="1714500" y="2643188"/>
            <a:ext cx="2000250" cy="1571625"/>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 name="Elipse 12"/>
          <p:cNvSpPr/>
          <p:nvPr/>
        </p:nvSpPr>
        <p:spPr>
          <a:xfrm>
            <a:off x="2357438" y="5357813"/>
            <a:ext cx="928687" cy="85725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4" name="Elipse 13"/>
          <p:cNvSpPr/>
          <p:nvPr/>
        </p:nvSpPr>
        <p:spPr>
          <a:xfrm>
            <a:off x="5143511" y="5143500"/>
            <a:ext cx="928687" cy="857250"/>
          </a:xfrm>
          <a:prstGeom prst="ellipse">
            <a:avLst/>
          </a:prstGeom>
          <a:solidFill>
            <a:srgbClr val="C000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1758" name="CaixaDeTexto 15"/>
          <p:cNvSpPr txBox="1">
            <a:spLocks noChangeArrowheads="1"/>
          </p:cNvSpPr>
          <p:nvPr/>
        </p:nvSpPr>
        <p:spPr bwMode="auto">
          <a:xfrm>
            <a:off x="5214938" y="3571875"/>
            <a:ext cx="642937" cy="369888"/>
          </a:xfrm>
          <a:prstGeom prst="rect">
            <a:avLst/>
          </a:prstGeom>
          <a:noFill/>
          <a:ln w="9525">
            <a:noFill/>
            <a:miter lim="800000"/>
            <a:headEnd/>
            <a:tailEnd/>
          </a:ln>
        </p:spPr>
        <p:txBody>
          <a:bodyPr>
            <a:spAutoFit/>
          </a:bodyPr>
          <a:lstStyle/>
          <a:p>
            <a:r>
              <a:rPr lang="pt-BR">
                <a:latin typeface="Calibri" pitchFamily="34" charset="0"/>
              </a:rPr>
              <a:t>???</a:t>
            </a:r>
          </a:p>
        </p:txBody>
      </p:sp>
      <p:sp>
        <p:nvSpPr>
          <p:cNvPr id="15" name="Triângulo isósceles 14"/>
          <p:cNvSpPr/>
          <p:nvPr/>
        </p:nvSpPr>
        <p:spPr>
          <a:xfrm>
            <a:off x="5000625" y="3286125"/>
            <a:ext cx="1071563" cy="78581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 name="Seta para a esquerda e para a direita 16"/>
          <p:cNvSpPr/>
          <p:nvPr/>
        </p:nvSpPr>
        <p:spPr>
          <a:xfrm>
            <a:off x="3795578" y="3305595"/>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8" name="Seta para a esquerda e para a direita 17"/>
          <p:cNvSpPr/>
          <p:nvPr/>
        </p:nvSpPr>
        <p:spPr>
          <a:xfrm>
            <a:off x="3786182" y="5357826"/>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9" name="Seta para a esquerda e para a direita 18"/>
          <p:cNvSpPr/>
          <p:nvPr/>
        </p:nvSpPr>
        <p:spPr>
          <a:xfrm rot="5400000">
            <a:off x="5072066" y="4357694"/>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0" name="Seta para a esquerda e para a direita 19"/>
          <p:cNvSpPr/>
          <p:nvPr/>
        </p:nvSpPr>
        <p:spPr>
          <a:xfrm rot="5400000">
            <a:off x="2428860" y="4500570"/>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1" name="Texto explicativo em forma de nuvem 20"/>
          <p:cNvSpPr/>
          <p:nvPr/>
        </p:nvSpPr>
        <p:spPr>
          <a:xfrm>
            <a:off x="357188" y="4286250"/>
            <a:ext cx="1714500" cy="857250"/>
          </a:xfrm>
          <a:prstGeom prst="cloudCallout">
            <a:avLst>
              <a:gd name="adj1" fmla="val 93206"/>
              <a:gd name="adj2" fmla="val 7898"/>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t>Cor  e espessura</a:t>
            </a:r>
          </a:p>
        </p:txBody>
      </p:sp>
      <p:sp>
        <p:nvSpPr>
          <p:cNvPr id="22" name="Texto explicativo em forma de nuvem 21"/>
          <p:cNvSpPr/>
          <p:nvPr/>
        </p:nvSpPr>
        <p:spPr>
          <a:xfrm>
            <a:off x="6143625" y="4000500"/>
            <a:ext cx="1714500" cy="857250"/>
          </a:xfrm>
          <a:prstGeom prst="cloudCallout">
            <a:avLst>
              <a:gd name="adj1" fmla="val -86475"/>
              <a:gd name="adj2" fmla="val 19326"/>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t>Cor e tamanho</a:t>
            </a:r>
          </a:p>
        </p:txBody>
      </p:sp>
      <p:sp>
        <p:nvSpPr>
          <p:cNvPr id="23" name="Texto explicativo em forma de nuvem 22"/>
          <p:cNvSpPr/>
          <p:nvPr/>
        </p:nvSpPr>
        <p:spPr>
          <a:xfrm>
            <a:off x="3357563" y="5857875"/>
            <a:ext cx="1714500" cy="857250"/>
          </a:xfrm>
          <a:prstGeom prst="cloudCallout">
            <a:avLst>
              <a:gd name="adj1" fmla="val -2031"/>
              <a:gd name="adj2" fmla="val -75911"/>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t>Forma e tamanho</a:t>
            </a:r>
          </a:p>
        </p:txBody>
      </p:sp>
      <p:sp>
        <p:nvSpPr>
          <p:cNvPr id="24" name="Texto explicativo em forma de nuvem 23"/>
          <p:cNvSpPr/>
          <p:nvPr/>
        </p:nvSpPr>
        <p:spPr>
          <a:xfrm>
            <a:off x="4357688" y="2286000"/>
            <a:ext cx="1714500" cy="857250"/>
          </a:xfrm>
          <a:prstGeom prst="cloudCallout">
            <a:avLst>
              <a:gd name="adj1" fmla="val -60444"/>
              <a:gd name="adj2" fmla="val 8662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t>Forma e espessura</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linds(horizontal)">
                                      <p:cBhvr>
                                        <p:cTn id="19" dur="500"/>
                                        <p:tgtEl>
                                          <p:spTgt spid="21"/>
                                        </p:tgtEl>
                                      </p:cBhvr>
                                    </p:animEffect>
                                  </p:childTnLst>
                                </p:cTn>
                              </p:par>
                              <p:par>
                                <p:cTn id="20" presetID="3" presetClass="entr" presetSubtype="1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linds(horizontal)">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
        <p:nvSpPr>
          <p:cNvPr id="5" name="Título 1"/>
          <p:cNvSpPr txBox="1">
            <a:spLocks/>
          </p:cNvSpPr>
          <p:nvPr/>
        </p:nvSpPr>
        <p:spPr bwMode="auto">
          <a:xfrm>
            <a:off x="1714500" y="571500"/>
            <a:ext cx="7429500" cy="1470025"/>
          </a:xfrm>
          <a:prstGeom prst="rect">
            <a:avLst/>
          </a:prstGeom>
          <a:noFill/>
          <a:ln w="9525">
            <a:noFill/>
            <a:miter lim="800000"/>
            <a:headEnd/>
            <a:tailEnd/>
          </a:ln>
        </p:spPr>
        <p:txBody>
          <a:bodyPr anchor="ctr">
            <a:normAutofit fontScale="97500"/>
          </a:bodyPr>
          <a:lstStyle/>
          <a:p>
            <a:pPr algn="ctr" fontAlgn="auto">
              <a:spcAft>
                <a:spcPts val="0"/>
              </a:spcAft>
              <a:defRPr/>
            </a:pPr>
            <a:r>
              <a:rPr lang="pt-BR" sz="2500" b="1" dirty="0" smtClean="0">
                <a:solidFill>
                  <a:schemeClr val="bg1"/>
                </a:solidFill>
                <a:latin typeface="Arial" pitchFamily="34" charset="0"/>
                <a:ea typeface="+mj-ea"/>
                <a:cs typeface="Arial" pitchFamily="34" charset="0"/>
              </a:rPr>
              <a:t>CARACTERÍSTICAS DO MATERIAL</a:t>
            </a: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151" name="Picture 11" descr="blocos%20logicos%203051"/>
          <p:cNvPicPr>
            <a:picLocks noChangeAspect="1" noChangeArrowheads="1"/>
          </p:cNvPicPr>
          <p:nvPr/>
        </p:nvPicPr>
        <p:blipFill>
          <a:blip r:embed="rId3" cstate="print"/>
          <a:srcRect/>
          <a:stretch>
            <a:fillRect/>
          </a:stretch>
        </p:blipFill>
        <p:spPr bwMode="auto">
          <a:xfrm>
            <a:off x="6524625" y="4776788"/>
            <a:ext cx="2476500" cy="1938337"/>
          </a:xfrm>
          <a:prstGeom prst="rect">
            <a:avLst/>
          </a:prstGeom>
          <a:noFill/>
          <a:ln w="9525">
            <a:noFill/>
            <a:miter lim="800000"/>
            <a:headEnd/>
            <a:tailEnd/>
          </a:ln>
        </p:spPr>
      </p:pic>
      <p:sp>
        <p:nvSpPr>
          <p:cNvPr id="9" name="Retângulo 8"/>
          <p:cNvSpPr/>
          <p:nvPr/>
        </p:nvSpPr>
        <p:spPr>
          <a:xfrm>
            <a:off x="428625" y="2286000"/>
            <a:ext cx="7643813" cy="3323987"/>
          </a:xfrm>
          <a:prstGeom prst="rect">
            <a:avLst/>
          </a:prstGeom>
        </p:spPr>
        <p:txBody>
          <a:bodyPr>
            <a:spAutoFit/>
          </a:bodyPr>
          <a:lstStyle/>
          <a:p>
            <a:pPr algn="just">
              <a:lnSpc>
                <a:spcPct val="150000"/>
              </a:lnSpc>
              <a:defRPr/>
            </a:pPr>
            <a:endParaRPr lang="pt-BR" sz="2000" dirty="0">
              <a:latin typeface="Verdana" pitchFamily="34" charset="0"/>
              <a:cs typeface="+mn-cs"/>
            </a:endParaRPr>
          </a:p>
          <a:p>
            <a:pPr algn="just">
              <a:lnSpc>
                <a:spcPct val="150000"/>
              </a:lnSpc>
              <a:defRPr/>
            </a:pPr>
            <a:r>
              <a:rPr lang="pt-BR" sz="2000" dirty="0">
                <a:latin typeface="Verdana" pitchFamily="34" charset="0"/>
                <a:cs typeface="+mn-cs"/>
              </a:rPr>
              <a:t>Os blocos lógicos constituem-se </a:t>
            </a:r>
            <a:r>
              <a:rPr lang="pt-BR" sz="2000" dirty="0" smtClean="0">
                <a:latin typeface="Verdana" pitchFamily="34" charset="0"/>
                <a:cs typeface="+mn-cs"/>
              </a:rPr>
              <a:t>como um conjunto de </a:t>
            </a:r>
            <a:r>
              <a:rPr lang="pt-BR" sz="2000" b="1" dirty="0">
                <a:solidFill>
                  <a:schemeClr val="accent3">
                    <a:lumMod val="75000"/>
                  </a:schemeClr>
                </a:solidFill>
                <a:latin typeface="Verdana" pitchFamily="34" charset="0"/>
                <a:cs typeface="+mn-cs"/>
              </a:rPr>
              <a:t>48 peças</a:t>
            </a:r>
            <a:r>
              <a:rPr lang="pt-BR" sz="2000" b="1" dirty="0">
                <a:latin typeface="Verdana" pitchFamily="34" charset="0"/>
                <a:cs typeface="+mn-cs"/>
              </a:rPr>
              <a:t> </a:t>
            </a:r>
            <a:r>
              <a:rPr lang="pt-BR" sz="2000" dirty="0" smtClean="0">
                <a:latin typeface="Verdana" pitchFamily="34" charset="0"/>
                <a:cs typeface="+mn-cs"/>
              </a:rPr>
              <a:t>que se diferem pela(o):</a:t>
            </a:r>
            <a:endParaRPr lang="pt-BR" sz="2000" dirty="0">
              <a:latin typeface="Verdana" pitchFamily="34" charset="0"/>
              <a:cs typeface="+mn-cs"/>
            </a:endParaRPr>
          </a:p>
          <a:p>
            <a:pPr marL="177800" algn="just">
              <a:lnSpc>
                <a:spcPct val="150000"/>
              </a:lnSpc>
              <a:buFont typeface="Wingdings" pitchFamily="2" charset="2"/>
              <a:buChar char="Ø"/>
              <a:defRPr/>
            </a:pPr>
            <a:r>
              <a:rPr lang="pt-BR" sz="2000" dirty="0" smtClean="0">
                <a:latin typeface="Verdana" pitchFamily="34" charset="0"/>
                <a:cs typeface="+mn-cs"/>
              </a:rPr>
              <a:t>forma (círculos</a:t>
            </a:r>
            <a:r>
              <a:rPr lang="pt-BR" sz="2000" dirty="0">
                <a:latin typeface="Verdana" pitchFamily="34" charset="0"/>
                <a:cs typeface="+mn-cs"/>
              </a:rPr>
              <a:t>, quadrados, triângulos e </a:t>
            </a:r>
            <a:r>
              <a:rPr lang="pt-BR" sz="2000" dirty="0" smtClean="0">
                <a:latin typeface="Verdana" pitchFamily="34" charset="0"/>
                <a:cs typeface="+mn-cs"/>
              </a:rPr>
              <a:t>retângulos);</a:t>
            </a:r>
            <a:endParaRPr lang="pt-BR" sz="2000" dirty="0">
              <a:latin typeface="Verdana" pitchFamily="34" charset="0"/>
              <a:cs typeface="+mn-cs"/>
            </a:endParaRPr>
          </a:p>
          <a:p>
            <a:pPr marL="177800" algn="just">
              <a:lnSpc>
                <a:spcPct val="150000"/>
              </a:lnSpc>
              <a:buFont typeface="Wingdings" pitchFamily="2" charset="2"/>
              <a:buChar char="Ø"/>
              <a:defRPr/>
            </a:pPr>
            <a:r>
              <a:rPr lang="pt-BR" sz="2000" dirty="0" smtClean="0">
                <a:latin typeface="Verdana" pitchFamily="34" charset="0"/>
                <a:cs typeface="+mn-cs"/>
              </a:rPr>
              <a:t>cor </a:t>
            </a:r>
            <a:r>
              <a:rPr lang="pt-BR" sz="2000" dirty="0">
                <a:latin typeface="Verdana" pitchFamily="34" charset="0"/>
                <a:cs typeface="+mn-cs"/>
              </a:rPr>
              <a:t>(amarelo, azul e vermelho);</a:t>
            </a:r>
          </a:p>
          <a:p>
            <a:pPr marL="177800" algn="just">
              <a:lnSpc>
                <a:spcPct val="150000"/>
              </a:lnSpc>
              <a:buFont typeface="Wingdings" pitchFamily="2" charset="2"/>
              <a:buChar char="Ø"/>
              <a:defRPr/>
            </a:pPr>
            <a:r>
              <a:rPr lang="pt-BR" sz="2000" dirty="0" smtClean="0">
                <a:latin typeface="Verdana" pitchFamily="34" charset="0"/>
                <a:cs typeface="+mn-cs"/>
              </a:rPr>
              <a:t>tamanho </a:t>
            </a:r>
            <a:r>
              <a:rPr lang="pt-BR" sz="2000" dirty="0">
                <a:latin typeface="Verdana" pitchFamily="34" charset="0"/>
                <a:cs typeface="+mn-cs"/>
              </a:rPr>
              <a:t>(grande e pequeno);</a:t>
            </a:r>
          </a:p>
          <a:p>
            <a:pPr marL="177800" algn="just">
              <a:lnSpc>
                <a:spcPct val="150000"/>
              </a:lnSpc>
              <a:buFont typeface="Wingdings" pitchFamily="2" charset="2"/>
              <a:buChar char="Ø"/>
              <a:defRPr/>
            </a:pPr>
            <a:r>
              <a:rPr lang="pt-BR" sz="2000" dirty="0" smtClean="0">
                <a:latin typeface="Verdana" pitchFamily="34" charset="0"/>
                <a:cs typeface="+mn-cs"/>
              </a:rPr>
              <a:t>espessura </a:t>
            </a:r>
            <a:r>
              <a:rPr lang="pt-BR" sz="2000" dirty="0">
                <a:latin typeface="Verdana" pitchFamily="34" charset="0"/>
                <a:cs typeface="+mn-cs"/>
              </a:rPr>
              <a:t>(fino e grosso).</a:t>
            </a:r>
          </a:p>
        </p:txBody>
      </p:sp>
    </p:spTree>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600" b="1" dirty="0">
                <a:solidFill>
                  <a:schemeClr val="bg1"/>
                </a:solidFill>
                <a:latin typeface="Arial" pitchFamily="34" charset="0"/>
                <a:ea typeface="+mj-ea"/>
                <a:cs typeface="Arial" pitchFamily="34" charset="0"/>
              </a:rPr>
              <a:t>8.4 Com três diferenças</a:t>
            </a: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 name="Conector reto 6"/>
          <p:cNvCxnSpPr/>
          <p:nvPr/>
        </p:nvCxnSpPr>
        <p:spPr>
          <a:xfrm rot="16200000" flipH="1">
            <a:off x="3178969" y="4679157"/>
            <a:ext cx="3571875"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rot="10800000">
            <a:off x="2214563" y="4572000"/>
            <a:ext cx="5643562"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riângulo isósceles 11"/>
          <p:cNvSpPr/>
          <p:nvPr/>
        </p:nvSpPr>
        <p:spPr>
          <a:xfrm>
            <a:off x="2714625" y="5143500"/>
            <a:ext cx="1071563" cy="78581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 name="Elipse 12"/>
          <p:cNvSpPr/>
          <p:nvPr/>
        </p:nvSpPr>
        <p:spPr>
          <a:xfrm>
            <a:off x="6000760" y="5214956"/>
            <a:ext cx="928687" cy="857250"/>
          </a:xfrm>
          <a:prstGeom prst="ellipse">
            <a:avLst/>
          </a:prstGeom>
          <a:solidFill>
            <a:srgbClr val="C000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4" name="Elipse 13"/>
          <p:cNvSpPr/>
          <p:nvPr/>
        </p:nvSpPr>
        <p:spPr>
          <a:xfrm>
            <a:off x="5715000" y="2643188"/>
            <a:ext cx="1571625"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2782" name="CaixaDeTexto 14"/>
          <p:cNvSpPr txBox="1">
            <a:spLocks noChangeArrowheads="1"/>
          </p:cNvSpPr>
          <p:nvPr/>
        </p:nvSpPr>
        <p:spPr bwMode="auto">
          <a:xfrm>
            <a:off x="2500313" y="3500438"/>
            <a:ext cx="1500187" cy="369887"/>
          </a:xfrm>
          <a:prstGeom prst="rect">
            <a:avLst/>
          </a:prstGeom>
          <a:noFill/>
          <a:ln w="9525">
            <a:noFill/>
            <a:miter lim="800000"/>
            <a:headEnd/>
            <a:tailEnd/>
          </a:ln>
        </p:spPr>
        <p:txBody>
          <a:bodyPr>
            <a:spAutoFit/>
          </a:bodyPr>
          <a:lstStyle/>
          <a:p>
            <a:r>
              <a:rPr lang="pt-BR">
                <a:latin typeface="Calibri" pitchFamily="34" charset="0"/>
              </a:rPr>
              <a:t>?????????</a:t>
            </a:r>
          </a:p>
        </p:txBody>
      </p:sp>
      <p:sp>
        <p:nvSpPr>
          <p:cNvPr id="16" name="Fluxograma: Processo 15"/>
          <p:cNvSpPr/>
          <p:nvPr/>
        </p:nvSpPr>
        <p:spPr>
          <a:xfrm>
            <a:off x="1571604" y="3214686"/>
            <a:ext cx="2786062" cy="928688"/>
          </a:xfrm>
          <a:prstGeom prst="flowChartProcess">
            <a:avLst/>
          </a:prstGeom>
          <a:solidFill>
            <a:srgbClr val="FFFF00"/>
          </a:solidFill>
          <a:ln>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 name="Seta para a esquerda e para a direita 16"/>
          <p:cNvSpPr/>
          <p:nvPr/>
        </p:nvSpPr>
        <p:spPr>
          <a:xfrm>
            <a:off x="4500562" y="3500438"/>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8" name="Seta para a esquerda e para a direita 17"/>
          <p:cNvSpPr/>
          <p:nvPr/>
        </p:nvSpPr>
        <p:spPr>
          <a:xfrm>
            <a:off x="4572000" y="5357826"/>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9" name="Seta para a esquerda e para a direita 18"/>
          <p:cNvSpPr/>
          <p:nvPr/>
        </p:nvSpPr>
        <p:spPr>
          <a:xfrm rot="5400000">
            <a:off x="6072198" y="4429132"/>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0" name="Seta para a esquerda e para a direita 19"/>
          <p:cNvSpPr/>
          <p:nvPr/>
        </p:nvSpPr>
        <p:spPr>
          <a:xfrm rot="5400000">
            <a:off x="2857488" y="4429132"/>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1" name="Texto explicativo em forma de nuvem 20"/>
          <p:cNvSpPr/>
          <p:nvPr/>
        </p:nvSpPr>
        <p:spPr>
          <a:xfrm>
            <a:off x="1214438" y="4143375"/>
            <a:ext cx="1714500" cy="857250"/>
          </a:xfrm>
          <a:prstGeom prst="cloudCallout">
            <a:avLst>
              <a:gd name="adj1" fmla="val 71619"/>
              <a:gd name="adj2" fmla="val 1805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Forma, espessura e tamanho  </a:t>
            </a:r>
          </a:p>
        </p:txBody>
      </p:sp>
      <p:sp>
        <p:nvSpPr>
          <p:cNvPr id="22" name="Texto explicativo em forma de nuvem 21"/>
          <p:cNvSpPr/>
          <p:nvPr/>
        </p:nvSpPr>
        <p:spPr>
          <a:xfrm>
            <a:off x="4071938" y="6000750"/>
            <a:ext cx="1714500" cy="857250"/>
          </a:xfrm>
          <a:prstGeom prst="cloudCallout">
            <a:avLst>
              <a:gd name="adj1" fmla="val 1778"/>
              <a:gd name="adj2" fmla="val -10130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Forma, espessura e cor</a:t>
            </a:r>
          </a:p>
        </p:txBody>
      </p:sp>
      <p:sp>
        <p:nvSpPr>
          <p:cNvPr id="23" name="Texto explicativo em forma de nuvem 22"/>
          <p:cNvSpPr/>
          <p:nvPr/>
        </p:nvSpPr>
        <p:spPr>
          <a:xfrm>
            <a:off x="7072313" y="4143375"/>
            <a:ext cx="1714500" cy="857250"/>
          </a:xfrm>
          <a:prstGeom prst="cloudCallout">
            <a:avLst>
              <a:gd name="adj1" fmla="val -83301"/>
              <a:gd name="adj2" fmla="val 4089"/>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Espessura, tamanho e cor</a:t>
            </a:r>
          </a:p>
        </p:txBody>
      </p:sp>
      <p:sp>
        <p:nvSpPr>
          <p:cNvPr id="25" name="Texto explicativo em forma de nuvem 24"/>
          <p:cNvSpPr/>
          <p:nvPr/>
        </p:nvSpPr>
        <p:spPr>
          <a:xfrm>
            <a:off x="4000500" y="2286000"/>
            <a:ext cx="1714500" cy="857250"/>
          </a:xfrm>
          <a:prstGeom prst="cloudCallout">
            <a:avLst>
              <a:gd name="adj1" fmla="val 3048"/>
              <a:gd name="adj2" fmla="val 109485"/>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Espessura, cor e forma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par>
                                <p:cTn id="48" presetID="3" presetClass="entr" presetSubtype="1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linds(horizontal)">
                                      <p:cBhvr>
                                        <p:cTn id="50" dur="500"/>
                                        <p:tgtEl>
                                          <p:spTgt spid="1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linds(horizontal)">
                                      <p:cBhvr>
                                        <p:cTn id="53" dur="500"/>
                                        <p:tgtEl>
                                          <p:spTgt spid="21"/>
                                        </p:tgtEl>
                                      </p:cBhvr>
                                    </p:animEffect>
                                  </p:childTnLst>
                                </p:cTn>
                              </p:par>
                              <p:par>
                                <p:cTn id="54" presetID="3" presetClass="entr" presetSubtype="1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linds(horizontal)">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1" grpId="0" animBg="1"/>
      <p:bldP spid="22" grpId="0" animBg="1"/>
      <p:bldP spid="23"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600" b="1" dirty="0">
                <a:solidFill>
                  <a:schemeClr val="bg1"/>
                </a:solidFill>
                <a:latin typeface="Arial" pitchFamily="34" charset="0"/>
                <a:ea typeface="+mj-ea"/>
                <a:cs typeface="Arial" pitchFamily="34" charset="0"/>
              </a:rPr>
              <a:t>8.5 Com três diferenças  e não ser um retângulo</a:t>
            </a: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7" name="Conector reto 6"/>
          <p:cNvCxnSpPr/>
          <p:nvPr/>
        </p:nvCxnSpPr>
        <p:spPr>
          <a:xfrm rot="16200000" flipH="1">
            <a:off x="3357563" y="4857750"/>
            <a:ext cx="3214688"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rot="10800000">
            <a:off x="2214563" y="4786313"/>
            <a:ext cx="5643562" cy="158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riângulo isósceles 10"/>
          <p:cNvSpPr/>
          <p:nvPr/>
        </p:nvSpPr>
        <p:spPr>
          <a:xfrm>
            <a:off x="2928938" y="5429250"/>
            <a:ext cx="1071562" cy="78581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2" name="Elipse 11"/>
          <p:cNvSpPr/>
          <p:nvPr/>
        </p:nvSpPr>
        <p:spPr>
          <a:xfrm>
            <a:off x="5929313" y="5286394"/>
            <a:ext cx="928687" cy="857250"/>
          </a:xfrm>
          <a:prstGeom prst="ellipse">
            <a:avLst/>
          </a:prstGeom>
          <a:solidFill>
            <a:srgbClr val="C00000"/>
          </a:solidFill>
          <a:ln>
            <a:solidFill>
              <a:srgbClr val="C0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3" name="Elipse 12"/>
          <p:cNvSpPr/>
          <p:nvPr/>
        </p:nvSpPr>
        <p:spPr>
          <a:xfrm>
            <a:off x="5715000" y="2857500"/>
            <a:ext cx="1571625"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33806" name="CaixaDeTexto 14"/>
          <p:cNvSpPr txBox="1">
            <a:spLocks noChangeArrowheads="1"/>
          </p:cNvSpPr>
          <p:nvPr/>
        </p:nvSpPr>
        <p:spPr bwMode="auto">
          <a:xfrm>
            <a:off x="3143250" y="3714750"/>
            <a:ext cx="1000125" cy="369888"/>
          </a:xfrm>
          <a:prstGeom prst="rect">
            <a:avLst/>
          </a:prstGeom>
          <a:noFill/>
          <a:ln w="9525">
            <a:noFill/>
            <a:miter lim="800000"/>
            <a:headEnd/>
            <a:tailEnd/>
          </a:ln>
        </p:spPr>
        <p:txBody>
          <a:bodyPr>
            <a:spAutoFit/>
          </a:bodyPr>
          <a:lstStyle/>
          <a:p>
            <a:r>
              <a:rPr lang="pt-BR">
                <a:latin typeface="Calibri" pitchFamily="34" charset="0"/>
              </a:rPr>
              <a:t>??????</a:t>
            </a:r>
          </a:p>
        </p:txBody>
      </p:sp>
      <p:sp>
        <p:nvSpPr>
          <p:cNvPr id="14" name="Fluxograma: Processo 13"/>
          <p:cNvSpPr/>
          <p:nvPr/>
        </p:nvSpPr>
        <p:spPr>
          <a:xfrm>
            <a:off x="2214546" y="2786058"/>
            <a:ext cx="2071687" cy="1643063"/>
          </a:xfrm>
          <a:prstGeom prst="flowChartProcess">
            <a:avLst/>
          </a:prstGeom>
          <a:solidFill>
            <a:srgbClr val="FFFF00"/>
          </a:solidFill>
          <a:ln>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6" name="Seta para a esquerda e para a direita 15"/>
          <p:cNvSpPr/>
          <p:nvPr/>
        </p:nvSpPr>
        <p:spPr>
          <a:xfrm>
            <a:off x="4500562" y="3571876"/>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7" name="Seta para a esquerda e para a direita 16"/>
          <p:cNvSpPr/>
          <p:nvPr/>
        </p:nvSpPr>
        <p:spPr>
          <a:xfrm>
            <a:off x="4572000" y="5429264"/>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8" name="Seta para a esquerda e para a direita 17"/>
          <p:cNvSpPr/>
          <p:nvPr/>
        </p:nvSpPr>
        <p:spPr>
          <a:xfrm rot="5400000">
            <a:off x="6000760" y="4572008"/>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19" name="Seta para a esquerda e para a direita 18"/>
          <p:cNvSpPr/>
          <p:nvPr/>
        </p:nvSpPr>
        <p:spPr>
          <a:xfrm rot="5400000">
            <a:off x="3000364" y="4714884"/>
            <a:ext cx="857256" cy="428628"/>
          </a:xfrm>
          <a:prstGeom prst="leftRightArrow">
            <a:avLst/>
          </a:prstGeom>
          <a:solidFill>
            <a:schemeClr val="accent6">
              <a:lumMod val="75000"/>
            </a:schemeClr>
          </a:solidFill>
          <a:ln>
            <a:solidFill>
              <a:schemeClr val="accent6">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0" name="Texto explicativo em forma de nuvem 19"/>
          <p:cNvSpPr/>
          <p:nvPr/>
        </p:nvSpPr>
        <p:spPr>
          <a:xfrm>
            <a:off x="7072313" y="4143375"/>
            <a:ext cx="1714500" cy="857250"/>
          </a:xfrm>
          <a:prstGeom prst="cloudCallout">
            <a:avLst>
              <a:gd name="adj1" fmla="val -83301"/>
              <a:gd name="adj2" fmla="val 4089"/>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Espessura, tamanho e cor</a:t>
            </a:r>
          </a:p>
        </p:txBody>
      </p:sp>
      <p:sp>
        <p:nvSpPr>
          <p:cNvPr id="21" name="Texto explicativo em forma de nuvem 20"/>
          <p:cNvSpPr/>
          <p:nvPr/>
        </p:nvSpPr>
        <p:spPr>
          <a:xfrm>
            <a:off x="4286250" y="2500313"/>
            <a:ext cx="1714500" cy="857250"/>
          </a:xfrm>
          <a:prstGeom prst="cloudCallout">
            <a:avLst>
              <a:gd name="adj1" fmla="val -10286"/>
              <a:gd name="adj2" fmla="val 98057"/>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Espessura, forma e cor</a:t>
            </a:r>
          </a:p>
        </p:txBody>
      </p:sp>
      <p:sp>
        <p:nvSpPr>
          <p:cNvPr id="22" name="Texto explicativo em forma de nuvem 21"/>
          <p:cNvSpPr/>
          <p:nvPr/>
        </p:nvSpPr>
        <p:spPr>
          <a:xfrm>
            <a:off x="928688" y="4500563"/>
            <a:ext cx="1714500" cy="857250"/>
          </a:xfrm>
          <a:prstGeom prst="cloudCallout">
            <a:avLst>
              <a:gd name="adj1" fmla="val 93206"/>
              <a:gd name="adj2" fmla="val 4089"/>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Espessura, tamanho forma</a:t>
            </a:r>
          </a:p>
        </p:txBody>
      </p:sp>
      <p:sp>
        <p:nvSpPr>
          <p:cNvPr id="23" name="Texto explicativo em forma de nuvem 22"/>
          <p:cNvSpPr/>
          <p:nvPr/>
        </p:nvSpPr>
        <p:spPr>
          <a:xfrm>
            <a:off x="4071938" y="5857875"/>
            <a:ext cx="1714500" cy="857250"/>
          </a:xfrm>
          <a:prstGeom prst="cloudCallout">
            <a:avLst>
              <a:gd name="adj1" fmla="val -5206"/>
              <a:gd name="adj2" fmla="val -75910"/>
            </a:avLst>
          </a:prstGeom>
          <a:solidFill>
            <a:schemeClr val="accent3">
              <a:lumMod val="75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1400" dirty="0"/>
              <a:t>Espessura, forma e cor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par>
                                <p:cTn id="48" presetID="3" presetClass="entr" presetSubtype="1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par>
                                <p:cTn id="51" presetID="3" presetClass="entr" presetSubtype="1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linds(horizontal)">
                                      <p:cBhvr>
                                        <p:cTn id="53" dur="500"/>
                                        <p:tgtEl>
                                          <p:spTgt spid="1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0" grpId="0" animBg="1"/>
      <p:bldP spid="21" grpId="0" animBg="1"/>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500063" y="2344738"/>
            <a:ext cx="6215062" cy="4013200"/>
          </a:xfrm>
        </p:spPr>
        <p:txBody>
          <a:bodyPr rtlCol="0">
            <a:normAutofit/>
          </a:bodyPr>
          <a:lstStyle/>
          <a:p>
            <a:pPr algn="just" eaLnBrk="1" fontAlgn="auto" hangingPunct="1">
              <a:lnSpc>
                <a:spcPct val="120000"/>
              </a:lnSpc>
              <a:spcBef>
                <a:spcPts val="0"/>
              </a:spcBef>
              <a:spcAft>
                <a:spcPts val="0"/>
              </a:spcAft>
              <a:defRPr/>
            </a:pPr>
            <a:r>
              <a:rPr lang="pt-BR" sz="2000" dirty="0" smtClean="0">
                <a:latin typeface="+mn-lt"/>
                <a:ea typeface="+mn-ea"/>
                <a:cs typeface="+mn-cs"/>
              </a:rPr>
              <a:t>A intenção é que as crianças façam </a:t>
            </a:r>
            <a:r>
              <a:rPr lang="pt-BR" sz="2000" b="1" dirty="0" smtClean="0">
                <a:solidFill>
                  <a:schemeClr val="tx2">
                    <a:lumMod val="60000"/>
                    <a:lumOff val="40000"/>
                  </a:schemeClr>
                </a:solidFill>
                <a:latin typeface="+mn-lt"/>
                <a:ea typeface="+mn-ea"/>
                <a:cs typeface="+mn-cs"/>
              </a:rPr>
              <a:t>comparações</a:t>
            </a:r>
            <a:r>
              <a:rPr lang="pt-BR" sz="2000" dirty="0" smtClean="0">
                <a:latin typeface="+mn-lt"/>
                <a:ea typeface="+mn-ea"/>
                <a:cs typeface="+mn-cs"/>
              </a:rPr>
              <a:t> cada vez mais simultâneas quando estiverem pensando na peça que se encaixe em todas as condições.</a:t>
            </a:r>
            <a:br>
              <a:rPr lang="pt-BR" sz="2000" dirty="0" smtClean="0">
                <a:latin typeface="+mn-lt"/>
                <a:ea typeface="+mn-ea"/>
                <a:cs typeface="+mn-cs"/>
              </a:rPr>
            </a:br>
            <a:r>
              <a:rPr lang="pt-BR" sz="2000" dirty="0" smtClean="0">
                <a:latin typeface="+mn-lt"/>
                <a:ea typeface="+mn-ea"/>
                <a:cs typeface="+mn-cs"/>
              </a:rPr>
              <a:t>Esse raciocínio lhes será útil em várias situações do cotidiano, como dirigir um carro ou operar um computador, bem como em temas futuros da Matemática. Afinal, quase sempre há mais de uma resolução para um problema ou um sistema de equações. A criança terá que ponderá-las para chegar à forma mais conveniente</a:t>
            </a:r>
          </a:p>
        </p:txBody>
      </p:sp>
      <p:sp>
        <p:nvSpPr>
          <p:cNvPr id="4" name="Retângulo 3"/>
          <p:cNvSpPr/>
          <p:nvPr/>
        </p:nvSpPr>
        <p:spPr>
          <a:xfrm>
            <a:off x="0" y="428604"/>
            <a:ext cx="9144000" cy="1643074"/>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8. </a:t>
            </a:r>
            <a:r>
              <a:rPr lang="pt-BR" sz="2600" b="1" dirty="0">
                <a:solidFill>
                  <a:schemeClr val="bg1"/>
                </a:solidFill>
                <a:latin typeface="Arial" pitchFamily="34" charset="0"/>
                <a:ea typeface="+mj-ea"/>
                <a:cs typeface="Arial" pitchFamily="34" charset="0"/>
              </a:rPr>
              <a:t>JOGO DAS DIFERENÇAS - Análise</a:t>
            </a: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752" name="Picture 6" descr="mat_foto14"/>
          <p:cNvPicPr>
            <a:picLocks noChangeAspect="1" noChangeArrowheads="1"/>
          </p:cNvPicPr>
          <p:nvPr/>
        </p:nvPicPr>
        <p:blipFill>
          <a:blip r:embed="rId3" cstate="print"/>
          <a:srcRect/>
          <a:stretch>
            <a:fillRect/>
          </a:stretch>
        </p:blipFill>
        <p:spPr bwMode="auto">
          <a:xfrm>
            <a:off x="7065963" y="4857750"/>
            <a:ext cx="1720850" cy="1247775"/>
          </a:xfrm>
          <a:prstGeom prst="rect">
            <a:avLst/>
          </a:prstGeom>
          <a:noFill/>
          <a:ln w="9525">
            <a:noFill/>
            <a:miter lim="800000"/>
            <a:headEnd/>
            <a:tailEnd/>
          </a:ln>
        </p:spPr>
      </p:pic>
      <p:pic>
        <p:nvPicPr>
          <p:cNvPr id="31753" name="Picture 5" descr="mat_foto13"/>
          <p:cNvPicPr>
            <a:picLocks noChangeAspect="1" noChangeArrowheads="1"/>
          </p:cNvPicPr>
          <p:nvPr/>
        </p:nvPicPr>
        <p:blipFill>
          <a:blip r:embed="rId4" cstate="print"/>
          <a:srcRect/>
          <a:stretch>
            <a:fillRect/>
          </a:stretch>
        </p:blipFill>
        <p:spPr bwMode="auto">
          <a:xfrm>
            <a:off x="7000875" y="2714625"/>
            <a:ext cx="1905000" cy="1244600"/>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53"/>
                                        </p:tgtEl>
                                        <p:attrNameLst>
                                          <p:attrName>style.visibility</p:attrName>
                                        </p:attrNameLst>
                                      </p:cBhvr>
                                      <p:to>
                                        <p:strVal val="visible"/>
                                      </p:to>
                                    </p:set>
                                    <p:anim calcmode="lin" valueType="num">
                                      <p:cBhvr additive="base">
                                        <p:cTn id="11" dur="500" fill="hold"/>
                                        <p:tgtEl>
                                          <p:spTgt spid="31753"/>
                                        </p:tgtEl>
                                        <p:attrNameLst>
                                          <p:attrName>ppt_x</p:attrName>
                                        </p:attrNameLst>
                                      </p:cBhvr>
                                      <p:tavLst>
                                        <p:tav tm="0">
                                          <p:val>
                                            <p:strVal val="#ppt_x"/>
                                          </p:val>
                                        </p:tav>
                                        <p:tav tm="100000">
                                          <p:val>
                                            <p:strVal val="#ppt_x"/>
                                          </p:val>
                                        </p:tav>
                                      </p:tavLst>
                                    </p:anim>
                                    <p:anim calcmode="lin" valueType="num">
                                      <p:cBhvr additive="base">
                                        <p:cTn id="12" dur="500" fill="hold"/>
                                        <p:tgtEl>
                                          <p:spTgt spid="3175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1752"/>
                                        </p:tgtEl>
                                        <p:attrNameLst>
                                          <p:attrName>style.visibility</p:attrName>
                                        </p:attrNameLst>
                                      </p:cBhvr>
                                      <p:to>
                                        <p:strVal val="visible"/>
                                      </p:to>
                                    </p:set>
                                    <p:anim calcmode="lin" valueType="num">
                                      <p:cBhvr additive="base">
                                        <p:cTn id="15" dur="500" fill="hold"/>
                                        <p:tgtEl>
                                          <p:spTgt spid="31752"/>
                                        </p:tgtEl>
                                        <p:attrNameLst>
                                          <p:attrName>ppt_x</p:attrName>
                                        </p:attrNameLst>
                                      </p:cBhvr>
                                      <p:tavLst>
                                        <p:tav tm="0">
                                          <p:val>
                                            <p:strVal val="#ppt_x"/>
                                          </p:val>
                                        </p:tav>
                                        <p:tav tm="100000">
                                          <p:val>
                                            <p:strVal val="#ppt_x"/>
                                          </p:val>
                                        </p:tav>
                                      </p:tavLst>
                                    </p:anim>
                                    <p:anim calcmode="lin" valueType="num">
                                      <p:cBhvr additive="base">
                                        <p:cTn id="16"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428604"/>
            <a:ext cx="9144000" cy="1643074"/>
          </a:xfrm>
          <a:prstGeom prst="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pic>
        <p:nvPicPr>
          <p:cNvPr id="8" name="Imagem 7"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5846" name="Retângulo 8"/>
          <p:cNvSpPr>
            <a:spLocks noChangeArrowheads="1"/>
          </p:cNvSpPr>
          <p:nvPr/>
        </p:nvSpPr>
        <p:spPr bwMode="auto">
          <a:xfrm>
            <a:off x="2643188" y="1000125"/>
            <a:ext cx="4808537" cy="523875"/>
          </a:xfrm>
          <a:prstGeom prst="rect">
            <a:avLst/>
          </a:prstGeom>
          <a:noFill/>
          <a:ln w="9525">
            <a:noFill/>
            <a:miter lim="800000"/>
            <a:headEnd/>
            <a:tailEnd/>
          </a:ln>
        </p:spPr>
        <p:txBody>
          <a:bodyPr wrap="none">
            <a:spAutoFit/>
          </a:bodyPr>
          <a:lstStyle/>
          <a:p>
            <a:r>
              <a:rPr lang="pt-BR" sz="2800" b="1">
                <a:solidFill>
                  <a:schemeClr val="bg1"/>
                </a:solidFill>
                <a:latin typeface="Calibri" pitchFamily="34" charset="0"/>
              </a:rPr>
              <a:t>9. JOGO COM DADO DE CORES </a:t>
            </a:r>
          </a:p>
        </p:txBody>
      </p:sp>
      <p:sp>
        <p:nvSpPr>
          <p:cNvPr id="20487" name="Rectangle 7"/>
          <p:cNvSpPr>
            <a:spLocks noChangeArrowheads="1"/>
          </p:cNvSpPr>
          <p:nvPr/>
        </p:nvSpPr>
        <p:spPr bwMode="auto">
          <a:xfrm>
            <a:off x="571500" y="2214563"/>
            <a:ext cx="7858125" cy="3782574"/>
          </a:xfrm>
          <a:prstGeom prst="rect">
            <a:avLst/>
          </a:prstGeom>
          <a:noFill/>
          <a:ln w="9525">
            <a:noFill/>
            <a:miter lim="800000"/>
            <a:headEnd/>
            <a:tailEnd/>
          </a:ln>
          <a:effectLst/>
        </p:spPr>
        <p:txBody>
          <a:bodyPr anchor="ctr">
            <a:spAutoFit/>
          </a:bodyPr>
          <a:lstStyle/>
          <a:p>
            <a:pPr algn="just" eaLnBrk="0" hangingPunct="0">
              <a:lnSpc>
                <a:spcPct val="110000"/>
              </a:lnSpc>
              <a:defRPr/>
            </a:pPr>
            <a:r>
              <a:rPr lang="pt-BR" sz="2000" dirty="0" smtClean="0">
                <a:latin typeface="+mn-lt"/>
                <a:cs typeface="+mn-cs"/>
              </a:rPr>
              <a:t>Confeccionar </a:t>
            </a:r>
            <a:r>
              <a:rPr lang="pt-BR" sz="2000" dirty="0">
                <a:latin typeface="+mn-lt"/>
                <a:cs typeface="+mn-cs"/>
              </a:rPr>
              <a:t>um dado com as três cores correspondentes as dos blocos lógicos. Cada cor aparece duas vezes.</a:t>
            </a:r>
          </a:p>
          <a:p>
            <a:pPr algn="just" eaLnBrk="0" hangingPunct="0">
              <a:lnSpc>
                <a:spcPct val="110000"/>
              </a:lnSpc>
              <a:defRPr/>
            </a:pPr>
            <a:r>
              <a:rPr lang="pt-BR" sz="2000" dirty="0" smtClean="0">
                <a:latin typeface="+mn-lt"/>
                <a:cs typeface="+mn-cs"/>
              </a:rPr>
              <a:t>Lançado o </a:t>
            </a:r>
            <a:r>
              <a:rPr lang="pt-BR" sz="2000" dirty="0">
                <a:latin typeface="+mn-lt"/>
                <a:cs typeface="+mn-cs"/>
              </a:rPr>
              <a:t>dado </a:t>
            </a:r>
            <a:r>
              <a:rPr lang="pt-BR" sz="2000" dirty="0" smtClean="0">
                <a:latin typeface="+mn-lt"/>
                <a:cs typeface="+mn-cs"/>
              </a:rPr>
              <a:t>as </a:t>
            </a:r>
            <a:r>
              <a:rPr lang="pt-BR" sz="2000" dirty="0">
                <a:latin typeface="+mn-lt"/>
                <a:cs typeface="+mn-cs"/>
              </a:rPr>
              <a:t>crianças separam as </a:t>
            </a:r>
            <a:r>
              <a:rPr lang="pt-BR" sz="2000" dirty="0" smtClean="0">
                <a:latin typeface="+mn-lt"/>
                <a:cs typeface="+mn-cs"/>
              </a:rPr>
              <a:t>peças, </a:t>
            </a:r>
            <a:r>
              <a:rPr lang="pt-BR" sz="2000" dirty="0">
                <a:latin typeface="+mn-lt"/>
                <a:cs typeface="+mn-cs"/>
              </a:rPr>
              <a:t>ou </a:t>
            </a:r>
            <a:r>
              <a:rPr lang="pt-BR" sz="2000" dirty="0" smtClean="0">
                <a:latin typeface="+mn-lt"/>
                <a:cs typeface="+mn-cs"/>
              </a:rPr>
              <a:t>seja, </a:t>
            </a:r>
            <a:r>
              <a:rPr lang="pt-BR" sz="2000" dirty="0">
                <a:latin typeface="+mn-lt"/>
                <a:cs typeface="+mn-cs"/>
              </a:rPr>
              <a:t>formam um novo conjunto de acordo com a cor  que ficou na face superior do </a:t>
            </a:r>
            <a:r>
              <a:rPr lang="pt-BR" sz="2000" dirty="0" smtClean="0">
                <a:latin typeface="+mn-lt"/>
                <a:cs typeface="+mn-cs"/>
              </a:rPr>
              <a:t>dado.</a:t>
            </a:r>
          </a:p>
          <a:p>
            <a:pPr algn="just" eaLnBrk="0" hangingPunct="0">
              <a:lnSpc>
                <a:spcPct val="110000"/>
              </a:lnSpc>
              <a:defRPr/>
            </a:pPr>
            <a:endParaRPr lang="pt-BR" sz="2000" dirty="0">
              <a:latin typeface="+mn-lt"/>
              <a:cs typeface="+mn-cs"/>
            </a:endParaRPr>
          </a:p>
          <a:p>
            <a:pPr eaLnBrk="0" hangingPunct="0">
              <a:lnSpc>
                <a:spcPct val="110000"/>
              </a:lnSpc>
              <a:defRPr/>
            </a:pPr>
            <a:r>
              <a:rPr lang="pt-BR" sz="2000" dirty="0">
                <a:latin typeface="+mn-lt"/>
                <a:cs typeface="+mn-cs"/>
              </a:rPr>
              <a:t>Devemos questionar:</a:t>
            </a:r>
          </a:p>
          <a:p>
            <a:pPr marL="273050" eaLnBrk="0" hangingPunct="0">
              <a:lnSpc>
                <a:spcPct val="110000"/>
              </a:lnSpc>
              <a:buFont typeface="Arial" pitchFamily="34" charset="0"/>
              <a:buChar char="•"/>
              <a:defRPr/>
            </a:pPr>
            <a:r>
              <a:rPr lang="pt-BR" sz="2000" dirty="0">
                <a:latin typeface="+mn-lt"/>
                <a:cs typeface="+mn-cs"/>
              </a:rPr>
              <a:t> Que cor vocês vão separar?</a:t>
            </a:r>
          </a:p>
          <a:p>
            <a:pPr marL="273050" eaLnBrk="0" hangingPunct="0">
              <a:lnSpc>
                <a:spcPct val="110000"/>
              </a:lnSpc>
              <a:buFont typeface="Arial" pitchFamily="34" charset="0"/>
              <a:buChar char="•"/>
              <a:defRPr/>
            </a:pPr>
            <a:r>
              <a:rPr lang="pt-BR" sz="2000" dirty="0">
                <a:latin typeface="+mn-lt"/>
                <a:cs typeface="+mn-cs"/>
              </a:rPr>
              <a:t> Esse novo conjunto tem mais ou menos peças em relação ao conjunto anterior?</a:t>
            </a:r>
          </a:p>
          <a:p>
            <a:pPr marL="273050" eaLnBrk="0" hangingPunct="0">
              <a:lnSpc>
                <a:spcPct val="110000"/>
              </a:lnSpc>
              <a:buFont typeface="Arial" pitchFamily="34" charset="0"/>
              <a:buChar char="•"/>
              <a:defRPr/>
            </a:pPr>
            <a:r>
              <a:rPr lang="pt-BR" sz="2000" dirty="0">
                <a:latin typeface="+mn-lt"/>
                <a:cs typeface="+mn-cs"/>
              </a:rPr>
              <a:t> Que cores sobraram?</a:t>
            </a:r>
          </a:p>
          <a:p>
            <a:pPr eaLnBrk="0" hangingPunct="0">
              <a:lnSpc>
                <a:spcPct val="110000"/>
              </a:lnSpc>
              <a:defRPr/>
            </a:pPr>
            <a:endParaRPr lang="pt-BR" dirty="0">
              <a:latin typeface="Arial" pitchFamily="34" charset="0"/>
              <a:cs typeface="+mn-cs"/>
            </a:endParaRPr>
          </a:p>
        </p:txBody>
      </p:sp>
      <p:pic>
        <p:nvPicPr>
          <p:cNvPr id="35848" name="Picture 8"/>
          <p:cNvPicPr>
            <a:picLocks noChangeAspect="1" noChangeArrowheads="1"/>
          </p:cNvPicPr>
          <p:nvPr/>
        </p:nvPicPr>
        <p:blipFill>
          <a:blip r:embed="rId3" cstate="print"/>
          <a:srcRect/>
          <a:stretch>
            <a:fillRect/>
          </a:stretch>
        </p:blipFill>
        <p:spPr bwMode="auto">
          <a:xfrm>
            <a:off x="7820027" y="5429264"/>
            <a:ext cx="1038253" cy="10382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428604"/>
            <a:ext cx="9144000" cy="1643074"/>
          </a:xfrm>
          <a:prstGeom prst="rect">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p>
        </p:txBody>
      </p:sp>
      <p:pic>
        <p:nvPicPr>
          <p:cNvPr id="8" name="Imagem 7"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870" name="Retângulo 8"/>
          <p:cNvSpPr>
            <a:spLocks noChangeArrowheads="1"/>
          </p:cNvSpPr>
          <p:nvPr/>
        </p:nvSpPr>
        <p:spPr bwMode="auto">
          <a:xfrm>
            <a:off x="2643188" y="1000125"/>
            <a:ext cx="6170612" cy="523875"/>
          </a:xfrm>
          <a:prstGeom prst="rect">
            <a:avLst/>
          </a:prstGeom>
          <a:noFill/>
          <a:ln w="9525">
            <a:noFill/>
            <a:miter lim="800000"/>
            <a:headEnd/>
            <a:tailEnd/>
          </a:ln>
        </p:spPr>
        <p:txBody>
          <a:bodyPr wrap="none">
            <a:spAutoFit/>
          </a:bodyPr>
          <a:lstStyle/>
          <a:p>
            <a:r>
              <a:rPr lang="pt-BR" sz="2800" b="1">
                <a:solidFill>
                  <a:schemeClr val="bg1"/>
                </a:solidFill>
                <a:latin typeface="Calibri" pitchFamily="34" charset="0"/>
              </a:rPr>
              <a:t>9. JOGO COM DADO DE CORES - Análise </a:t>
            </a:r>
          </a:p>
        </p:txBody>
      </p:sp>
      <p:sp>
        <p:nvSpPr>
          <p:cNvPr id="20487" name="Rectangle 7"/>
          <p:cNvSpPr>
            <a:spLocks noChangeArrowheads="1"/>
          </p:cNvSpPr>
          <p:nvPr/>
        </p:nvSpPr>
        <p:spPr bwMode="auto">
          <a:xfrm>
            <a:off x="428625" y="2428875"/>
            <a:ext cx="8072438" cy="2652713"/>
          </a:xfrm>
          <a:prstGeom prst="rect">
            <a:avLst/>
          </a:prstGeom>
          <a:noFill/>
          <a:ln w="9525">
            <a:noFill/>
            <a:miter lim="800000"/>
            <a:headEnd/>
            <a:tailEnd/>
          </a:ln>
          <a:effectLst/>
        </p:spPr>
        <p:txBody>
          <a:bodyPr anchor="ctr">
            <a:spAutoFit/>
          </a:bodyPr>
          <a:lstStyle/>
          <a:p>
            <a:pPr algn="just">
              <a:lnSpc>
                <a:spcPct val="130000"/>
              </a:lnSpc>
              <a:defRPr/>
            </a:pPr>
            <a:r>
              <a:rPr lang="pt-BR" dirty="0">
                <a:cs typeface="+mn-cs"/>
              </a:rPr>
              <a:t>Esta atividade trabalha com o raciocínio lógico da criança. Reforça a noção de conjunto uma vez </a:t>
            </a:r>
            <a:r>
              <a:rPr lang="pt-BR" dirty="0" smtClean="0">
                <a:cs typeface="+mn-cs"/>
              </a:rPr>
              <a:t>que, </a:t>
            </a:r>
            <a:r>
              <a:rPr lang="pt-BR" dirty="0">
                <a:cs typeface="+mn-cs"/>
              </a:rPr>
              <a:t>ao separar todas as peças de uma </a:t>
            </a:r>
            <a:r>
              <a:rPr lang="pt-BR" dirty="0" smtClean="0">
                <a:cs typeface="+mn-cs"/>
              </a:rPr>
              <a:t>cor, </a:t>
            </a:r>
            <a:r>
              <a:rPr lang="pt-BR" dirty="0">
                <a:cs typeface="+mn-cs"/>
              </a:rPr>
              <a:t>estará usando  o critério cor </a:t>
            </a:r>
            <a:r>
              <a:rPr lang="pt-BR" dirty="0" smtClean="0">
                <a:cs typeface="+mn-cs"/>
              </a:rPr>
              <a:t>para grupar </a:t>
            </a:r>
            <a:r>
              <a:rPr lang="pt-BR" dirty="0">
                <a:cs typeface="+mn-cs"/>
              </a:rPr>
              <a:t>elementos</a:t>
            </a:r>
            <a:r>
              <a:rPr lang="pt-BR" dirty="0" smtClean="0">
                <a:cs typeface="+mn-cs"/>
              </a:rPr>
              <a:t>. O </a:t>
            </a:r>
            <a:r>
              <a:rPr lang="pt-BR" dirty="0">
                <a:cs typeface="+mn-cs"/>
              </a:rPr>
              <a:t>professor deve ter mente que o restante das peças formam o conjunto complementar; porém, só aos poucos introduzir esse termo, a fim de que se torne um termo usual para as crianças.</a:t>
            </a:r>
            <a:endParaRPr lang="pt-BR" sz="2000" dirty="0">
              <a:latin typeface="+mn-lt"/>
              <a:cs typeface="+mn-cs"/>
            </a:endParaRPr>
          </a:p>
          <a:p>
            <a:pPr algn="just" eaLnBrk="0" hangingPunct="0">
              <a:lnSpc>
                <a:spcPct val="130000"/>
              </a:lnSpc>
              <a:defRPr/>
            </a:pPr>
            <a:endParaRPr lang="pt-BR" dirty="0">
              <a:latin typeface="Arial" pitchFamily="34" charset="0"/>
              <a:cs typeface="+mn-cs"/>
            </a:endParaRPr>
          </a:p>
        </p:txBody>
      </p:sp>
      <p:pic>
        <p:nvPicPr>
          <p:cNvPr id="36872" name="Picture 2"/>
          <p:cNvPicPr>
            <a:picLocks noChangeAspect="1" noChangeArrowheads="1"/>
          </p:cNvPicPr>
          <p:nvPr/>
        </p:nvPicPr>
        <p:blipFill>
          <a:blip r:embed="rId3" cstate="print"/>
          <a:srcRect/>
          <a:stretch>
            <a:fillRect/>
          </a:stretch>
        </p:blipFill>
        <p:spPr bwMode="auto">
          <a:xfrm>
            <a:off x="3214688" y="4572008"/>
            <a:ext cx="3476625" cy="1914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357188" y="2286000"/>
            <a:ext cx="8215312" cy="4013200"/>
          </a:xfrm>
        </p:spPr>
        <p:txBody>
          <a:bodyPr rtlCol="0">
            <a:normAutofit fontScale="90000"/>
          </a:bodyPr>
          <a:lstStyle/>
          <a:p>
            <a:pPr algn="l" eaLnBrk="1" fontAlgn="auto" hangingPunct="1">
              <a:lnSpc>
                <a:spcPct val="120000"/>
              </a:lnSpc>
              <a:spcBef>
                <a:spcPts val="0"/>
              </a:spcBef>
              <a:spcAft>
                <a:spcPts val="0"/>
              </a:spcAft>
              <a:defRPr/>
            </a:pPr>
            <a:r>
              <a:rPr lang="pt-BR" sz="2000" b="1" dirty="0" smtClean="0">
                <a:latin typeface="+mn-lt"/>
                <a:ea typeface="+mn-ea"/>
                <a:cs typeface="+mn-cs"/>
              </a:rPr>
              <a:t>Escolha cinco peças dos blocos lógicos.</a:t>
            </a:r>
            <a:br>
              <a:rPr lang="pt-BR" sz="2000" b="1" dirty="0" smtClean="0">
                <a:latin typeface="+mn-lt"/>
                <a:ea typeface="+mn-ea"/>
                <a:cs typeface="+mn-cs"/>
              </a:rPr>
            </a:br>
            <a:r>
              <a:rPr lang="pt-BR" sz="2000" b="1" dirty="0" smtClean="0">
                <a:latin typeface="+mn-lt"/>
                <a:ea typeface="+mn-ea"/>
                <a:cs typeface="+mn-cs"/>
              </a:rPr>
              <a:t>Supondo as peças escolhidas foram:</a:t>
            </a: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endParaRPr lang="pt-BR" sz="2000" dirty="0" smtClean="0">
              <a:latin typeface="+mn-lt"/>
              <a:ea typeface="+mn-ea"/>
              <a:cs typeface="+mn-cs"/>
            </a:endParaRPr>
          </a:p>
        </p:txBody>
      </p:sp>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pt-BR" dirty="0"/>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r>
              <a:rPr lang="pt-BR" sz="2500" b="1" dirty="0">
                <a:solidFill>
                  <a:schemeClr val="bg1"/>
                </a:solidFill>
                <a:latin typeface="Arial" pitchFamily="34" charset="0"/>
                <a:ea typeface="+mj-ea"/>
                <a:cs typeface="Arial" pitchFamily="34" charset="0"/>
              </a:rPr>
              <a:t> 10. CONTRUINDO CONJUNTOS</a:t>
            </a: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riângulo isósceles 7"/>
          <p:cNvSpPr/>
          <p:nvPr/>
        </p:nvSpPr>
        <p:spPr>
          <a:xfrm>
            <a:off x="642910" y="3571876"/>
            <a:ext cx="428628" cy="428628"/>
          </a:xfrm>
          <a:prstGeom prst="triangle">
            <a:avLst/>
          </a:prstGeom>
          <a:solidFill>
            <a:srgbClr val="FF0000"/>
          </a:solid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Retângulo 8"/>
          <p:cNvSpPr>
            <a:spLocks noChangeArrowheads="1"/>
          </p:cNvSpPr>
          <p:nvPr/>
        </p:nvSpPr>
        <p:spPr bwMode="auto">
          <a:xfrm>
            <a:off x="357188" y="4286250"/>
            <a:ext cx="1196975" cy="1200150"/>
          </a:xfrm>
          <a:prstGeom prst="rect">
            <a:avLst/>
          </a:prstGeom>
          <a:noFill/>
          <a:ln w="9525">
            <a:noFill/>
            <a:miter lim="800000"/>
            <a:headEnd/>
            <a:tailEnd/>
          </a:ln>
        </p:spPr>
        <p:txBody>
          <a:bodyPr wrap="none">
            <a:spAutoFit/>
          </a:bodyPr>
          <a:lstStyle/>
          <a:p>
            <a:r>
              <a:rPr lang="pt-BR"/>
              <a:t>triângulo </a:t>
            </a:r>
          </a:p>
          <a:p>
            <a:r>
              <a:rPr lang="pt-BR"/>
              <a:t>vermelho </a:t>
            </a:r>
          </a:p>
          <a:p>
            <a:r>
              <a:rPr lang="pt-BR"/>
              <a:t>pequeno </a:t>
            </a:r>
          </a:p>
          <a:p>
            <a:r>
              <a:rPr lang="pt-BR"/>
              <a:t>grosso</a:t>
            </a:r>
          </a:p>
        </p:txBody>
      </p:sp>
      <p:sp>
        <p:nvSpPr>
          <p:cNvPr id="11" name="Retângulo 10"/>
          <p:cNvSpPr>
            <a:spLocks noChangeArrowheads="1"/>
          </p:cNvSpPr>
          <p:nvPr/>
        </p:nvSpPr>
        <p:spPr bwMode="auto">
          <a:xfrm>
            <a:off x="1785938" y="4357688"/>
            <a:ext cx="1082675" cy="1200150"/>
          </a:xfrm>
          <a:prstGeom prst="rect">
            <a:avLst/>
          </a:prstGeom>
          <a:noFill/>
          <a:ln w="9525">
            <a:noFill/>
            <a:miter lim="800000"/>
            <a:headEnd/>
            <a:tailEnd/>
          </a:ln>
        </p:spPr>
        <p:txBody>
          <a:bodyPr wrap="none">
            <a:spAutoFit/>
          </a:bodyPr>
          <a:lstStyle/>
          <a:p>
            <a:r>
              <a:rPr lang="pt-BR"/>
              <a:t>círculo </a:t>
            </a:r>
          </a:p>
          <a:p>
            <a:r>
              <a:rPr lang="pt-BR"/>
              <a:t>azul </a:t>
            </a:r>
          </a:p>
          <a:p>
            <a:r>
              <a:rPr lang="pt-BR"/>
              <a:t>pequeno</a:t>
            </a:r>
          </a:p>
          <a:p>
            <a:r>
              <a:rPr lang="pt-BR"/>
              <a:t>fino</a:t>
            </a:r>
          </a:p>
        </p:txBody>
      </p:sp>
      <p:sp>
        <p:nvSpPr>
          <p:cNvPr id="12" name="Retângulo 11"/>
          <p:cNvSpPr>
            <a:spLocks noChangeArrowheads="1"/>
          </p:cNvSpPr>
          <p:nvPr/>
        </p:nvSpPr>
        <p:spPr bwMode="auto">
          <a:xfrm>
            <a:off x="3071813" y="4371975"/>
            <a:ext cx="1223962" cy="1200150"/>
          </a:xfrm>
          <a:prstGeom prst="rect">
            <a:avLst/>
          </a:prstGeom>
          <a:noFill/>
          <a:ln w="9525">
            <a:noFill/>
            <a:miter lim="800000"/>
            <a:headEnd/>
            <a:tailEnd/>
          </a:ln>
        </p:spPr>
        <p:txBody>
          <a:bodyPr wrap="none">
            <a:spAutoFit/>
          </a:bodyPr>
          <a:lstStyle/>
          <a:p>
            <a:r>
              <a:rPr lang="pt-BR"/>
              <a:t>quadrado </a:t>
            </a:r>
          </a:p>
          <a:p>
            <a:r>
              <a:rPr lang="pt-BR"/>
              <a:t>vermelho </a:t>
            </a:r>
          </a:p>
          <a:p>
            <a:r>
              <a:rPr lang="pt-BR"/>
              <a:t>pequeno</a:t>
            </a:r>
          </a:p>
          <a:p>
            <a:r>
              <a:rPr lang="pt-BR"/>
              <a:t>grosso</a:t>
            </a:r>
          </a:p>
        </p:txBody>
      </p:sp>
      <p:sp>
        <p:nvSpPr>
          <p:cNvPr id="13" name="Cubo 12"/>
          <p:cNvSpPr/>
          <p:nvPr/>
        </p:nvSpPr>
        <p:spPr>
          <a:xfrm>
            <a:off x="3286125" y="3500438"/>
            <a:ext cx="500063" cy="500062"/>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4" name="Cubo 13"/>
          <p:cNvSpPr/>
          <p:nvPr/>
        </p:nvSpPr>
        <p:spPr>
          <a:xfrm>
            <a:off x="4500563" y="2571750"/>
            <a:ext cx="2000250" cy="1857375"/>
          </a:xfrm>
          <a:prstGeom prst="cube">
            <a:avLst>
              <a:gd name="adj" fmla="val 25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5" name="Retângulo 14"/>
          <p:cNvSpPr>
            <a:spLocks noChangeArrowheads="1"/>
          </p:cNvSpPr>
          <p:nvPr/>
        </p:nvSpPr>
        <p:spPr bwMode="auto">
          <a:xfrm>
            <a:off x="4572000" y="4572000"/>
            <a:ext cx="1223963" cy="1200150"/>
          </a:xfrm>
          <a:prstGeom prst="rect">
            <a:avLst/>
          </a:prstGeom>
          <a:noFill/>
          <a:ln w="9525">
            <a:noFill/>
            <a:miter lim="800000"/>
            <a:headEnd/>
            <a:tailEnd/>
          </a:ln>
        </p:spPr>
        <p:txBody>
          <a:bodyPr wrap="none">
            <a:spAutoFit/>
          </a:bodyPr>
          <a:lstStyle/>
          <a:p>
            <a:r>
              <a:rPr lang="pt-BR"/>
              <a:t>quadrado </a:t>
            </a:r>
          </a:p>
          <a:p>
            <a:r>
              <a:rPr lang="pt-BR"/>
              <a:t>amarelo </a:t>
            </a:r>
          </a:p>
          <a:p>
            <a:r>
              <a:rPr lang="pt-BR"/>
              <a:t>grande</a:t>
            </a:r>
          </a:p>
          <a:p>
            <a:r>
              <a:rPr lang="pt-BR"/>
              <a:t>grosso</a:t>
            </a:r>
          </a:p>
        </p:txBody>
      </p:sp>
      <p:sp>
        <p:nvSpPr>
          <p:cNvPr id="16" name="Elipse 15"/>
          <p:cNvSpPr/>
          <p:nvPr/>
        </p:nvSpPr>
        <p:spPr>
          <a:xfrm>
            <a:off x="1785938" y="3571875"/>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7" name="Fluxograma: Processo 16"/>
          <p:cNvSpPr/>
          <p:nvPr/>
        </p:nvSpPr>
        <p:spPr>
          <a:xfrm>
            <a:off x="6786578" y="3357568"/>
            <a:ext cx="2143139" cy="785812"/>
          </a:xfrm>
          <a:prstGeom prst="flowChartProcess">
            <a:avLst/>
          </a:prstGeom>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Retângulo 18"/>
          <p:cNvSpPr>
            <a:spLocks noChangeArrowheads="1"/>
          </p:cNvSpPr>
          <p:nvPr/>
        </p:nvSpPr>
        <p:spPr bwMode="auto">
          <a:xfrm>
            <a:off x="6861175" y="4500563"/>
            <a:ext cx="1211263" cy="1200150"/>
          </a:xfrm>
          <a:prstGeom prst="rect">
            <a:avLst/>
          </a:prstGeom>
          <a:noFill/>
          <a:ln w="9525">
            <a:noFill/>
            <a:miter lim="800000"/>
            <a:headEnd/>
            <a:tailEnd/>
          </a:ln>
        </p:spPr>
        <p:txBody>
          <a:bodyPr wrap="none">
            <a:spAutoFit/>
          </a:bodyPr>
          <a:lstStyle/>
          <a:p>
            <a:r>
              <a:rPr lang="pt-BR"/>
              <a:t>retângulo </a:t>
            </a:r>
          </a:p>
          <a:p>
            <a:r>
              <a:rPr lang="pt-BR"/>
              <a:t>azul </a:t>
            </a:r>
          </a:p>
          <a:p>
            <a:r>
              <a:rPr lang="pt-BR"/>
              <a:t>grande</a:t>
            </a:r>
          </a:p>
          <a:p>
            <a:r>
              <a:rPr lang="pt-BR"/>
              <a:t>grosso</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ox(in)">
                                      <p:cBhvr>
                                        <p:cTn id="25" dur="500"/>
                                        <p:tgtEl>
                                          <p:spTgt spid="1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animBg="1"/>
      <p:bldP spid="14" grpId="0" animBg="1"/>
      <p:bldP spid="15" grpId="0"/>
      <p:bldP spid="16"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357188" y="2214563"/>
            <a:ext cx="8215312" cy="4013200"/>
          </a:xfrm>
        </p:spPr>
        <p:txBody>
          <a:bodyPr rtlCol="0">
            <a:normAutofit fontScale="90000"/>
          </a:bodyPr>
          <a:lstStyle/>
          <a:p>
            <a:pPr algn="l" eaLnBrk="1" fontAlgn="auto" hangingPunct="1">
              <a:lnSpc>
                <a:spcPct val="120000"/>
              </a:lnSpc>
              <a:spcBef>
                <a:spcPts val="0"/>
              </a:spcBef>
              <a:spcAft>
                <a:spcPts val="0"/>
              </a:spcAft>
              <a:defRPr/>
            </a:pP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b="1" dirty="0" smtClean="0">
                <a:latin typeface="+mn-lt"/>
                <a:ea typeface="+mn-ea"/>
                <a:cs typeface="+mn-cs"/>
              </a:rPr>
              <a:t>10</a:t>
            </a:r>
            <a:r>
              <a:rPr lang="pt-BR" sz="2000" b="1" dirty="0" smtClean="0"/>
              <a:t>.1- Definir uma lei que contemple o maior número de peças: </a:t>
            </a:r>
            <a:r>
              <a:rPr lang="pt-BR" sz="2000" dirty="0" smtClean="0"/>
              <a:t/>
            </a:r>
            <a:br>
              <a:rPr lang="pt-BR" sz="2000" dirty="0" smtClean="0"/>
            </a:br>
            <a:r>
              <a:rPr lang="pt-BR" sz="2000" dirty="0" smtClean="0"/>
              <a:t/>
            </a:r>
            <a:br>
              <a:rPr lang="pt-BR" sz="2000" dirty="0" smtClean="0"/>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r>
              <a:rPr lang="pt-BR" sz="2000" dirty="0" smtClean="0">
                <a:latin typeface="+mn-lt"/>
                <a:ea typeface="+mn-ea"/>
                <a:cs typeface="+mn-cs"/>
              </a:rPr>
              <a:t/>
            </a:r>
            <a:br>
              <a:rPr lang="pt-BR" sz="2000" dirty="0" smtClean="0">
                <a:latin typeface="+mn-lt"/>
                <a:ea typeface="+mn-ea"/>
                <a:cs typeface="+mn-cs"/>
              </a:rPr>
            </a:br>
            <a:endParaRPr lang="pt-BR" sz="2000" dirty="0" smtClean="0">
              <a:latin typeface="+mn-lt"/>
              <a:ea typeface="+mn-ea"/>
              <a:cs typeface="+mn-cs"/>
            </a:endParaRPr>
          </a:p>
        </p:txBody>
      </p:sp>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pt-BR" sz="2800" b="1" dirty="0"/>
              <a:t>              10. 1 CONSTRUINDO CONJUNTOS </a:t>
            </a:r>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tângulo 15"/>
          <p:cNvSpPr>
            <a:spLocks noChangeArrowheads="1"/>
          </p:cNvSpPr>
          <p:nvPr/>
        </p:nvSpPr>
        <p:spPr bwMode="auto">
          <a:xfrm>
            <a:off x="428625" y="5929330"/>
            <a:ext cx="3300904" cy="646331"/>
          </a:xfrm>
          <a:prstGeom prst="rect">
            <a:avLst/>
          </a:prstGeom>
          <a:noFill/>
          <a:ln w="9525">
            <a:noFill/>
            <a:miter lim="800000"/>
            <a:headEnd/>
            <a:tailEnd/>
          </a:ln>
        </p:spPr>
        <p:txBody>
          <a:bodyPr wrap="none">
            <a:spAutoFit/>
          </a:bodyPr>
          <a:lstStyle/>
          <a:p>
            <a:r>
              <a:rPr lang="pt-BR" b="1" dirty="0" smtClean="0"/>
              <a:t>Resposta</a:t>
            </a:r>
            <a:r>
              <a:rPr lang="pt-BR" b="1" dirty="0"/>
              <a:t>: </a:t>
            </a:r>
            <a:endParaRPr lang="pt-BR" b="1" dirty="0" smtClean="0"/>
          </a:p>
          <a:p>
            <a:r>
              <a:rPr lang="pt-BR" dirty="0" smtClean="0"/>
              <a:t>O </a:t>
            </a:r>
            <a:r>
              <a:rPr lang="pt-BR" dirty="0"/>
              <a:t>atributo espessura (grosso).</a:t>
            </a:r>
          </a:p>
        </p:txBody>
      </p:sp>
      <p:sp>
        <p:nvSpPr>
          <p:cNvPr id="18" name="Triângulo isósceles 17"/>
          <p:cNvSpPr/>
          <p:nvPr/>
        </p:nvSpPr>
        <p:spPr>
          <a:xfrm>
            <a:off x="642910" y="3571876"/>
            <a:ext cx="428628" cy="428628"/>
          </a:xfrm>
          <a:prstGeom prst="triangle">
            <a:avLst/>
          </a:prstGeom>
          <a:solidFill>
            <a:srgbClr val="FF0000"/>
          </a:solid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0" name="Retângulo 19"/>
          <p:cNvSpPr>
            <a:spLocks noChangeArrowheads="1"/>
          </p:cNvSpPr>
          <p:nvPr/>
        </p:nvSpPr>
        <p:spPr bwMode="auto">
          <a:xfrm>
            <a:off x="357188" y="4286250"/>
            <a:ext cx="1196975" cy="1200150"/>
          </a:xfrm>
          <a:prstGeom prst="rect">
            <a:avLst/>
          </a:prstGeom>
          <a:noFill/>
          <a:ln w="9525">
            <a:noFill/>
            <a:miter lim="800000"/>
            <a:headEnd/>
            <a:tailEnd/>
          </a:ln>
        </p:spPr>
        <p:txBody>
          <a:bodyPr wrap="none">
            <a:spAutoFit/>
          </a:bodyPr>
          <a:lstStyle/>
          <a:p>
            <a:r>
              <a:rPr lang="pt-BR"/>
              <a:t>triângulo </a:t>
            </a:r>
          </a:p>
          <a:p>
            <a:r>
              <a:rPr lang="pt-BR"/>
              <a:t>vermelho </a:t>
            </a:r>
          </a:p>
          <a:p>
            <a:r>
              <a:rPr lang="pt-BR"/>
              <a:t>pequeno </a:t>
            </a:r>
          </a:p>
          <a:p>
            <a:r>
              <a:rPr lang="pt-BR"/>
              <a:t>grosso</a:t>
            </a:r>
          </a:p>
        </p:txBody>
      </p:sp>
      <p:sp>
        <p:nvSpPr>
          <p:cNvPr id="21" name="Retângulo 20"/>
          <p:cNvSpPr>
            <a:spLocks noChangeArrowheads="1"/>
          </p:cNvSpPr>
          <p:nvPr/>
        </p:nvSpPr>
        <p:spPr bwMode="auto">
          <a:xfrm>
            <a:off x="1785938" y="4357688"/>
            <a:ext cx="1082675" cy="1200150"/>
          </a:xfrm>
          <a:prstGeom prst="rect">
            <a:avLst/>
          </a:prstGeom>
          <a:noFill/>
          <a:ln w="9525">
            <a:noFill/>
            <a:miter lim="800000"/>
            <a:headEnd/>
            <a:tailEnd/>
          </a:ln>
        </p:spPr>
        <p:txBody>
          <a:bodyPr wrap="none">
            <a:spAutoFit/>
          </a:bodyPr>
          <a:lstStyle/>
          <a:p>
            <a:r>
              <a:rPr lang="pt-BR"/>
              <a:t>círculo </a:t>
            </a:r>
          </a:p>
          <a:p>
            <a:r>
              <a:rPr lang="pt-BR"/>
              <a:t>azul </a:t>
            </a:r>
          </a:p>
          <a:p>
            <a:r>
              <a:rPr lang="pt-BR"/>
              <a:t>pequeno</a:t>
            </a:r>
          </a:p>
          <a:p>
            <a:r>
              <a:rPr lang="pt-BR"/>
              <a:t>fino</a:t>
            </a:r>
          </a:p>
        </p:txBody>
      </p:sp>
      <p:sp>
        <p:nvSpPr>
          <p:cNvPr id="22" name="Retângulo 21"/>
          <p:cNvSpPr>
            <a:spLocks noChangeArrowheads="1"/>
          </p:cNvSpPr>
          <p:nvPr/>
        </p:nvSpPr>
        <p:spPr bwMode="auto">
          <a:xfrm>
            <a:off x="3071813" y="4371975"/>
            <a:ext cx="1223962" cy="1200150"/>
          </a:xfrm>
          <a:prstGeom prst="rect">
            <a:avLst/>
          </a:prstGeom>
          <a:noFill/>
          <a:ln w="9525">
            <a:noFill/>
            <a:miter lim="800000"/>
            <a:headEnd/>
            <a:tailEnd/>
          </a:ln>
        </p:spPr>
        <p:txBody>
          <a:bodyPr wrap="none">
            <a:spAutoFit/>
          </a:bodyPr>
          <a:lstStyle/>
          <a:p>
            <a:r>
              <a:rPr lang="pt-BR"/>
              <a:t>quadrado </a:t>
            </a:r>
          </a:p>
          <a:p>
            <a:r>
              <a:rPr lang="pt-BR"/>
              <a:t>vermelho </a:t>
            </a:r>
          </a:p>
          <a:p>
            <a:r>
              <a:rPr lang="pt-BR"/>
              <a:t>pequeno</a:t>
            </a:r>
          </a:p>
          <a:p>
            <a:r>
              <a:rPr lang="pt-BR"/>
              <a:t>grosso</a:t>
            </a:r>
          </a:p>
        </p:txBody>
      </p:sp>
      <p:sp>
        <p:nvSpPr>
          <p:cNvPr id="23" name="Cubo 22"/>
          <p:cNvSpPr/>
          <p:nvPr/>
        </p:nvSpPr>
        <p:spPr>
          <a:xfrm>
            <a:off x="3286125" y="3500438"/>
            <a:ext cx="500063" cy="500062"/>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4" name="Cubo 23"/>
          <p:cNvSpPr/>
          <p:nvPr/>
        </p:nvSpPr>
        <p:spPr>
          <a:xfrm>
            <a:off x="4500563" y="2571750"/>
            <a:ext cx="2000250" cy="1857375"/>
          </a:xfrm>
          <a:prstGeom prst="cube">
            <a:avLst>
              <a:gd name="adj" fmla="val 25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5" name="Retângulo 24"/>
          <p:cNvSpPr>
            <a:spLocks noChangeArrowheads="1"/>
          </p:cNvSpPr>
          <p:nvPr/>
        </p:nvSpPr>
        <p:spPr bwMode="auto">
          <a:xfrm>
            <a:off x="4572000" y="4572000"/>
            <a:ext cx="1223963" cy="1200150"/>
          </a:xfrm>
          <a:prstGeom prst="rect">
            <a:avLst/>
          </a:prstGeom>
          <a:noFill/>
          <a:ln w="9525">
            <a:noFill/>
            <a:miter lim="800000"/>
            <a:headEnd/>
            <a:tailEnd/>
          </a:ln>
        </p:spPr>
        <p:txBody>
          <a:bodyPr wrap="none">
            <a:spAutoFit/>
          </a:bodyPr>
          <a:lstStyle/>
          <a:p>
            <a:r>
              <a:rPr lang="pt-BR"/>
              <a:t>quadrado </a:t>
            </a:r>
          </a:p>
          <a:p>
            <a:r>
              <a:rPr lang="pt-BR"/>
              <a:t>amarelo </a:t>
            </a:r>
          </a:p>
          <a:p>
            <a:r>
              <a:rPr lang="pt-BR"/>
              <a:t>grande</a:t>
            </a:r>
          </a:p>
          <a:p>
            <a:r>
              <a:rPr lang="pt-BR"/>
              <a:t>grosso</a:t>
            </a:r>
          </a:p>
        </p:txBody>
      </p:sp>
      <p:sp>
        <p:nvSpPr>
          <p:cNvPr id="26" name="Elipse 25"/>
          <p:cNvSpPr/>
          <p:nvPr/>
        </p:nvSpPr>
        <p:spPr>
          <a:xfrm>
            <a:off x="1785938" y="3571875"/>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7" name="Fluxograma: Processo 26"/>
          <p:cNvSpPr/>
          <p:nvPr/>
        </p:nvSpPr>
        <p:spPr>
          <a:xfrm>
            <a:off x="6786578" y="3357568"/>
            <a:ext cx="2143139" cy="785812"/>
          </a:xfrm>
          <a:prstGeom prst="flowChartProcess">
            <a:avLst/>
          </a:prstGeom>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8" name="Retângulo 27"/>
          <p:cNvSpPr>
            <a:spLocks noChangeArrowheads="1"/>
          </p:cNvSpPr>
          <p:nvPr/>
        </p:nvSpPr>
        <p:spPr bwMode="auto">
          <a:xfrm>
            <a:off x="6861175" y="4500563"/>
            <a:ext cx="1211263" cy="1200150"/>
          </a:xfrm>
          <a:prstGeom prst="rect">
            <a:avLst/>
          </a:prstGeom>
          <a:noFill/>
          <a:ln w="9525">
            <a:noFill/>
            <a:miter lim="800000"/>
            <a:headEnd/>
            <a:tailEnd/>
          </a:ln>
        </p:spPr>
        <p:txBody>
          <a:bodyPr wrap="none">
            <a:spAutoFit/>
          </a:bodyPr>
          <a:lstStyle/>
          <a:p>
            <a:r>
              <a:rPr lang="pt-BR"/>
              <a:t>retângulo </a:t>
            </a:r>
          </a:p>
          <a:p>
            <a:r>
              <a:rPr lang="pt-BR"/>
              <a:t>azul </a:t>
            </a:r>
          </a:p>
          <a:p>
            <a:r>
              <a:rPr lang="pt-BR"/>
              <a:t>grande</a:t>
            </a:r>
          </a:p>
          <a:p>
            <a:r>
              <a:rPr lang="pt-BR"/>
              <a:t>grosso</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ox(in)">
                                      <p:cBhvr>
                                        <p:cTn id="10" dur="500"/>
                                        <p:tgtEl>
                                          <p:spTgt spid="2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ox(in)">
                                      <p:cBhvr>
                                        <p:cTn id="13" dur="500"/>
                                        <p:tgtEl>
                                          <p:spTgt spid="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ox(in)">
                                      <p:cBhvr>
                                        <p:cTn id="16" dur="500"/>
                                        <p:tgtEl>
                                          <p:spTgt spid="2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ox(in)">
                                      <p:cBhvr>
                                        <p:cTn id="19" dur="500"/>
                                        <p:tgtEl>
                                          <p:spTgt spid="2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ox(in)">
                                      <p:cBhvr>
                                        <p:cTn id="25" dur="500"/>
                                        <p:tgtEl>
                                          <p:spTgt spid="2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ox(in)">
                                      <p:cBhvr>
                                        <p:cTn id="28" dur="500"/>
                                        <p:tgtEl>
                                          <p:spTgt spid="2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par>
                                <p:cTn id="32" presetID="4" presetClass="entr" presetSubtype="16"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ox(in)">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2000" fill="hold"/>
                                        <p:tgtEl>
                                          <p:spTgt spid="18"/>
                                        </p:tgtEl>
                                      </p:cBhvr>
                                      <p:by x="150000" y="150000"/>
                                    </p:animScale>
                                  </p:childTnLst>
                                </p:cTn>
                              </p:par>
                              <p:par>
                                <p:cTn id="43" presetID="6" presetClass="emph" presetSubtype="0" fill="hold" grpId="1" nodeType="withEffect">
                                  <p:stCondLst>
                                    <p:cond delay="0"/>
                                  </p:stCondLst>
                                  <p:childTnLst>
                                    <p:animScale>
                                      <p:cBhvr>
                                        <p:cTn id="44" dur="2000" fill="hold"/>
                                        <p:tgtEl>
                                          <p:spTgt spid="23"/>
                                        </p:tgtEl>
                                      </p:cBhvr>
                                      <p:by x="150000" y="150000"/>
                                    </p:animScale>
                                  </p:childTnLst>
                                </p:cTn>
                              </p:par>
                              <p:par>
                                <p:cTn id="45" presetID="6" presetClass="emph" presetSubtype="0" fill="hold" grpId="1" nodeType="withEffect">
                                  <p:stCondLst>
                                    <p:cond delay="0"/>
                                  </p:stCondLst>
                                  <p:childTnLst>
                                    <p:animScale>
                                      <p:cBhvr>
                                        <p:cTn id="46" dur="2000" fill="hold"/>
                                        <p:tgtEl>
                                          <p:spTgt spid="24"/>
                                        </p:tgtEl>
                                      </p:cBhvr>
                                      <p:by x="150000" y="150000"/>
                                    </p:animScale>
                                  </p:childTnLst>
                                </p:cTn>
                              </p:par>
                              <p:par>
                                <p:cTn id="47" presetID="6" presetClass="emph" presetSubtype="0" fill="hold" nodeType="withEffect">
                                  <p:stCondLst>
                                    <p:cond delay="0"/>
                                  </p:stCondLst>
                                  <p:childTnLst>
                                    <p:animScale>
                                      <p:cBhvr>
                                        <p:cTn id="4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animBg="1"/>
      <p:bldP spid="23" grpId="1" animBg="1"/>
      <p:bldP spid="24" grpId="0" animBg="1"/>
      <p:bldP spid="24" grpId="1" animBg="1"/>
      <p:bldP spid="25" grpId="0"/>
      <p:bldP spid="26" grpId="0" animBg="1"/>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357188" y="1928802"/>
            <a:ext cx="8786812" cy="857250"/>
          </a:xfrm>
        </p:spPr>
        <p:txBody>
          <a:bodyPr rtlCol="0">
            <a:normAutofit/>
          </a:bodyPr>
          <a:lstStyle/>
          <a:p>
            <a:pPr algn="l" eaLnBrk="1" fontAlgn="auto" hangingPunct="1">
              <a:lnSpc>
                <a:spcPct val="120000"/>
              </a:lnSpc>
              <a:spcBef>
                <a:spcPts val="0"/>
              </a:spcBef>
              <a:spcAft>
                <a:spcPts val="0"/>
              </a:spcAft>
              <a:defRPr/>
            </a:pPr>
            <a:r>
              <a:rPr lang="pt-BR" sz="2000" b="1" dirty="0" smtClean="0"/>
              <a:t>10.2- Definir uma lei com três atributos, que contemple um conjunto unitário:</a:t>
            </a:r>
            <a:endParaRPr lang="pt-BR" sz="2000" b="1" dirty="0" smtClean="0">
              <a:latin typeface="+mn-lt"/>
              <a:ea typeface="+mn-ea"/>
              <a:cs typeface="+mn-cs"/>
            </a:endParaRPr>
          </a:p>
        </p:txBody>
      </p:sp>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pt-BR" sz="2800" b="1" dirty="0"/>
              <a:t>        10.2  CONSTRUINDO CONJUNTOS </a:t>
            </a:r>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tângulo 15"/>
          <p:cNvSpPr>
            <a:spLocks noChangeArrowheads="1"/>
          </p:cNvSpPr>
          <p:nvPr/>
        </p:nvSpPr>
        <p:spPr bwMode="auto">
          <a:xfrm>
            <a:off x="642938" y="5886450"/>
            <a:ext cx="6072187" cy="757130"/>
          </a:xfrm>
          <a:prstGeom prst="rect">
            <a:avLst/>
          </a:prstGeom>
          <a:noFill/>
          <a:ln w="9525">
            <a:noFill/>
            <a:miter lim="800000"/>
            <a:headEnd/>
            <a:tailEnd/>
          </a:ln>
        </p:spPr>
        <p:txBody>
          <a:bodyPr>
            <a:spAutoFit/>
          </a:bodyPr>
          <a:lstStyle/>
          <a:p>
            <a:pPr>
              <a:lnSpc>
                <a:spcPct val="120000"/>
              </a:lnSpc>
            </a:pPr>
            <a:r>
              <a:rPr lang="pt-BR" b="1" dirty="0" smtClean="0"/>
              <a:t>Resposta</a:t>
            </a:r>
            <a:r>
              <a:rPr lang="pt-BR" b="1" dirty="0"/>
              <a:t>:</a:t>
            </a:r>
            <a:r>
              <a:rPr lang="pt-BR" dirty="0"/>
              <a:t/>
            </a:r>
            <a:br>
              <a:rPr lang="pt-BR" dirty="0"/>
            </a:br>
            <a:r>
              <a:rPr lang="pt-BR" dirty="0"/>
              <a:t>Espessura </a:t>
            </a:r>
            <a:r>
              <a:rPr lang="pt-BR" dirty="0" smtClean="0"/>
              <a:t>(grosso),Tamanho (</a:t>
            </a:r>
            <a:r>
              <a:rPr lang="pt-BR" dirty="0"/>
              <a:t>grande),</a:t>
            </a:r>
            <a:r>
              <a:rPr lang="pt-BR" dirty="0" smtClean="0"/>
              <a:t>Cor (Amarelo</a:t>
            </a:r>
            <a:r>
              <a:rPr lang="pt-BR" dirty="0"/>
              <a:t>)</a:t>
            </a:r>
          </a:p>
        </p:txBody>
      </p:sp>
      <p:sp>
        <p:nvSpPr>
          <p:cNvPr id="9" name="Triângulo isósceles 8"/>
          <p:cNvSpPr/>
          <p:nvPr/>
        </p:nvSpPr>
        <p:spPr>
          <a:xfrm>
            <a:off x="642910" y="3571876"/>
            <a:ext cx="428628" cy="428628"/>
          </a:xfrm>
          <a:prstGeom prst="triangle">
            <a:avLst/>
          </a:prstGeom>
          <a:solidFill>
            <a:srgbClr val="FF0000"/>
          </a:solid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0" name="Retângulo 9"/>
          <p:cNvSpPr>
            <a:spLocks noChangeArrowheads="1"/>
          </p:cNvSpPr>
          <p:nvPr/>
        </p:nvSpPr>
        <p:spPr bwMode="auto">
          <a:xfrm>
            <a:off x="357188" y="4286250"/>
            <a:ext cx="1196975" cy="1200150"/>
          </a:xfrm>
          <a:prstGeom prst="rect">
            <a:avLst/>
          </a:prstGeom>
          <a:noFill/>
          <a:ln w="9525">
            <a:noFill/>
            <a:miter lim="800000"/>
            <a:headEnd/>
            <a:tailEnd/>
          </a:ln>
        </p:spPr>
        <p:txBody>
          <a:bodyPr wrap="none">
            <a:spAutoFit/>
          </a:bodyPr>
          <a:lstStyle/>
          <a:p>
            <a:r>
              <a:rPr lang="pt-BR"/>
              <a:t>triângulo </a:t>
            </a:r>
          </a:p>
          <a:p>
            <a:r>
              <a:rPr lang="pt-BR"/>
              <a:t>vermelho </a:t>
            </a:r>
          </a:p>
          <a:p>
            <a:r>
              <a:rPr lang="pt-BR"/>
              <a:t>pequeno </a:t>
            </a:r>
          </a:p>
          <a:p>
            <a:r>
              <a:rPr lang="pt-BR"/>
              <a:t>grosso</a:t>
            </a:r>
          </a:p>
        </p:txBody>
      </p:sp>
      <p:sp>
        <p:nvSpPr>
          <p:cNvPr id="11" name="Retângulo 10"/>
          <p:cNvSpPr>
            <a:spLocks noChangeArrowheads="1"/>
          </p:cNvSpPr>
          <p:nvPr/>
        </p:nvSpPr>
        <p:spPr bwMode="auto">
          <a:xfrm>
            <a:off x="1785938" y="4357688"/>
            <a:ext cx="1082675" cy="1200150"/>
          </a:xfrm>
          <a:prstGeom prst="rect">
            <a:avLst/>
          </a:prstGeom>
          <a:noFill/>
          <a:ln w="9525">
            <a:noFill/>
            <a:miter lim="800000"/>
            <a:headEnd/>
            <a:tailEnd/>
          </a:ln>
        </p:spPr>
        <p:txBody>
          <a:bodyPr wrap="none">
            <a:spAutoFit/>
          </a:bodyPr>
          <a:lstStyle/>
          <a:p>
            <a:r>
              <a:rPr lang="pt-BR" dirty="0"/>
              <a:t>círculo </a:t>
            </a:r>
          </a:p>
          <a:p>
            <a:r>
              <a:rPr lang="pt-BR" dirty="0"/>
              <a:t>azul </a:t>
            </a:r>
          </a:p>
          <a:p>
            <a:r>
              <a:rPr lang="pt-BR" dirty="0"/>
              <a:t>pequeno</a:t>
            </a:r>
          </a:p>
          <a:p>
            <a:r>
              <a:rPr lang="pt-BR" dirty="0"/>
              <a:t>fino</a:t>
            </a:r>
          </a:p>
        </p:txBody>
      </p:sp>
      <p:sp>
        <p:nvSpPr>
          <p:cNvPr id="12" name="Retângulo 11"/>
          <p:cNvSpPr>
            <a:spLocks noChangeArrowheads="1"/>
          </p:cNvSpPr>
          <p:nvPr/>
        </p:nvSpPr>
        <p:spPr bwMode="auto">
          <a:xfrm>
            <a:off x="3071813" y="4371975"/>
            <a:ext cx="1223962" cy="1200150"/>
          </a:xfrm>
          <a:prstGeom prst="rect">
            <a:avLst/>
          </a:prstGeom>
          <a:noFill/>
          <a:ln w="9525">
            <a:noFill/>
            <a:miter lim="800000"/>
            <a:headEnd/>
            <a:tailEnd/>
          </a:ln>
        </p:spPr>
        <p:txBody>
          <a:bodyPr wrap="none">
            <a:spAutoFit/>
          </a:bodyPr>
          <a:lstStyle/>
          <a:p>
            <a:r>
              <a:rPr lang="pt-BR"/>
              <a:t>quadrado </a:t>
            </a:r>
          </a:p>
          <a:p>
            <a:r>
              <a:rPr lang="pt-BR"/>
              <a:t>vermelho </a:t>
            </a:r>
          </a:p>
          <a:p>
            <a:r>
              <a:rPr lang="pt-BR"/>
              <a:t>pequeno</a:t>
            </a:r>
          </a:p>
          <a:p>
            <a:r>
              <a:rPr lang="pt-BR"/>
              <a:t>grosso</a:t>
            </a:r>
          </a:p>
        </p:txBody>
      </p:sp>
      <p:sp>
        <p:nvSpPr>
          <p:cNvPr id="13" name="Cubo 12"/>
          <p:cNvSpPr/>
          <p:nvPr/>
        </p:nvSpPr>
        <p:spPr>
          <a:xfrm>
            <a:off x="3286125" y="3500438"/>
            <a:ext cx="500063" cy="500062"/>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Cubo 16"/>
          <p:cNvSpPr/>
          <p:nvPr/>
        </p:nvSpPr>
        <p:spPr>
          <a:xfrm>
            <a:off x="4500563" y="2571750"/>
            <a:ext cx="2000250" cy="1857375"/>
          </a:xfrm>
          <a:prstGeom prst="cube">
            <a:avLst>
              <a:gd name="adj" fmla="val 25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8" name="Retângulo 17"/>
          <p:cNvSpPr>
            <a:spLocks noChangeArrowheads="1"/>
          </p:cNvSpPr>
          <p:nvPr/>
        </p:nvSpPr>
        <p:spPr bwMode="auto">
          <a:xfrm>
            <a:off x="4572000" y="4572000"/>
            <a:ext cx="1223963" cy="1200150"/>
          </a:xfrm>
          <a:prstGeom prst="rect">
            <a:avLst/>
          </a:prstGeom>
          <a:noFill/>
          <a:ln w="9525">
            <a:noFill/>
            <a:miter lim="800000"/>
            <a:headEnd/>
            <a:tailEnd/>
          </a:ln>
        </p:spPr>
        <p:txBody>
          <a:bodyPr wrap="none">
            <a:spAutoFit/>
          </a:bodyPr>
          <a:lstStyle/>
          <a:p>
            <a:r>
              <a:rPr lang="pt-BR"/>
              <a:t>quadrado </a:t>
            </a:r>
          </a:p>
          <a:p>
            <a:r>
              <a:rPr lang="pt-BR"/>
              <a:t>amarelo </a:t>
            </a:r>
          </a:p>
          <a:p>
            <a:r>
              <a:rPr lang="pt-BR"/>
              <a:t>grande</a:t>
            </a:r>
          </a:p>
          <a:p>
            <a:r>
              <a:rPr lang="pt-BR"/>
              <a:t>grosso</a:t>
            </a:r>
          </a:p>
        </p:txBody>
      </p:sp>
      <p:sp>
        <p:nvSpPr>
          <p:cNvPr id="19" name="Elipse 18"/>
          <p:cNvSpPr/>
          <p:nvPr/>
        </p:nvSpPr>
        <p:spPr>
          <a:xfrm>
            <a:off x="1785938" y="3571875"/>
            <a:ext cx="500062"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Fluxograma: Processo 19"/>
          <p:cNvSpPr/>
          <p:nvPr/>
        </p:nvSpPr>
        <p:spPr>
          <a:xfrm>
            <a:off x="6786578" y="3357568"/>
            <a:ext cx="2143139" cy="785812"/>
          </a:xfrm>
          <a:prstGeom prst="flowChartProcess">
            <a:avLst/>
          </a:prstGeom>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1" name="Retângulo 20"/>
          <p:cNvSpPr>
            <a:spLocks noChangeArrowheads="1"/>
          </p:cNvSpPr>
          <p:nvPr/>
        </p:nvSpPr>
        <p:spPr bwMode="auto">
          <a:xfrm>
            <a:off x="6861175" y="4500563"/>
            <a:ext cx="1211263" cy="1200150"/>
          </a:xfrm>
          <a:prstGeom prst="rect">
            <a:avLst/>
          </a:prstGeom>
          <a:noFill/>
          <a:ln w="9525">
            <a:noFill/>
            <a:miter lim="800000"/>
            <a:headEnd/>
            <a:tailEnd/>
          </a:ln>
        </p:spPr>
        <p:txBody>
          <a:bodyPr wrap="none">
            <a:spAutoFit/>
          </a:bodyPr>
          <a:lstStyle/>
          <a:p>
            <a:r>
              <a:rPr lang="pt-BR"/>
              <a:t>retângulo </a:t>
            </a:r>
          </a:p>
          <a:p>
            <a:r>
              <a:rPr lang="pt-BR"/>
              <a:t>azul </a:t>
            </a:r>
          </a:p>
          <a:p>
            <a:r>
              <a:rPr lang="pt-BR"/>
              <a:t>grande</a:t>
            </a:r>
          </a:p>
          <a:p>
            <a:r>
              <a:rPr lang="pt-BR"/>
              <a:t>grosso</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ox(in)">
                                      <p:cBhvr>
                                        <p:cTn id="28" dur="500"/>
                                        <p:tgtEl>
                                          <p:spTgt spid="2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ox(in)">
                                      <p:cBhvr>
                                        <p:cTn id="31" dur="500"/>
                                        <p:tgtEl>
                                          <p:spTgt spid="17"/>
                                        </p:tgtEl>
                                      </p:cBhvr>
                                    </p:animEffect>
                                  </p:childTnLst>
                                </p:cTn>
                              </p:par>
                              <p:par>
                                <p:cTn id="32" presetID="4" presetClass="entr" presetSubtype="16"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11" grpId="0"/>
      <p:bldP spid="12" grpId="0"/>
      <p:bldP spid="13" grpId="0" animBg="1"/>
      <p:bldP spid="17" grpId="0" animBg="1"/>
      <p:bldP spid="17" grpId="1" animBg="1"/>
      <p:bldP spid="18" grpId="0"/>
      <p:bldP spid="19" grpId="0" animBg="1"/>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357188" y="2214563"/>
            <a:ext cx="8215312" cy="4013200"/>
          </a:xfrm>
        </p:spPr>
        <p:txBody>
          <a:bodyPr rtlCol="0">
            <a:noAutofit/>
          </a:bodyPr>
          <a:lstStyle/>
          <a:p>
            <a:pPr algn="l" eaLnBrk="1" fontAlgn="auto" hangingPunct="1">
              <a:lnSpc>
                <a:spcPct val="120000"/>
              </a:lnSpc>
              <a:spcBef>
                <a:spcPts val="0"/>
              </a:spcBef>
              <a:spcAft>
                <a:spcPts val="0"/>
              </a:spcAft>
              <a:defRPr/>
            </a:pP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10</a:t>
            </a:r>
            <a:r>
              <a:rPr lang="pt-BR" sz="2000" b="1" dirty="0" smtClean="0"/>
              <a:t>.3 Definir uma lei com dois atributos que contemple um conjunto vazio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latin typeface="+mn-lt"/>
              </a:rPr>
              <a:t> </a:t>
            </a:r>
            <a:br>
              <a:rPr lang="pt-BR" sz="2000" b="1" dirty="0" smtClean="0">
                <a:latin typeface="+mn-lt"/>
              </a:rPr>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endParaRPr lang="pt-BR" sz="2000" b="1" dirty="0" smtClean="0">
              <a:latin typeface="+mn-lt"/>
              <a:ea typeface="+mn-ea"/>
              <a:cs typeface="+mn-cs"/>
            </a:endParaRPr>
          </a:p>
        </p:txBody>
      </p:sp>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pt-BR" sz="2800" b="1" dirty="0"/>
              <a:t>        10.3 CONSTRUINDO CONJUNTOS </a:t>
            </a:r>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tângulo 7"/>
          <p:cNvSpPr>
            <a:spLocks noChangeArrowheads="1"/>
          </p:cNvSpPr>
          <p:nvPr/>
        </p:nvSpPr>
        <p:spPr bwMode="auto">
          <a:xfrm>
            <a:off x="428624" y="5929330"/>
            <a:ext cx="5500698" cy="646331"/>
          </a:xfrm>
          <a:prstGeom prst="rect">
            <a:avLst/>
          </a:prstGeom>
          <a:noFill/>
          <a:ln w="9525">
            <a:noFill/>
            <a:miter lim="800000"/>
            <a:headEnd/>
            <a:tailEnd/>
          </a:ln>
        </p:spPr>
        <p:txBody>
          <a:bodyPr wrap="square">
            <a:spAutoFit/>
          </a:bodyPr>
          <a:lstStyle/>
          <a:p>
            <a:r>
              <a:rPr lang="pt-BR" b="1" dirty="0" smtClean="0"/>
              <a:t>Resposta</a:t>
            </a:r>
            <a:r>
              <a:rPr lang="pt-BR" dirty="0"/>
              <a:t>: </a:t>
            </a:r>
            <a:endParaRPr lang="pt-BR" dirty="0" smtClean="0"/>
          </a:p>
          <a:p>
            <a:r>
              <a:rPr lang="pt-BR" dirty="0" smtClean="0"/>
              <a:t>Cor (amarelo) e Tamanho (pequeno)</a:t>
            </a:r>
            <a:endParaRPr lang="pt-BR" dirty="0"/>
          </a:p>
        </p:txBody>
      </p:sp>
      <p:sp>
        <p:nvSpPr>
          <p:cNvPr id="11" name="Triângulo isósceles 10"/>
          <p:cNvSpPr/>
          <p:nvPr/>
        </p:nvSpPr>
        <p:spPr>
          <a:xfrm>
            <a:off x="642910" y="3729043"/>
            <a:ext cx="428628" cy="428628"/>
          </a:xfrm>
          <a:prstGeom prst="triangle">
            <a:avLst/>
          </a:prstGeom>
          <a:solidFill>
            <a:srgbClr val="FF0000"/>
          </a:solid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Retângulo 11"/>
          <p:cNvSpPr>
            <a:spLocks noChangeArrowheads="1"/>
          </p:cNvSpPr>
          <p:nvPr/>
        </p:nvSpPr>
        <p:spPr bwMode="auto">
          <a:xfrm>
            <a:off x="357188" y="4443413"/>
            <a:ext cx="1196975" cy="1200150"/>
          </a:xfrm>
          <a:prstGeom prst="rect">
            <a:avLst/>
          </a:prstGeom>
          <a:noFill/>
          <a:ln w="9525">
            <a:noFill/>
            <a:miter lim="800000"/>
            <a:headEnd/>
            <a:tailEnd/>
          </a:ln>
        </p:spPr>
        <p:txBody>
          <a:bodyPr wrap="none">
            <a:spAutoFit/>
          </a:bodyPr>
          <a:lstStyle/>
          <a:p>
            <a:r>
              <a:rPr lang="pt-BR"/>
              <a:t>triângulo </a:t>
            </a:r>
          </a:p>
          <a:p>
            <a:r>
              <a:rPr lang="pt-BR"/>
              <a:t>vermelho </a:t>
            </a:r>
          </a:p>
          <a:p>
            <a:r>
              <a:rPr lang="pt-BR"/>
              <a:t>pequeno </a:t>
            </a:r>
          </a:p>
          <a:p>
            <a:r>
              <a:rPr lang="pt-BR"/>
              <a:t>grosso</a:t>
            </a:r>
          </a:p>
        </p:txBody>
      </p:sp>
      <p:sp>
        <p:nvSpPr>
          <p:cNvPr id="13" name="Retângulo 12"/>
          <p:cNvSpPr>
            <a:spLocks noChangeArrowheads="1"/>
          </p:cNvSpPr>
          <p:nvPr/>
        </p:nvSpPr>
        <p:spPr bwMode="auto">
          <a:xfrm>
            <a:off x="1785938" y="4514850"/>
            <a:ext cx="1082675" cy="1200150"/>
          </a:xfrm>
          <a:prstGeom prst="rect">
            <a:avLst/>
          </a:prstGeom>
          <a:noFill/>
          <a:ln w="9525">
            <a:noFill/>
            <a:miter lim="800000"/>
            <a:headEnd/>
            <a:tailEnd/>
          </a:ln>
        </p:spPr>
        <p:txBody>
          <a:bodyPr wrap="none">
            <a:spAutoFit/>
          </a:bodyPr>
          <a:lstStyle/>
          <a:p>
            <a:r>
              <a:rPr lang="pt-BR"/>
              <a:t>círculo </a:t>
            </a:r>
          </a:p>
          <a:p>
            <a:r>
              <a:rPr lang="pt-BR"/>
              <a:t>azul </a:t>
            </a:r>
          </a:p>
          <a:p>
            <a:r>
              <a:rPr lang="pt-BR"/>
              <a:t>pequeno</a:t>
            </a:r>
          </a:p>
          <a:p>
            <a:r>
              <a:rPr lang="pt-BR"/>
              <a:t>fino</a:t>
            </a:r>
          </a:p>
        </p:txBody>
      </p:sp>
      <p:sp>
        <p:nvSpPr>
          <p:cNvPr id="14" name="Retângulo 13"/>
          <p:cNvSpPr>
            <a:spLocks noChangeArrowheads="1"/>
          </p:cNvSpPr>
          <p:nvPr/>
        </p:nvSpPr>
        <p:spPr bwMode="auto">
          <a:xfrm>
            <a:off x="3071813" y="4529138"/>
            <a:ext cx="1223962" cy="1200150"/>
          </a:xfrm>
          <a:prstGeom prst="rect">
            <a:avLst/>
          </a:prstGeom>
          <a:noFill/>
          <a:ln w="9525">
            <a:noFill/>
            <a:miter lim="800000"/>
            <a:headEnd/>
            <a:tailEnd/>
          </a:ln>
        </p:spPr>
        <p:txBody>
          <a:bodyPr wrap="none">
            <a:spAutoFit/>
          </a:bodyPr>
          <a:lstStyle/>
          <a:p>
            <a:r>
              <a:rPr lang="pt-BR"/>
              <a:t>quadrado </a:t>
            </a:r>
          </a:p>
          <a:p>
            <a:r>
              <a:rPr lang="pt-BR"/>
              <a:t>vermelho </a:t>
            </a:r>
          </a:p>
          <a:p>
            <a:r>
              <a:rPr lang="pt-BR"/>
              <a:t>pequeno</a:t>
            </a:r>
          </a:p>
          <a:p>
            <a:r>
              <a:rPr lang="pt-BR"/>
              <a:t>grosso</a:t>
            </a:r>
          </a:p>
        </p:txBody>
      </p:sp>
      <p:sp>
        <p:nvSpPr>
          <p:cNvPr id="15" name="Cubo 14"/>
          <p:cNvSpPr/>
          <p:nvPr/>
        </p:nvSpPr>
        <p:spPr>
          <a:xfrm>
            <a:off x="3286125" y="3657600"/>
            <a:ext cx="500063" cy="500063"/>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Cubo 15"/>
          <p:cNvSpPr/>
          <p:nvPr/>
        </p:nvSpPr>
        <p:spPr>
          <a:xfrm>
            <a:off x="4500563" y="2786063"/>
            <a:ext cx="2000250" cy="1857375"/>
          </a:xfrm>
          <a:prstGeom prst="cube">
            <a:avLst>
              <a:gd name="adj" fmla="val 25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Retângulo 16"/>
          <p:cNvSpPr>
            <a:spLocks noChangeArrowheads="1"/>
          </p:cNvSpPr>
          <p:nvPr/>
        </p:nvSpPr>
        <p:spPr bwMode="auto">
          <a:xfrm>
            <a:off x="4572000" y="4729163"/>
            <a:ext cx="1223963" cy="1200150"/>
          </a:xfrm>
          <a:prstGeom prst="rect">
            <a:avLst/>
          </a:prstGeom>
          <a:noFill/>
          <a:ln w="9525">
            <a:noFill/>
            <a:miter lim="800000"/>
            <a:headEnd/>
            <a:tailEnd/>
          </a:ln>
        </p:spPr>
        <p:txBody>
          <a:bodyPr wrap="none">
            <a:spAutoFit/>
          </a:bodyPr>
          <a:lstStyle/>
          <a:p>
            <a:r>
              <a:rPr lang="pt-BR"/>
              <a:t>quadrado </a:t>
            </a:r>
          </a:p>
          <a:p>
            <a:r>
              <a:rPr lang="pt-BR"/>
              <a:t>amarelo </a:t>
            </a:r>
          </a:p>
          <a:p>
            <a:r>
              <a:rPr lang="pt-BR"/>
              <a:t>grande</a:t>
            </a:r>
          </a:p>
          <a:p>
            <a:r>
              <a:rPr lang="pt-BR"/>
              <a:t>grosso</a:t>
            </a:r>
          </a:p>
        </p:txBody>
      </p:sp>
      <p:sp>
        <p:nvSpPr>
          <p:cNvPr id="18" name="Elipse 17"/>
          <p:cNvSpPr/>
          <p:nvPr/>
        </p:nvSpPr>
        <p:spPr>
          <a:xfrm>
            <a:off x="1785938" y="3729038"/>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Fluxograma: Processo 18"/>
          <p:cNvSpPr/>
          <p:nvPr/>
        </p:nvSpPr>
        <p:spPr>
          <a:xfrm>
            <a:off x="6786578" y="3500438"/>
            <a:ext cx="2143139" cy="785812"/>
          </a:xfrm>
          <a:prstGeom prst="flowChartProcess">
            <a:avLst/>
          </a:prstGeom>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Retângulo 19"/>
          <p:cNvSpPr>
            <a:spLocks noChangeArrowheads="1"/>
          </p:cNvSpPr>
          <p:nvPr/>
        </p:nvSpPr>
        <p:spPr bwMode="auto">
          <a:xfrm>
            <a:off x="6861175" y="4657725"/>
            <a:ext cx="1211263" cy="1200150"/>
          </a:xfrm>
          <a:prstGeom prst="rect">
            <a:avLst/>
          </a:prstGeom>
          <a:noFill/>
          <a:ln w="9525">
            <a:noFill/>
            <a:miter lim="800000"/>
            <a:headEnd/>
            <a:tailEnd/>
          </a:ln>
        </p:spPr>
        <p:txBody>
          <a:bodyPr wrap="none">
            <a:spAutoFit/>
          </a:bodyPr>
          <a:lstStyle/>
          <a:p>
            <a:r>
              <a:rPr lang="pt-BR"/>
              <a:t>retângulo </a:t>
            </a:r>
          </a:p>
          <a:p>
            <a:r>
              <a:rPr lang="pt-BR"/>
              <a:t>azul </a:t>
            </a:r>
          </a:p>
          <a:p>
            <a:r>
              <a:rPr lang="pt-BR"/>
              <a:t>grande</a:t>
            </a:r>
          </a:p>
          <a:p>
            <a:r>
              <a:rPr lang="pt-BR"/>
              <a:t>grosso</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animBg="1"/>
      <p:bldP spid="16" grpId="0" animBg="1"/>
      <p:bldP spid="17" grpId="0"/>
      <p:bldP spid="18" grpId="0" animBg="1"/>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ctrTitle"/>
          </p:nvPr>
        </p:nvSpPr>
        <p:spPr>
          <a:xfrm>
            <a:off x="357188" y="2071678"/>
            <a:ext cx="8215312" cy="4013200"/>
          </a:xfrm>
        </p:spPr>
        <p:txBody>
          <a:bodyPr rtlCol="0">
            <a:noAutofit/>
          </a:bodyPr>
          <a:lstStyle/>
          <a:p>
            <a:pPr algn="l" eaLnBrk="1" fontAlgn="auto" hangingPunct="1">
              <a:lnSpc>
                <a:spcPct val="120000"/>
              </a:lnSpc>
              <a:spcBef>
                <a:spcPts val="0"/>
              </a:spcBef>
              <a:spcAft>
                <a:spcPts val="0"/>
              </a:spcAft>
              <a:defRPr/>
            </a:pP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t/>
            </a:r>
            <a:br>
              <a:rPr lang="pt-BR" sz="2000" b="1" dirty="0" smtClean="0"/>
            </a:br>
            <a:r>
              <a:rPr lang="pt-BR" sz="2000" b="1" dirty="0" smtClean="0"/>
              <a:t/>
            </a:r>
            <a:br>
              <a:rPr lang="pt-BR" sz="2000" b="1" dirty="0" smtClean="0"/>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r>
              <a:rPr lang="pt-BR" sz="2000" b="1" dirty="0" smtClean="0">
                <a:latin typeface="+mn-lt"/>
                <a:ea typeface="+mn-ea"/>
                <a:cs typeface="+mn-cs"/>
              </a:rPr>
              <a:t/>
            </a:r>
            <a:br>
              <a:rPr lang="pt-BR" sz="2000" b="1" dirty="0" smtClean="0">
                <a:latin typeface="+mn-lt"/>
                <a:ea typeface="+mn-ea"/>
                <a:cs typeface="+mn-cs"/>
              </a:rPr>
            </a:br>
            <a:endParaRPr lang="pt-BR" sz="2000" b="1" dirty="0" smtClean="0">
              <a:latin typeface="+mn-lt"/>
              <a:ea typeface="+mn-ea"/>
              <a:cs typeface="+mn-cs"/>
            </a:endParaRPr>
          </a:p>
        </p:txBody>
      </p:sp>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pt-BR" sz="2800" b="1" dirty="0"/>
              <a:t>        10.4 CONSTRUINDO CONJUNTOS </a:t>
            </a:r>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3"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992" name="Retângulo 8"/>
          <p:cNvSpPr>
            <a:spLocks noChangeArrowheads="1"/>
          </p:cNvSpPr>
          <p:nvPr/>
        </p:nvSpPr>
        <p:spPr bwMode="auto">
          <a:xfrm>
            <a:off x="214313" y="2214554"/>
            <a:ext cx="8429625" cy="646331"/>
          </a:xfrm>
          <a:prstGeom prst="rect">
            <a:avLst/>
          </a:prstGeom>
          <a:noFill/>
          <a:ln w="9525">
            <a:noFill/>
            <a:miter lim="800000"/>
            <a:headEnd/>
            <a:tailEnd/>
          </a:ln>
        </p:spPr>
        <p:txBody>
          <a:bodyPr>
            <a:spAutoFit/>
          </a:bodyPr>
          <a:lstStyle/>
          <a:p>
            <a:r>
              <a:rPr lang="pt-BR" b="1" dirty="0"/>
              <a:t>10.4 Definir uma lei </a:t>
            </a:r>
            <a:r>
              <a:rPr lang="pt-BR" b="1" dirty="0" smtClean="0"/>
              <a:t>com um atributo que </a:t>
            </a:r>
            <a:r>
              <a:rPr lang="pt-BR" b="1" dirty="0"/>
              <a:t>contemple um conjunto </a:t>
            </a:r>
            <a:r>
              <a:rPr lang="pt-BR" b="1" dirty="0" smtClean="0"/>
              <a:t>unitário </a:t>
            </a:r>
            <a:r>
              <a:rPr lang="pt-BR" b="1" dirty="0"/>
              <a:t/>
            </a:r>
            <a:br>
              <a:rPr lang="pt-BR" b="1" dirty="0"/>
            </a:br>
            <a:endParaRPr lang="pt-BR" b="1" dirty="0"/>
          </a:p>
        </p:txBody>
      </p:sp>
      <p:sp>
        <p:nvSpPr>
          <p:cNvPr id="10" name="Retângulo 9"/>
          <p:cNvSpPr>
            <a:spLocks noChangeArrowheads="1"/>
          </p:cNvSpPr>
          <p:nvPr/>
        </p:nvSpPr>
        <p:spPr bwMode="auto">
          <a:xfrm>
            <a:off x="428625" y="6000768"/>
            <a:ext cx="2095445" cy="646331"/>
          </a:xfrm>
          <a:prstGeom prst="rect">
            <a:avLst/>
          </a:prstGeom>
          <a:noFill/>
          <a:ln w="9525">
            <a:noFill/>
            <a:miter lim="800000"/>
            <a:headEnd/>
            <a:tailEnd/>
          </a:ln>
        </p:spPr>
        <p:txBody>
          <a:bodyPr wrap="none">
            <a:spAutoFit/>
          </a:bodyPr>
          <a:lstStyle/>
          <a:p>
            <a:r>
              <a:rPr lang="pt-BR" b="1" dirty="0" smtClean="0"/>
              <a:t>Resposta</a:t>
            </a:r>
            <a:r>
              <a:rPr lang="pt-BR" b="1" dirty="0"/>
              <a:t>: </a:t>
            </a:r>
            <a:endParaRPr lang="pt-BR" b="1" dirty="0" smtClean="0"/>
          </a:p>
          <a:p>
            <a:r>
              <a:rPr lang="pt-BR" dirty="0" smtClean="0"/>
              <a:t>Forma </a:t>
            </a:r>
            <a:r>
              <a:rPr lang="pt-BR" dirty="0"/>
              <a:t>(</a:t>
            </a:r>
            <a:r>
              <a:rPr lang="pt-BR" dirty="0" smtClean="0"/>
              <a:t>retângulo)</a:t>
            </a:r>
            <a:endParaRPr lang="pt-BR" dirty="0"/>
          </a:p>
        </p:txBody>
      </p:sp>
      <p:sp>
        <p:nvSpPr>
          <p:cNvPr id="11" name="Triângulo isósceles 10"/>
          <p:cNvSpPr/>
          <p:nvPr/>
        </p:nvSpPr>
        <p:spPr>
          <a:xfrm>
            <a:off x="642910" y="3871932"/>
            <a:ext cx="428628" cy="428628"/>
          </a:xfrm>
          <a:prstGeom prst="triangle">
            <a:avLst/>
          </a:prstGeom>
          <a:solidFill>
            <a:srgbClr val="FF0000"/>
          </a:solidFill>
          <a:ln>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2" name="Retângulo 11"/>
          <p:cNvSpPr>
            <a:spLocks noChangeArrowheads="1"/>
          </p:cNvSpPr>
          <p:nvPr/>
        </p:nvSpPr>
        <p:spPr bwMode="auto">
          <a:xfrm>
            <a:off x="357188" y="4586288"/>
            <a:ext cx="1196975" cy="1200150"/>
          </a:xfrm>
          <a:prstGeom prst="rect">
            <a:avLst/>
          </a:prstGeom>
          <a:noFill/>
          <a:ln w="9525">
            <a:noFill/>
            <a:miter lim="800000"/>
            <a:headEnd/>
            <a:tailEnd/>
          </a:ln>
        </p:spPr>
        <p:txBody>
          <a:bodyPr wrap="none">
            <a:spAutoFit/>
          </a:bodyPr>
          <a:lstStyle/>
          <a:p>
            <a:r>
              <a:rPr lang="pt-BR"/>
              <a:t>triângulo </a:t>
            </a:r>
          </a:p>
          <a:p>
            <a:r>
              <a:rPr lang="pt-BR"/>
              <a:t>vermelho </a:t>
            </a:r>
          </a:p>
          <a:p>
            <a:r>
              <a:rPr lang="pt-BR"/>
              <a:t>pequeno </a:t>
            </a:r>
          </a:p>
          <a:p>
            <a:r>
              <a:rPr lang="pt-BR"/>
              <a:t>grosso</a:t>
            </a:r>
          </a:p>
        </p:txBody>
      </p:sp>
      <p:sp>
        <p:nvSpPr>
          <p:cNvPr id="13" name="Retângulo 12"/>
          <p:cNvSpPr>
            <a:spLocks noChangeArrowheads="1"/>
          </p:cNvSpPr>
          <p:nvPr/>
        </p:nvSpPr>
        <p:spPr bwMode="auto">
          <a:xfrm>
            <a:off x="1785938" y="4657725"/>
            <a:ext cx="1082675" cy="1200150"/>
          </a:xfrm>
          <a:prstGeom prst="rect">
            <a:avLst/>
          </a:prstGeom>
          <a:noFill/>
          <a:ln w="9525">
            <a:noFill/>
            <a:miter lim="800000"/>
            <a:headEnd/>
            <a:tailEnd/>
          </a:ln>
        </p:spPr>
        <p:txBody>
          <a:bodyPr wrap="none">
            <a:spAutoFit/>
          </a:bodyPr>
          <a:lstStyle/>
          <a:p>
            <a:r>
              <a:rPr lang="pt-BR"/>
              <a:t>círculo </a:t>
            </a:r>
          </a:p>
          <a:p>
            <a:r>
              <a:rPr lang="pt-BR"/>
              <a:t>azul </a:t>
            </a:r>
          </a:p>
          <a:p>
            <a:r>
              <a:rPr lang="pt-BR"/>
              <a:t>pequeno</a:t>
            </a:r>
          </a:p>
          <a:p>
            <a:r>
              <a:rPr lang="pt-BR"/>
              <a:t>fino</a:t>
            </a:r>
          </a:p>
        </p:txBody>
      </p:sp>
      <p:sp>
        <p:nvSpPr>
          <p:cNvPr id="14" name="Retângulo 13"/>
          <p:cNvSpPr>
            <a:spLocks noChangeArrowheads="1"/>
          </p:cNvSpPr>
          <p:nvPr/>
        </p:nvSpPr>
        <p:spPr bwMode="auto">
          <a:xfrm>
            <a:off x="3071813" y="4672013"/>
            <a:ext cx="1223962" cy="1200150"/>
          </a:xfrm>
          <a:prstGeom prst="rect">
            <a:avLst/>
          </a:prstGeom>
          <a:noFill/>
          <a:ln w="9525">
            <a:noFill/>
            <a:miter lim="800000"/>
            <a:headEnd/>
            <a:tailEnd/>
          </a:ln>
        </p:spPr>
        <p:txBody>
          <a:bodyPr wrap="none">
            <a:spAutoFit/>
          </a:bodyPr>
          <a:lstStyle/>
          <a:p>
            <a:r>
              <a:rPr lang="pt-BR"/>
              <a:t>quadrado </a:t>
            </a:r>
          </a:p>
          <a:p>
            <a:r>
              <a:rPr lang="pt-BR"/>
              <a:t>vermelho </a:t>
            </a:r>
          </a:p>
          <a:p>
            <a:r>
              <a:rPr lang="pt-BR"/>
              <a:t>pequeno</a:t>
            </a:r>
          </a:p>
          <a:p>
            <a:r>
              <a:rPr lang="pt-BR"/>
              <a:t>grosso</a:t>
            </a:r>
          </a:p>
        </p:txBody>
      </p:sp>
      <p:sp>
        <p:nvSpPr>
          <p:cNvPr id="15" name="Cubo 14"/>
          <p:cNvSpPr/>
          <p:nvPr/>
        </p:nvSpPr>
        <p:spPr>
          <a:xfrm>
            <a:off x="3286125" y="3800475"/>
            <a:ext cx="500063" cy="500063"/>
          </a:xfrm>
          <a:prstGeom prst="cub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6" name="Cubo 15"/>
          <p:cNvSpPr/>
          <p:nvPr/>
        </p:nvSpPr>
        <p:spPr>
          <a:xfrm>
            <a:off x="4500563" y="2871788"/>
            <a:ext cx="2000250" cy="1857375"/>
          </a:xfrm>
          <a:prstGeom prst="cube">
            <a:avLst>
              <a:gd name="adj" fmla="val 2500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17" name="Retângulo 16"/>
          <p:cNvSpPr>
            <a:spLocks noChangeArrowheads="1"/>
          </p:cNvSpPr>
          <p:nvPr/>
        </p:nvSpPr>
        <p:spPr bwMode="auto">
          <a:xfrm>
            <a:off x="4572000" y="4872038"/>
            <a:ext cx="1223963" cy="1200150"/>
          </a:xfrm>
          <a:prstGeom prst="rect">
            <a:avLst/>
          </a:prstGeom>
          <a:noFill/>
          <a:ln w="9525">
            <a:noFill/>
            <a:miter lim="800000"/>
            <a:headEnd/>
            <a:tailEnd/>
          </a:ln>
        </p:spPr>
        <p:txBody>
          <a:bodyPr wrap="none">
            <a:spAutoFit/>
          </a:bodyPr>
          <a:lstStyle/>
          <a:p>
            <a:r>
              <a:rPr lang="pt-BR"/>
              <a:t>quadrado </a:t>
            </a:r>
          </a:p>
          <a:p>
            <a:r>
              <a:rPr lang="pt-BR"/>
              <a:t>amarelo </a:t>
            </a:r>
          </a:p>
          <a:p>
            <a:r>
              <a:rPr lang="pt-BR"/>
              <a:t>grande</a:t>
            </a:r>
          </a:p>
          <a:p>
            <a:r>
              <a:rPr lang="pt-BR"/>
              <a:t>grosso</a:t>
            </a:r>
          </a:p>
        </p:txBody>
      </p:sp>
      <p:sp>
        <p:nvSpPr>
          <p:cNvPr id="18" name="Elipse 17"/>
          <p:cNvSpPr/>
          <p:nvPr/>
        </p:nvSpPr>
        <p:spPr>
          <a:xfrm>
            <a:off x="1785938" y="3871913"/>
            <a:ext cx="500062" cy="5000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19" name="Fluxograma: Processo 18"/>
          <p:cNvSpPr/>
          <p:nvPr/>
        </p:nvSpPr>
        <p:spPr>
          <a:xfrm>
            <a:off x="6786578" y="3657624"/>
            <a:ext cx="2143139" cy="785812"/>
          </a:xfrm>
          <a:prstGeom prst="flowChartProcess">
            <a:avLst/>
          </a:prstGeom>
          <a:effectLst>
            <a:innerShdw blurRad="114300">
              <a:prstClr val="black"/>
            </a:inn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0" name="Retângulo 19"/>
          <p:cNvSpPr>
            <a:spLocks noChangeArrowheads="1"/>
          </p:cNvSpPr>
          <p:nvPr/>
        </p:nvSpPr>
        <p:spPr bwMode="auto">
          <a:xfrm>
            <a:off x="6861175" y="4800600"/>
            <a:ext cx="1211263" cy="1200150"/>
          </a:xfrm>
          <a:prstGeom prst="rect">
            <a:avLst/>
          </a:prstGeom>
          <a:noFill/>
          <a:ln w="9525">
            <a:noFill/>
            <a:miter lim="800000"/>
            <a:headEnd/>
            <a:tailEnd/>
          </a:ln>
        </p:spPr>
        <p:txBody>
          <a:bodyPr wrap="none">
            <a:spAutoFit/>
          </a:bodyPr>
          <a:lstStyle/>
          <a:p>
            <a:r>
              <a:rPr lang="pt-BR"/>
              <a:t>retângulo </a:t>
            </a:r>
          </a:p>
          <a:p>
            <a:r>
              <a:rPr lang="pt-BR"/>
              <a:t>azul </a:t>
            </a:r>
          </a:p>
          <a:p>
            <a:r>
              <a:rPr lang="pt-BR"/>
              <a:t>grande</a:t>
            </a:r>
          </a:p>
          <a:p>
            <a:r>
              <a:rPr lang="pt-BR"/>
              <a:t>grosso</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ox(in)">
                                      <p:cBhvr>
                                        <p:cTn id="19" dur="500"/>
                                        <p:tgtEl>
                                          <p:spTgt spid="15"/>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ox(in)">
                                      <p:cBhvr>
                                        <p:cTn id="25" dur="500"/>
                                        <p:tgtEl>
                                          <p:spTgt spid="1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box(in)">
                                      <p:cBhvr>
                                        <p:cTn id="28" dur="500"/>
                                        <p:tgtEl>
                                          <p:spTgt spid="2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animBg="1"/>
      <p:bldP spid="16" grpId="0" animBg="1"/>
      <p:bldP spid="17" grpId="0"/>
      <p:bldP spid="18" grpId="0" animBg="1"/>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
        <p:nvSpPr>
          <p:cNvPr id="5" name="Título 1"/>
          <p:cNvSpPr txBox="1">
            <a:spLocks/>
          </p:cNvSpPr>
          <p:nvPr/>
        </p:nvSpPr>
        <p:spPr bwMode="auto">
          <a:xfrm>
            <a:off x="1714500" y="500063"/>
            <a:ext cx="7429500" cy="1470025"/>
          </a:xfrm>
          <a:prstGeom prst="rect">
            <a:avLst/>
          </a:prstGeom>
          <a:noFill/>
          <a:ln w="9525">
            <a:noFill/>
            <a:miter lim="800000"/>
            <a:headEnd/>
            <a:tailEnd/>
          </a:ln>
        </p:spPr>
        <p:txBody>
          <a:bodyPr anchor="ctr">
            <a:normAutofit fontScale="90000" lnSpcReduction="200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600" b="1" dirty="0">
                <a:solidFill>
                  <a:schemeClr val="bg1"/>
                </a:solidFill>
                <a:latin typeface="Arial" pitchFamily="34" charset="0"/>
                <a:ea typeface="+mj-ea"/>
                <a:cs typeface="Arial" pitchFamily="34" charset="0"/>
              </a:rPr>
              <a:t>CONSTRUÇÃO </a:t>
            </a:r>
            <a:r>
              <a:rPr lang="pt-BR" sz="2600" b="1" dirty="0" smtClean="0">
                <a:solidFill>
                  <a:schemeClr val="bg1"/>
                </a:solidFill>
                <a:latin typeface="Arial" pitchFamily="34" charset="0"/>
                <a:ea typeface="+mj-ea"/>
                <a:cs typeface="Arial" pitchFamily="34" charset="0"/>
              </a:rPr>
              <a:t>DOS </a:t>
            </a:r>
            <a:r>
              <a:rPr lang="pt-BR" sz="2600" b="1" dirty="0">
                <a:solidFill>
                  <a:schemeClr val="bg1"/>
                </a:solidFill>
                <a:latin typeface="Arial" pitchFamily="34" charset="0"/>
                <a:ea typeface="+mj-ea"/>
                <a:cs typeface="Arial" pitchFamily="34" charset="0"/>
              </a:rPr>
              <a:t>BLOCOS LÓGICOS</a:t>
            </a:r>
            <a:r>
              <a:rPr lang="pt-BR" sz="3600" b="1" dirty="0">
                <a:solidFill>
                  <a:schemeClr val="bg1"/>
                </a:solidFill>
                <a:latin typeface="+mj-lt"/>
                <a:ea typeface="+mj-ea"/>
                <a:cs typeface="+mj-cs"/>
              </a:rPr>
              <a:t/>
            </a:r>
            <a:br>
              <a:rPr lang="pt-BR" sz="3600" b="1" dirty="0">
                <a:solidFill>
                  <a:schemeClr val="bg1"/>
                </a:solidFill>
                <a:latin typeface="+mj-lt"/>
                <a:ea typeface="+mj-ea"/>
                <a:cs typeface="+mj-cs"/>
              </a:rPr>
            </a:b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5" name="Retângulo 6"/>
          <p:cNvSpPr>
            <a:spLocks noChangeArrowheads="1"/>
          </p:cNvSpPr>
          <p:nvPr/>
        </p:nvSpPr>
        <p:spPr bwMode="auto">
          <a:xfrm>
            <a:off x="285750" y="2357438"/>
            <a:ext cx="8572500" cy="646112"/>
          </a:xfrm>
          <a:prstGeom prst="rect">
            <a:avLst/>
          </a:prstGeom>
          <a:noFill/>
          <a:ln w="9525">
            <a:noFill/>
            <a:miter lim="800000"/>
            <a:headEnd/>
            <a:tailEnd/>
          </a:ln>
        </p:spPr>
        <p:txBody>
          <a:bodyPr>
            <a:spAutoFit/>
          </a:bodyPr>
          <a:lstStyle/>
          <a:p>
            <a:pPr algn="just">
              <a:defRPr/>
            </a:pPr>
            <a:r>
              <a:rPr lang="pt-BR" dirty="0">
                <a:cs typeface="+mn-cs"/>
              </a:rPr>
              <a:t>O </a:t>
            </a:r>
            <a:r>
              <a:rPr lang="pt-BR" b="1" dirty="0">
                <a:solidFill>
                  <a:schemeClr val="accent3">
                    <a:lumMod val="75000"/>
                  </a:schemeClr>
                </a:solidFill>
                <a:cs typeface="+mn-cs"/>
              </a:rPr>
              <a:t>tamanho</a:t>
            </a:r>
            <a:r>
              <a:rPr lang="pt-BR" dirty="0">
                <a:cs typeface="+mn-cs"/>
              </a:rPr>
              <a:t> das figuras não é fundamental desde que </a:t>
            </a:r>
            <a:r>
              <a:rPr lang="pt-BR" dirty="0" smtClean="0">
                <a:cs typeface="+mn-cs"/>
              </a:rPr>
              <a:t>sejam mantidas </a:t>
            </a:r>
            <a:r>
              <a:rPr lang="pt-BR" dirty="0">
                <a:cs typeface="+mn-cs"/>
              </a:rPr>
              <a:t>as </a:t>
            </a:r>
            <a:r>
              <a:rPr lang="pt-BR" b="1" dirty="0" smtClean="0">
                <a:solidFill>
                  <a:schemeClr val="accent3">
                    <a:lumMod val="75000"/>
                  </a:schemeClr>
                </a:solidFill>
                <a:cs typeface="+mn-cs"/>
              </a:rPr>
              <a:t>proporções </a:t>
            </a:r>
            <a:r>
              <a:rPr lang="pt-BR" dirty="0">
                <a:cs typeface="+mn-cs"/>
              </a:rPr>
              <a:t>a seguir. </a:t>
            </a:r>
          </a:p>
        </p:txBody>
      </p:sp>
      <p:sp>
        <p:nvSpPr>
          <p:cNvPr id="12" name="Retângulo 11"/>
          <p:cNvSpPr/>
          <p:nvPr/>
        </p:nvSpPr>
        <p:spPr>
          <a:xfrm>
            <a:off x="4139952" y="4293096"/>
            <a:ext cx="1800000" cy="1800000"/>
          </a:xfrm>
          <a:prstGeom prst="rect">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pt-BR"/>
          </a:p>
        </p:txBody>
      </p:sp>
      <p:sp>
        <p:nvSpPr>
          <p:cNvPr id="13" name="Retângulo 6"/>
          <p:cNvSpPr>
            <a:spLocks noChangeArrowheads="1"/>
          </p:cNvSpPr>
          <p:nvPr/>
        </p:nvSpPr>
        <p:spPr bwMode="auto">
          <a:xfrm>
            <a:off x="357188" y="3214688"/>
            <a:ext cx="8072437" cy="646331"/>
          </a:xfrm>
          <a:prstGeom prst="rect">
            <a:avLst/>
          </a:prstGeom>
          <a:noFill/>
          <a:ln w="9525">
            <a:noFill/>
            <a:miter lim="800000"/>
            <a:headEnd/>
            <a:tailEnd/>
          </a:ln>
        </p:spPr>
        <p:txBody>
          <a:bodyPr>
            <a:spAutoFit/>
          </a:bodyPr>
          <a:lstStyle/>
          <a:p>
            <a:pPr algn="ctr">
              <a:buClr>
                <a:schemeClr val="accent3">
                  <a:lumMod val="75000"/>
                </a:schemeClr>
              </a:buClr>
              <a:buFont typeface="Wingdings" pitchFamily="2" charset="2"/>
              <a:buChar char="Ø"/>
              <a:defRPr/>
            </a:pPr>
            <a:r>
              <a:rPr lang="pt-BR" dirty="0">
                <a:cs typeface="+mn-cs"/>
              </a:rPr>
              <a:t> O </a:t>
            </a:r>
            <a:r>
              <a:rPr lang="pt-BR" dirty="0" smtClean="0">
                <a:cs typeface="+mn-cs"/>
              </a:rPr>
              <a:t>retângulo </a:t>
            </a:r>
            <a:r>
              <a:rPr lang="pt-BR" dirty="0">
                <a:cs typeface="+mn-cs"/>
              </a:rPr>
              <a:t>é </a:t>
            </a:r>
            <a:r>
              <a:rPr lang="pt-BR" dirty="0" smtClean="0">
                <a:cs typeface="+mn-cs"/>
              </a:rPr>
              <a:t>igual a metade do quadrado, ou seja, o lado maior do retângulo é igual ao lado do quadrado:</a:t>
            </a:r>
            <a:endParaRPr lang="pt-BR" dirty="0">
              <a:cs typeface="+mn-cs"/>
            </a:endParaRPr>
          </a:p>
        </p:txBody>
      </p:sp>
      <p:sp>
        <p:nvSpPr>
          <p:cNvPr id="14" name="Retângulo 13"/>
          <p:cNvSpPr/>
          <p:nvPr/>
        </p:nvSpPr>
        <p:spPr>
          <a:xfrm>
            <a:off x="4139952" y="5229200"/>
            <a:ext cx="1800000" cy="900000"/>
          </a:xfrm>
          <a:prstGeom prst="rect">
            <a:avLst/>
          </a:prstGeom>
          <a:solidFill>
            <a:schemeClr val="accent1">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pt-BR" sz="2800" b="1" dirty="0"/>
              <a:t>         10.CONSTRUINDO CONJUNTOS - Análise</a:t>
            </a:r>
          </a:p>
        </p:txBody>
      </p:sp>
      <p:sp>
        <p:nvSpPr>
          <p:cNvPr id="5" name="Título 1"/>
          <p:cNvSpPr txBox="1">
            <a:spLocks/>
          </p:cNvSpPr>
          <p:nvPr/>
        </p:nvSpPr>
        <p:spPr>
          <a:xfrm>
            <a:off x="1714500" y="500063"/>
            <a:ext cx="7429500" cy="1470025"/>
          </a:xfrm>
          <a:prstGeom prst="rect">
            <a:avLst/>
          </a:prstGeom>
        </p:spPr>
        <p:txBody>
          <a:bodyPr anchor="ctr">
            <a:normAutofit fontScale="97500"/>
          </a:bodyPr>
          <a:lstStyle/>
          <a:p>
            <a:pPr algn="ctr" fontAlgn="auto">
              <a:spcBef>
                <a:spcPts val="0"/>
              </a:spcBef>
              <a:spcAft>
                <a:spcPts val="0"/>
              </a:spcAft>
              <a:defRPr/>
            </a:pPr>
            <a:endParaRPr lang="pt-BR" sz="2600" b="1" dirty="0">
              <a:solidFill>
                <a:schemeClr val="bg1"/>
              </a:solidFill>
              <a:latin typeface="Arial" pitchFamily="34" charset="0"/>
              <a:ea typeface="+mj-ea"/>
              <a:cs typeface="Arial" pitchFamily="34" charset="0"/>
            </a:endParaRPr>
          </a:p>
        </p:txBody>
      </p:sp>
      <p:pic>
        <p:nvPicPr>
          <p:cNvPr id="6" name="Imagem 5" descr="logo1.jpg"/>
          <p:cNvPicPr/>
          <p:nvPr/>
        </p:nvPicPr>
        <p:blipFill>
          <a:blip r:embed="rId3"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3015" name="CaixaDeTexto 8"/>
          <p:cNvSpPr txBox="1">
            <a:spLocks noChangeArrowheads="1"/>
          </p:cNvSpPr>
          <p:nvPr/>
        </p:nvSpPr>
        <p:spPr bwMode="auto">
          <a:xfrm>
            <a:off x="285750" y="3416300"/>
            <a:ext cx="5643563" cy="1727200"/>
          </a:xfrm>
          <a:prstGeom prst="rect">
            <a:avLst/>
          </a:prstGeom>
          <a:noFill/>
          <a:ln w="9525">
            <a:noFill/>
            <a:miter lim="800000"/>
            <a:headEnd/>
            <a:tailEnd/>
          </a:ln>
        </p:spPr>
        <p:txBody>
          <a:bodyPr>
            <a:spAutoFit/>
          </a:bodyPr>
          <a:lstStyle/>
          <a:p>
            <a:pPr algn="just">
              <a:lnSpc>
                <a:spcPct val="120000"/>
              </a:lnSpc>
            </a:pPr>
            <a:r>
              <a:rPr lang="pt-BR"/>
              <a:t>Nessa atividade é  trabalhado o raciocínio lógico pela construção da lei que define um conjunto (vazio, unitário ou um conjunto qualquer), além de possibilitar a criança interpretar as sentenças lógicas.</a:t>
            </a:r>
          </a:p>
          <a:p>
            <a:pPr>
              <a:lnSpc>
                <a:spcPct val="110000"/>
              </a:lnSpc>
            </a:pPr>
            <a:endParaRPr lang="pt-BR"/>
          </a:p>
        </p:txBody>
      </p:sp>
      <p:pic>
        <p:nvPicPr>
          <p:cNvPr id="43016" name="Picture 11"/>
          <p:cNvPicPr>
            <a:picLocks noChangeAspect="1" noChangeArrowheads="1"/>
          </p:cNvPicPr>
          <p:nvPr/>
        </p:nvPicPr>
        <p:blipFill>
          <a:blip r:embed="rId4" cstate="print"/>
          <a:srcRect/>
          <a:stretch>
            <a:fillRect/>
          </a:stretch>
        </p:blipFill>
        <p:spPr bwMode="auto">
          <a:xfrm>
            <a:off x="6286500" y="4857750"/>
            <a:ext cx="2286000" cy="1714500"/>
          </a:xfrm>
          <a:prstGeom prst="rect">
            <a:avLst/>
          </a:prstGeom>
          <a:noFill/>
          <a:ln w="9525">
            <a:noFill/>
            <a:miter lim="800000"/>
            <a:headEnd/>
            <a:tailEnd/>
          </a:ln>
        </p:spPr>
      </p:pic>
      <p:pic>
        <p:nvPicPr>
          <p:cNvPr id="43017" name="Picture 12"/>
          <p:cNvPicPr>
            <a:picLocks noChangeAspect="1" noChangeArrowheads="1"/>
          </p:cNvPicPr>
          <p:nvPr/>
        </p:nvPicPr>
        <p:blipFill>
          <a:blip r:embed="rId5" cstate="print"/>
          <a:srcRect/>
          <a:stretch>
            <a:fillRect/>
          </a:stretch>
        </p:blipFill>
        <p:spPr bwMode="auto">
          <a:xfrm>
            <a:off x="6215063" y="2500313"/>
            <a:ext cx="2493962" cy="17145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428604"/>
            <a:ext cx="9144000" cy="164307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marL="1706563" algn="ctr" fontAlgn="auto">
              <a:spcBef>
                <a:spcPts val="0"/>
              </a:spcBef>
              <a:spcAft>
                <a:spcPts val="0"/>
              </a:spcAft>
              <a:defRPr/>
            </a:pPr>
            <a:r>
              <a:rPr lang="pt-BR" sz="2800" b="1" dirty="0">
                <a:solidFill>
                  <a:schemeClr val="bg1"/>
                </a:solidFill>
              </a:rPr>
              <a:t>11. DESCOBRINDO A INTERSECÇÃO</a:t>
            </a:r>
          </a:p>
        </p:txBody>
      </p:sp>
      <p:pic>
        <p:nvPicPr>
          <p:cNvPr id="8" name="Imagem 7"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CaixaDeTexto 12"/>
          <p:cNvSpPr txBox="1"/>
          <p:nvPr/>
        </p:nvSpPr>
        <p:spPr>
          <a:xfrm>
            <a:off x="214313" y="2286000"/>
            <a:ext cx="8643937" cy="4435475"/>
          </a:xfrm>
          <a:prstGeom prst="rect">
            <a:avLst/>
          </a:prstGeom>
          <a:noFill/>
        </p:spPr>
        <p:txBody>
          <a:bodyPr>
            <a:spAutoFit/>
          </a:bodyPr>
          <a:lstStyle/>
          <a:p>
            <a:pPr algn="just">
              <a:lnSpc>
                <a:spcPct val="110000"/>
              </a:lnSpc>
              <a:defRPr/>
            </a:pPr>
            <a:r>
              <a:rPr lang="pt-BR" sz="2000" dirty="0">
                <a:latin typeface="+mn-lt"/>
                <a:cs typeface="+mn-cs"/>
              </a:rPr>
              <a:t>Os objetivos dessa atividade são desenvolver o pensamento lógico e as habilidades de observação , descrição, seleção e conclusão. Para desenvolver a atividade  precisamos de barbante para a confecção dos diagramas .</a:t>
            </a:r>
          </a:p>
          <a:p>
            <a:pPr algn="just">
              <a:lnSpc>
                <a:spcPct val="110000"/>
              </a:lnSpc>
              <a:defRPr/>
            </a:pPr>
            <a:endParaRPr lang="pt-BR" sz="2000" dirty="0">
              <a:latin typeface="+mn-lt"/>
              <a:cs typeface="+mn-cs"/>
            </a:endParaRPr>
          </a:p>
          <a:p>
            <a:pPr algn="ctr">
              <a:lnSpc>
                <a:spcPct val="110000"/>
              </a:lnSpc>
              <a:defRPr/>
            </a:pPr>
            <a:endParaRPr lang="pt-BR" sz="2000" dirty="0">
              <a:latin typeface="+mn-lt"/>
              <a:cs typeface="+mn-cs"/>
            </a:endParaRPr>
          </a:p>
          <a:p>
            <a:pPr marL="273050" indent="-273050">
              <a:lnSpc>
                <a:spcPct val="110000"/>
              </a:lnSpc>
              <a:defRPr/>
            </a:pPr>
            <a:r>
              <a:rPr lang="pt-BR" sz="2000" dirty="0">
                <a:latin typeface="+mn-lt"/>
                <a:cs typeface="+mn-cs"/>
              </a:rPr>
              <a:t>1-Amarrar as pontas de cada cordão,separadamente formando sobre a mesa duas curvas fechadas.</a:t>
            </a:r>
          </a:p>
          <a:p>
            <a:pPr marL="273050" indent="-273050">
              <a:lnSpc>
                <a:spcPct val="110000"/>
              </a:lnSpc>
              <a:defRPr/>
            </a:pPr>
            <a:r>
              <a:rPr lang="pt-BR" sz="2000" dirty="0">
                <a:latin typeface="+mn-lt"/>
                <a:cs typeface="+mn-cs"/>
              </a:rPr>
              <a:t>2-Colocar no interior de uma das curvas todas as peças amarelas, e na outra todas </a:t>
            </a:r>
            <a:r>
              <a:rPr lang="pt-BR" sz="2000" dirty="0" smtClean="0">
                <a:latin typeface="+mn-lt"/>
                <a:cs typeface="+mn-cs"/>
              </a:rPr>
              <a:t>as </a:t>
            </a:r>
            <a:r>
              <a:rPr lang="pt-BR" sz="2000" dirty="0">
                <a:latin typeface="+mn-lt"/>
                <a:cs typeface="+mn-cs"/>
              </a:rPr>
              <a:t>triangulares.</a:t>
            </a:r>
          </a:p>
          <a:p>
            <a:pPr>
              <a:lnSpc>
                <a:spcPct val="110000"/>
              </a:lnSpc>
              <a:defRPr/>
            </a:pPr>
            <a:r>
              <a:rPr lang="pt-BR" sz="2000" dirty="0">
                <a:latin typeface="+mn-lt"/>
                <a:cs typeface="+mn-cs"/>
              </a:rPr>
              <a:t>3-Solicitar aos  grupos que relatem </a:t>
            </a:r>
            <a:r>
              <a:rPr lang="pt-BR" sz="2000" dirty="0" smtClean="0">
                <a:latin typeface="+mn-lt"/>
                <a:cs typeface="+mn-cs"/>
              </a:rPr>
              <a:t>a atividade.</a:t>
            </a:r>
            <a:endParaRPr lang="pt-BR" sz="2000" dirty="0">
              <a:latin typeface="+mn-lt"/>
              <a:cs typeface="+mn-cs"/>
            </a:endParaRPr>
          </a:p>
          <a:p>
            <a:pPr algn="just">
              <a:lnSpc>
                <a:spcPct val="110000"/>
              </a:lnSpc>
              <a:defRPr/>
            </a:pPr>
            <a:endParaRPr lang="pt-BR" sz="2000" dirty="0">
              <a:latin typeface="+mn-lt"/>
              <a:cs typeface="+mn-cs"/>
            </a:endParaRPr>
          </a:p>
          <a:p>
            <a:pPr algn="just">
              <a:lnSpc>
                <a:spcPct val="110000"/>
              </a:lnSpc>
              <a:defRPr/>
            </a:pPr>
            <a:endParaRPr lang="pt-BR" sz="2000" dirty="0">
              <a:latin typeface="Arial" pitchFamily="34" charset="0"/>
              <a:cs typeface="+mn-cs"/>
            </a:endParaRPr>
          </a:p>
          <a:p>
            <a:pPr>
              <a:lnSpc>
                <a:spcPct val="110000"/>
              </a:lnSpc>
              <a:defRPr/>
            </a:pPr>
            <a:endParaRPr lang="pt-BR" dirty="0">
              <a:latin typeface="Arial" pitchFamily="34" charset="0"/>
              <a:cs typeface="+mn-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428604"/>
            <a:ext cx="9144000" cy="164307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pt-BR" sz="2800" b="1" dirty="0">
                <a:solidFill>
                  <a:schemeClr val="bg1"/>
                </a:solidFill>
              </a:rPr>
              <a:t>11.1 VARIAÇÃO COM 3 CONJUNTOS: </a:t>
            </a:r>
          </a:p>
        </p:txBody>
      </p:sp>
      <p:pic>
        <p:nvPicPr>
          <p:cNvPr id="8" name="Imagem 7"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CaixaDeTexto 12"/>
          <p:cNvSpPr txBox="1"/>
          <p:nvPr/>
        </p:nvSpPr>
        <p:spPr>
          <a:xfrm>
            <a:off x="285750" y="2789238"/>
            <a:ext cx="4357688" cy="3140075"/>
          </a:xfrm>
          <a:prstGeom prst="rect">
            <a:avLst/>
          </a:prstGeom>
          <a:noFill/>
        </p:spPr>
        <p:txBody>
          <a:bodyPr>
            <a:spAutoFit/>
          </a:bodyPr>
          <a:lstStyle/>
          <a:p>
            <a:pPr algn="just">
              <a:lnSpc>
                <a:spcPct val="110000"/>
              </a:lnSpc>
              <a:defRPr/>
            </a:pPr>
            <a:r>
              <a:rPr lang="pt-BR" sz="2000" dirty="0">
                <a:latin typeface="+mn-lt"/>
                <a:cs typeface="+mn-cs"/>
              </a:rPr>
              <a:t>Para realizar essa atividade pode ser solicitado que: </a:t>
            </a:r>
          </a:p>
          <a:p>
            <a:pPr algn="just">
              <a:lnSpc>
                <a:spcPct val="110000"/>
              </a:lnSpc>
              <a:defRPr/>
            </a:pPr>
            <a:endParaRPr lang="pt-BR" sz="2000" dirty="0">
              <a:latin typeface="+mn-lt"/>
              <a:cs typeface="+mn-cs"/>
            </a:endParaRPr>
          </a:p>
          <a:p>
            <a:pPr algn="just">
              <a:lnSpc>
                <a:spcPct val="110000"/>
              </a:lnSpc>
              <a:buFont typeface="Arial" pitchFamily="34" charset="0"/>
              <a:buChar char="•"/>
              <a:defRPr/>
            </a:pPr>
            <a:r>
              <a:rPr lang="pt-BR" sz="2000" dirty="0">
                <a:latin typeface="+mn-lt"/>
                <a:cs typeface="+mn-cs"/>
              </a:rPr>
              <a:t> No interior de uma das curvas fiquem todas as peças triangulares;</a:t>
            </a:r>
          </a:p>
          <a:p>
            <a:pPr algn="just">
              <a:lnSpc>
                <a:spcPct val="110000"/>
              </a:lnSpc>
              <a:buFont typeface="Arial" pitchFamily="34" charset="0"/>
              <a:buChar char="•"/>
              <a:defRPr/>
            </a:pPr>
            <a:r>
              <a:rPr lang="pt-BR" sz="2000" dirty="0">
                <a:latin typeface="+mn-lt"/>
                <a:cs typeface="+mn-cs"/>
              </a:rPr>
              <a:t> No interior da outra, fiquem todas as peças amarelas;</a:t>
            </a:r>
          </a:p>
          <a:p>
            <a:pPr algn="just">
              <a:lnSpc>
                <a:spcPct val="110000"/>
              </a:lnSpc>
              <a:buFont typeface="Arial" pitchFamily="34" charset="0"/>
              <a:buChar char="•"/>
              <a:defRPr/>
            </a:pPr>
            <a:r>
              <a:rPr lang="pt-BR" sz="2000" dirty="0">
                <a:latin typeface="+mn-lt"/>
                <a:cs typeface="+mn-cs"/>
              </a:rPr>
              <a:t> E no interior da última todas as grossas.</a:t>
            </a:r>
            <a:endParaRPr lang="pt-BR" dirty="0">
              <a:latin typeface="Arial" pitchFamily="34" charset="0"/>
              <a:cs typeface="+mn-cs"/>
            </a:endParaRPr>
          </a:p>
        </p:txBody>
      </p:sp>
      <p:pic>
        <p:nvPicPr>
          <p:cNvPr id="45063" name="Picture 7"/>
          <p:cNvPicPr>
            <a:picLocks noChangeAspect="1" noChangeArrowheads="1"/>
          </p:cNvPicPr>
          <p:nvPr/>
        </p:nvPicPr>
        <p:blipFill>
          <a:blip r:embed="rId3" cstate="print"/>
          <a:srcRect/>
          <a:stretch>
            <a:fillRect/>
          </a:stretch>
        </p:blipFill>
        <p:spPr bwMode="auto">
          <a:xfrm>
            <a:off x="5429250" y="3009900"/>
            <a:ext cx="326707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428604"/>
            <a:ext cx="9144000" cy="1643074"/>
          </a:xfrm>
          <a:prstGeom prst="rect">
            <a:avLst/>
          </a:prstGeom>
        </p:spPr>
        <p:style>
          <a:lnRef idx="0">
            <a:schemeClr val="accent4"/>
          </a:lnRef>
          <a:fillRef idx="3">
            <a:schemeClr val="accent4"/>
          </a:fillRef>
          <a:effectRef idx="3">
            <a:schemeClr val="accent4"/>
          </a:effectRef>
          <a:fontRef idx="minor">
            <a:schemeClr val="lt1"/>
          </a:fontRef>
        </p:style>
        <p:txBody>
          <a:bodyPr anchor="ctr"/>
          <a:lstStyle/>
          <a:p>
            <a:pPr indent="900113" algn="ctr" fontAlgn="auto">
              <a:spcBef>
                <a:spcPts val="0"/>
              </a:spcBef>
              <a:spcAft>
                <a:spcPts val="0"/>
              </a:spcAft>
              <a:defRPr/>
            </a:pPr>
            <a:r>
              <a:rPr lang="pt-BR" sz="2800" b="1" dirty="0">
                <a:solidFill>
                  <a:schemeClr val="bg1"/>
                </a:solidFill>
              </a:rPr>
              <a:t>        11. DESCOBRINDO A INTERSECÇÃO - ANÁLISE</a:t>
            </a:r>
          </a:p>
        </p:txBody>
      </p:sp>
      <p:pic>
        <p:nvPicPr>
          <p:cNvPr id="8" name="Imagem 7"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CaixaDeTexto 12"/>
          <p:cNvSpPr txBox="1"/>
          <p:nvPr/>
        </p:nvSpPr>
        <p:spPr>
          <a:xfrm>
            <a:off x="285750" y="2714625"/>
            <a:ext cx="5857875" cy="3459163"/>
          </a:xfrm>
          <a:prstGeom prst="rect">
            <a:avLst/>
          </a:prstGeom>
          <a:noFill/>
        </p:spPr>
        <p:txBody>
          <a:bodyPr>
            <a:spAutoFit/>
          </a:bodyPr>
          <a:lstStyle/>
          <a:p>
            <a:pPr algn="just">
              <a:lnSpc>
                <a:spcPct val="110000"/>
              </a:lnSpc>
              <a:defRPr/>
            </a:pPr>
            <a:r>
              <a:rPr lang="pt-BR" sz="2000" dirty="0">
                <a:latin typeface="+mn-lt"/>
                <a:cs typeface="+mn-cs"/>
              </a:rPr>
              <a:t>Devemos perceber que existirão peças que devem estar, simultaneamente, no interior das duas (ou três) curvas. Notaremos que para isso ser possível, as curvas  não poderão estar separadas, ou seja, </a:t>
            </a:r>
            <a:r>
              <a:rPr lang="pt-BR" sz="2000" b="1" dirty="0">
                <a:solidFill>
                  <a:schemeClr val="accent4">
                    <a:lumMod val="75000"/>
                  </a:schemeClr>
                </a:solidFill>
                <a:latin typeface="+mn-lt"/>
                <a:cs typeface="+mn-cs"/>
              </a:rPr>
              <a:t>existirá uma região comum</a:t>
            </a:r>
            <a:r>
              <a:rPr lang="pt-BR" sz="2000" dirty="0">
                <a:latin typeface="+mn-lt"/>
                <a:cs typeface="+mn-cs"/>
              </a:rPr>
              <a:t>, onde as peças que possuem </a:t>
            </a:r>
            <a:r>
              <a:rPr lang="pt-BR" sz="2000" dirty="0" smtClean="0">
                <a:latin typeface="+mn-lt"/>
                <a:cs typeface="+mn-cs"/>
              </a:rPr>
              <a:t>duas características </a:t>
            </a:r>
            <a:r>
              <a:rPr lang="pt-BR" sz="2000" dirty="0">
                <a:latin typeface="+mn-lt"/>
                <a:cs typeface="+mn-cs"/>
              </a:rPr>
              <a:t>(triangular e amarela) ou três  (triangular, amarela e grossa) ficam localizadas. </a:t>
            </a:r>
          </a:p>
          <a:p>
            <a:pPr algn="just">
              <a:lnSpc>
                <a:spcPct val="110000"/>
              </a:lnSpc>
              <a:defRPr/>
            </a:pPr>
            <a:r>
              <a:rPr lang="pt-BR" sz="2000" dirty="0">
                <a:latin typeface="+mn-lt"/>
                <a:cs typeface="+mn-cs"/>
              </a:rPr>
              <a:t>Assim, ficará evidente que as </a:t>
            </a:r>
            <a:r>
              <a:rPr lang="pt-BR" sz="2000" b="1" dirty="0">
                <a:solidFill>
                  <a:schemeClr val="accent4">
                    <a:lumMod val="75000"/>
                  </a:schemeClr>
                </a:solidFill>
                <a:latin typeface="+mn-lt"/>
                <a:cs typeface="+mn-cs"/>
              </a:rPr>
              <a:t>curvas representam conjuntos</a:t>
            </a:r>
            <a:r>
              <a:rPr lang="pt-BR" sz="2000" dirty="0">
                <a:latin typeface="+mn-lt"/>
                <a:cs typeface="+mn-cs"/>
              </a:rPr>
              <a:t>, e que a região comum entre ambas forma o conjunto </a:t>
            </a:r>
            <a:r>
              <a:rPr lang="pt-BR" sz="2000" b="1" dirty="0">
                <a:solidFill>
                  <a:schemeClr val="accent4">
                    <a:lumMod val="75000"/>
                  </a:schemeClr>
                </a:solidFill>
                <a:latin typeface="+mn-lt"/>
                <a:cs typeface="+mn-cs"/>
              </a:rPr>
              <a:t>interseção.</a:t>
            </a:r>
            <a:endParaRPr lang="pt-BR" b="1" dirty="0">
              <a:solidFill>
                <a:schemeClr val="accent4">
                  <a:lumMod val="75000"/>
                </a:schemeClr>
              </a:solidFill>
              <a:latin typeface="Arial" pitchFamily="34" charset="0"/>
              <a:cs typeface="+mn-cs"/>
            </a:endParaRPr>
          </a:p>
        </p:txBody>
      </p:sp>
      <p:graphicFrame>
        <p:nvGraphicFramePr>
          <p:cNvPr id="5" name="Diagrama 4"/>
          <p:cNvGraphicFramePr/>
          <p:nvPr/>
        </p:nvGraphicFramePr>
        <p:xfrm>
          <a:off x="5786446" y="3286124"/>
          <a:ext cx="3619504" cy="2389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
        <p:nvSpPr>
          <p:cNvPr id="5" name="Título 1"/>
          <p:cNvSpPr txBox="1">
            <a:spLocks/>
          </p:cNvSpPr>
          <p:nvPr/>
        </p:nvSpPr>
        <p:spPr bwMode="auto">
          <a:xfrm>
            <a:off x="1714500" y="500063"/>
            <a:ext cx="7429500" cy="1470025"/>
          </a:xfrm>
          <a:prstGeom prst="rect">
            <a:avLst/>
          </a:prstGeom>
          <a:noFill/>
          <a:ln w="9525">
            <a:noFill/>
            <a:miter lim="800000"/>
            <a:headEnd/>
            <a:tailEnd/>
          </a:ln>
        </p:spPr>
        <p:txBody>
          <a:bodyPr anchor="ctr">
            <a:normAutofit fontScale="90000" lnSpcReduction="200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600" b="1" dirty="0">
                <a:solidFill>
                  <a:schemeClr val="bg1"/>
                </a:solidFill>
                <a:latin typeface="Arial" pitchFamily="34" charset="0"/>
                <a:ea typeface="+mj-ea"/>
                <a:cs typeface="Arial" pitchFamily="34" charset="0"/>
              </a:rPr>
              <a:t>CONSTRUÇÃO DE BLOCOS LÓGICOS</a:t>
            </a:r>
            <a:r>
              <a:rPr lang="pt-BR" sz="3600" b="1" dirty="0">
                <a:solidFill>
                  <a:schemeClr val="bg1"/>
                </a:solidFill>
                <a:latin typeface="+mj-lt"/>
                <a:ea typeface="+mj-ea"/>
                <a:cs typeface="+mj-cs"/>
              </a:rPr>
              <a:t/>
            </a:r>
            <a:br>
              <a:rPr lang="pt-BR" sz="3600" b="1" dirty="0">
                <a:solidFill>
                  <a:schemeClr val="bg1"/>
                </a:solidFill>
                <a:latin typeface="+mj-lt"/>
                <a:ea typeface="+mj-ea"/>
                <a:cs typeface="+mj-cs"/>
              </a:rPr>
            </a:b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Retângulo 6"/>
          <p:cNvSpPr>
            <a:spLocks noChangeArrowheads="1"/>
          </p:cNvSpPr>
          <p:nvPr/>
        </p:nvSpPr>
        <p:spPr bwMode="auto">
          <a:xfrm>
            <a:off x="467544" y="2420888"/>
            <a:ext cx="8072437" cy="369332"/>
          </a:xfrm>
          <a:prstGeom prst="rect">
            <a:avLst/>
          </a:prstGeom>
          <a:noFill/>
          <a:ln w="9525">
            <a:noFill/>
            <a:miter lim="800000"/>
            <a:headEnd/>
            <a:tailEnd/>
          </a:ln>
        </p:spPr>
        <p:txBody>
          <a:bodyPr>
            <a:spAutoFit/>
          </a:bodyPr>
          <a:lstStyle/>
          <a:p>
            <a:pPr>
              <a:buClr>
                <a:schemeClr val="accent3">
                  <a:lumMod val="75000"/>
                </a:schemeClr>
              </a:buClr>
              <a:buFont typeface="Wingdings" pitchFamily="2" charset="2"/>
              <a:buChar char="Ø"/>
              <a:defRPr/>
            </a:pPr>
            <a:r>
              <a:rPr lang="pt-BR" dirty="0">
                <a:cs typeface="+mn-cs"/>
              </a:rPr>
              <a:t> O lado do </a:t>
            </a:r>
            <a:r>
              <a:rPr lang="pt-BR" dirty="0" smtClean="0">
                <a:cs typeface="+mn-cs"/>
              </a:rPr>
              <a:t>quadrado tem a mesma medida do </a:t>
            </a:r>
            <a:r>
              <a:rPr lang="pt-BR" dirty="0">
                <a:cs typeface="+mn-cs"/>
              </a:rPr>
              <a:t>lado do </a:t>
            </a:r>
            <a:r>
              <a:rPr lang="pt-BR" dirty="0" smtClean="0">
                <a:cs typeface="+mn-cs"/>
              </a:rPr>
              <a:t>triângulo equilátero:</a:t>
            </a:r>
            <a:endParaRPr lang="pt-BR" dirty="0">
              <a:cs typeface="+mn-cs"/>
            </a:endParaRPr>
          </a:p>
        </p:txBody>
      </p:sp>
      <p:sp>
        <p:nvSpPr>
          <p:cNvPr id="8" name="Retângulo 7"/>
          <p:cNvSpPr/>
          <p:nvPr/>
        </p:nvSpPr>
        <p:spPr>
          <a:xfrm>
            <a:off x="3428992" y="4643446"/>
            <a:ext cx="1783092" cy="1643074"/>
          </a:xfrm>
          <a:prstGeom prst="rect">
            <a:avLst/>
          </a:prstGeom>
          <a:solidFill>
            <a:schemeClr val="accent1">
              <a:lumMod val="75000"/>
            </a:schemeClr>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pt-BR"/>
          </a:p>
        </p:txBody>
      </p:sp>
      <p:sp>
        <p:nvSpPr>
          <p:cNvPr id="10" name="Triângulo isósceles 9"/>
          <p:cNvSpPr/>
          <p:nvPr/>
        </p:nvSpPr>
        <p:spPr>
          <a:xfrm>
            <a:off x="3419872" y="2996952"/>
            <a:ext cx="1791080" cy="1643074"/>
          </a:xfrm>
          <a:prstGeom prst="triangle">
            <a:avLst/>
          </a:prstGeom>
          <a:solidFill>
            <a:srgbClr val="FFFF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
        <p:nvSpPr>
          <p:cNvPr id="5" name="Título 1"/>
          <p:cNvSpPr txBox="1">
            <a:spLocks/>
          </p:cNvSpPr>
          <p:nvPr/>
        </p:nvSpPr>
        <p:spPr bwMode="auto">
          <a:xfrm>
            <a:off x="1714500" y="500063"/>
            <a:ext cx="7429500" cy="1470025"/>
          </a:xfrm>
          <a:prstGeom prst="rect">
            <a:avLst/>
          </a:prstGeom>
          <a:noFill/>
          <a:ln w="9525">
            <a:noFill/>
            <a:miter lim="800000"/>
            <a:headEnd/>
            <a:tailEnd/>
          </a:ln>
        </p:spPr>
        <p:txBody>
          <a:bodyPr anchor="ctr">
            <a:normAutofit fontScale="90000" lnSpcReduction="200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600" b="1" dirty="0">
                <a:solidFill>
                  <a:schemeClr val="bg1"/>
                </a:solidFill>
                <a:latin typeface="Arial" pitchFamily="34" charset="0"/>
                <a:ea typeface="+mj-ea"/>
                <a:cs typeface="Arial" pitchFamily="34" charset="0"/>
              </a:rPr>
              <a:t>CONSTRUÇÃO DE BLOCOS LÓGICOS</a:t>
            </a:r>
            <a:r>
              <a:rPr lang="pt-BR" sz="3600" b="1" dirty="0">
                <a:solidFill>
                  <a:schemeClr val="bg1"/>
                </a:solidFill>
                <a:latin typeface="+mj-lt"/>
                <a:ea typeface="+mj-ea"/>
                <a:cs typeface="+mj-cs"/>
              </a:rPr>
              <a:t/>
            </a:r>
            <a:br>
              <a:rPr lang="pt-BR" sz="3600" b="1" dirty="0">
                <a:solidFill>
                  <a:schemeClr val="bg1"/>
                </a:solidFill>
                <a:latin typeface="+mj-lt"/>
                <a:ea typeface="+mj-ea"/>
                <a:cs typeface="+mj-cs"/>
              </a:rPr>
            </a:b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Retângulo 6"/>
          <p:cNvSpPr>
            <a:spLocks noChangeArrowheads="1"/>
          </p:cNvSpPr>
          <p:nvPr/>
        </p:nvSpPr>
        <p:spPr bwMode="auto">
          <a:xfrm>
            <a:off x="323528" y="2492896"/>
            <a:ext cx="8072437" cy="923330"/>
          </a:xfrm>
          <a:prstGeom prst="rect">
            <a:avLst/>
          </a:prstGeom>
          <a:noFill/>
          <a:ln w="9525">
            <a:noFill/>
            <a:miter lim="800000"/>
            <a:headEnd/>
            <a:tailEnd/>
          </a:ln>
        </p:spPr>
        <p:txBody>
          <a:bodyPr>
            <a:spAutoFit/>
          </a:bodyPr>
          <a:lstStyle/>
          <a:p>
            <a:pPr algn="ctr">
              <a:buClr>
                <a:schemeClr val="accent3">
                  <a:lumMod val="75000"/>
                </a:schemeClr>
              </a:buClr>
              <a:buFont typeface="Wingdings" pitchFamily="2" charset="2"/>
              <a:buChar char="Ø"/>
              <a:defRPr/>
            </a:pPr>
            <a:r>
              <a:rPr lang="pt-BR" dirty="0">
                <a:cs typeface="+mn-cs"/>
              </a:rPr>
              <a:t> O </a:t>
            </a:r>
            <a:r>
              <a:rPr lang="pt-BR" dirty="0" smtClean="0">
                <a:cs typeface="+mn-cs"/>
              </a:rPr>
              <a:t>lado do quadrado </a:t>
            </a:r>
            <a:r>
              <a:rPr lang="pt-BR" dirty="0">
                <a:cs typeface="+mn-cs"/>
              </a:rPr>
              <a:t>pequeno corresponde a </a:t>
            </a:r>
            <a:r>
              <a:rPr lang="pt-BR" dirty="0" smtClean="0">
                <a:cs typeface="+mn-cs"/>
              </a:rPr>
              <a:t>metade do lado do quadrado grande:</a:t>
            </a:r>
            <a:endParaRPr lang="pt-BR" dirty="0">
              <a:cs typeface="+mn-cs"/>
            </a:endParaRPr>
          </a:p>
          <a:p>
            <a:pPr>
              <a:buClr>
                <a:schemeClr val="accent3">
                  <a:lumMod val="75000"/>
                </a:schemeClr>
              </a:buClr>
              <a:defRPr/>
            </a:pPr>
            <a:endParaRPr lang="pt-BR" dirty="0">
              <a:cs typeface="+mn-cs"/>
            </a:endParaRPr>
          </a:p>
        </p:txBody>
      </p:sp>
      <p:sp>
        <p:nvSpPr>
          <p:cNvPr id="9" name="Retângulo 8"/>
          <p:cNvSpPr/>
          <p:nvPr/>
        </p:nvSpPr>
        <p:spPr>
          <a:xfrm>
            <a:off x="3143240" y="3857628"/>
            <a:ext cx="2857520" cy="2857520"/>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pt-BR"/>
          </a:p>
        </p:txBody>
      </p:sp>
      <p:sp>
        <p:nvSpPr>
          <p:cNvPr id="11" name="Retângulo 10"/>
          <p:cNvSpPr/>
          <p:nvPr/>
        </p:nvSpPr>
        <p:spPr>
          <a:xfrm>
            <a:off x="3131840" y="3861048"/>
            <a:ext cx="1428760" cy="1428760"/>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
        <p:nvSpPr>
          <p:cNvPr id="5" name="Título 1"/>
          <p:cNvSpPr txBox="1">
            <a:spLocks/>
          </p:cNvSpPr>
          <p:nvPr/>
        </p:nvSpPr>
        <p:spPr bwMode="auto">
          <a:xfrm>
            <a:off x="1714500" y="500063"/>
            <a:ext cx="7429500" cy="1470025"/>
          </a:xfrm>
          <a:prstGeom prst="rect">
            <a:avLst/>
          </a:prstGeom>
          <a:noFill/>
          <a:ln w="9525">
            <a:noFill/>
            <a:miter lim="800000"/>
            <a:headEnd/>
            <a:tailEnd/>
          </a:ln>
        </p:spPr>
        <p:txBody>
          <a:bodyPr anchor="ctr">
            <a:normAutofit fontScale="90000" lnSpcReduction="200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600" b="1" dirty="0">
                <a:solidFill>
                  <a:schemeClr val="bg1"/>
                </a:solidFill>
                <a:latin typeface="Arial" pitchFamily="34" charset="0"/>
                <a:ea typeface="+mj-ea"/>
                <a:cs typeface="Arial" pitchFamily="34" charset="0"/>
              </a:rPr>
              <a:t>CONSTRUÇÃO DE BLOCOS LÓGICOS</a:t>
            </a:r>
            <a:r>
              <a:rPr lang="pt-BR" sz="3600" b="1" dirty="0">
                <a:solidFill>
                  <a:schemeClr val="bg1"/>
                </a:solidFill>
                <a:latin typeface="+mj-lt"/>
                <a:ea typeface="+mj-ea"/>
                <a:cs typeface="+mj-cs"/>
              </a:rPr>
              <a:t/>
            </a:r>
            <a:br>
              <a:rPr lang="pt-BR" sz="3600" b="1" dirty="0">
                <a:solidFill>
                  <a:schemeClr val="bg1"/>
                </a:solidFill>
                <a:latin typeface="+mj-lt"/>
                <a:ea typeface="+mj-ea"/>
                <a:cs typeface="+mj-cs"/>
              </a:rPr>
            </a:b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Retângulo 6"/>
          <p:cNvSpPr>
            <a:spLocks noChangeArrowheads="1"/>
          </p:cNvSpPr>
          <p:nvPr/>
        </p:nvSpPr>
        <p:spPr bwMode="auto">
          <a:xfrm>
            <a:off x="395536" y="2564904"/>
            <a:ext cx="8072437" cy="369332"/>
          </a:xfrm>
          <a:prstGeom prst="rect">
            <a:avLst/>
          </a:prstGeom>
          <a:noFill/>
          <a:ln w="9525">
            <a:noFill/>
            <a:miter lim="800000"/>
            <a:headEnd/>
            <a:tailEnd/>
          </a:ln>
        </p:spPr>
        <p:txBody>
          <a:bodyPr>
            <a:spAutoFit/>
          </a:bodyPr>
          <a:lstStyle/>
          <a:p>
            <a:pPr>
              <a:buClr>
                <a:schemeClr val="accent3">
                  <a:lumMod val="75000"/>
                </a:schemeClr>
              </a:buClr>
              <a:buFont typeface="Wingdings" pitchFamily="2" charset="2"/>
              <a:buChar char="Ø"/>
              <a:defRPr/>
            </a:pPr>
            <a:r>
              <a:rPr lang="pt-BR" dirty="0">
                <a:cs typeface="+mn-cs"/>
              </a:rPr>
              <a:t> As peças </a:t>
            </a:r>
            <a:r>
              <a:rPr lang="pt-BR" dirty="0" smtClean="0">
                <a:cs typeface="+mn-cs"/>
              </a:rPr>
              <a:t>grossas </a:t>
            </a:r>
            <a:r>
              <a:rPr lang="pt-BR" dirty="0">
                <a:cs typeface="+mn-cs"/>
              </a:rPr>
              <a:t>devem ter </a:t>
            </a:r>
            <a:r>
              <a:rPr lang="pt-BR" dirty="0" smtClean="0">
                <a:cs typeface="+mn-cs"/>
              </a:rPr>
              <a:t>o dobro da </a:t>
            </a:r>
            <a:r>
              <a:rPr lang="pt-BR" dirty="0">
                <a:cs typeface="+mn-cs"/>
              </a:rPr>
              <a:t>espessura das </a:t>
            </a:r>
            <a:r>
              <a:rPr lang="pt-BR" dirty="0" smtClean="0">
                <a:cs typeface="+mn-cs"/>
              </a:rPr>
              <a:t>peças finas:</a:t>
            </a:r>
            <a:endParaRPr lang="pt-BR" dirty="0">
              <a:cs typeface="+mn-cs"/>
            </a:endParaRPr>
          </a:p>
        </p:txBody>
      </p:sp>
      <p:graphicFrame>
        <p:nvGraphicFramePr>
          <p:cNvPr id="11" name="Gráfico 10"/>
          <p:cNvGraphicFramePr/>
          <p:nvPr/>
        </p:nvGraphicFramePr>
        <p:xfrm>
          <a:off x="251520" y="3501008"/>
          <a:ext cx="3840088" cy="30401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áfico 13"/>
          <p:cNvGraphicFramePr/>
          <p:nvPr/>
        </p:nvGraphicFramePr>
        <p:xfrm>
          <a:off x="251520" y="3212976"/>
          <a:ext cx="3840088" cy="30401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p:cNvGraphicFramePr/>
          <p:nvPr/>
        </p:nvGraphicFramePr>
        <p:xfrm>
          <a:off x="4427984" y="3356992"/>
          <a:ext cx="3840088" cy="304011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idx="1"/>
          </p:nvPr>
        </p:nvGraphicFramePr>
        <p:xfrm>
          <a:off x="457200" y="1857364"/>
          <a:ext cx="8686800" cy="5000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5"/>
          <p:cNvSpPr/>
          <p:nvPr/>
        </p:nvSpPr>
        <p:spPr>
          <a:xfrm>
            <a:off x="0" y="214290"/>
            <a:ext cx="9144000" cy="1643074"/>
          </a:xfrm>
          <a:prstGeom prst="rect">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pt-BR" dirty="0">
              <a:solidFill>
                <a:schemeClr val="tx1"/>
              </a:solidFill>
            </a:endParaRPr>
          </a:p>
        </p:txBody>
      </p:sp>
      <p:pic>
        <p:nvPicPr>
          <p:cNvPr id="7" name="Imagem 6" descr="logo1.jpg"/>
          <p:cNvPicPr/>
          <p:nvPr/>
        </p:nvPicPr>
        <p:blipFill>
          <a:blip r:embed="rId7" cstate="print"/>
          <a:stretch>
            <a:fillRect/>
          </a:stretch>
        </p:blipFill>
        <p:spPr>
          <a:xfrm>
            <a:off x="357158" y="304788"/>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271" name="Retângulo 8"/>
          <p:cNvSpPr>
            <a:spLocks noChangeArrowheads="1"/>
          </p:cNvSpPr>
          <p:nvPr/>
        </p:nvSpPr>
        <p:spPr bwMode="auto">
          <a:xfrm>
            <a:off x="1878013" y="762000"/>
            <a:ext cx="7265987" cy="523875"/>
          </a:xfrm>
          <a:prstGeom prst="rect">
            <a:avLst/>
          </a:prstGeom>
          <a:noFill/>
          <a:ln w="9525">
            <a:noFill/>
            <a:miter lim="800000"/>
            <a:headEnd/>
            <a:tailEnd/>
          </a:ln>
        </p:spPr>
        <p:txBody>
          <a:bodyPr wrap="none">
            <a:spAutoFit/>
          </a:bodyPr>
          <a:lstStyle/>
          <a:p>
            <a:r>
              <a:rPr lang="pt-BR" sz="2800" b="1">
                <a:solidFill>
                  <a:schemeClr val="bg1"/>
                </a:solidFill>
                <a:latin typeface="Calibri" pitchFamily="34" charset="0"/>
              </a:rPr>
              <a:t>DESENVOLVIMENTO COGNITIVO DAS CRIANÇAS</a:t>
            </a:r>
            <a:endParaRPr lang="pt-BR" sz="28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428604"/>
            <a:ext cx="9144000" cy="164307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pt-BR"/>
          </a:p>
        </p:txBody>
      </p:sp>
      <p:sp>
        <p:nvSpPr>
          <p:cNvPr id="5" name="Título 1"/>
          <p:cNvSpPr txBox="1">
            <a:spLocks/>
          </p:cNvSpPr>
          <p:nvPr/>
        </p:nvSpPr>
        <p:spPr bwMode="auto">
          <a:xfrm>
            <a:off x="1714500" y="530225"/>
            <a:ext cx="7429500" cy="1470025"/>
          </a:xfrm>
          <a:prstGeom prst="rect">
            <a:avLst/>
          </a:prstGeom>
          <a:noFill/>
          <a:ln w="9525">
            <a:noFill/>
            <a:miter lim="800000"/>
            <a:headEnd/>
            <a:tailEnd/>
          </a:ln>
        </p:spPr>
        <p:txBody>
          <a:bodyPr anchor="ctr">
            <a:normAutofit fontScale="90000" lnSpcReduction="20000"/>
          </a:bodyPr>
          <a:lstStyle/>
          <a:p>
            <a:pPr algn="ctr" fontAlgn="auto">
              <a:spcAft>
                <a:spcPts val="0"/>
              </a:spcAft>
              <a:defRPr/>
            </a:pP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500" b="1" dirty="0">
                <a:solidFill>
                  <a:schemeClr val="bg1"/>
                </a:solidFill>
                <a:latin typeface="Arial" pitchFamily="34" charset="0"/>
                <a:ea typeface="+mj-ea"/>
                <a:cs typeface="Arial" pitchFamily="34" charset="0"/>
              </a:rPr>
              <a:t/>
            </a:r>
            <a:br>
              <a:rPr lang="pt-BR" sz="2500" b="1" dirty="0">
                <a:solidFill>
                  <a:schemeClr val="bg1"/>
                </a:solidFill>
                <a:latin typeface="Arial" pitchFamily="34" charset="0"/>
                <a:ea typeface="+mj-ea"/>
                <a:cs typeface="Arial" pitchFamily="34" charset="0"/>
              </a:rPr>
            </a:br>
            <a:r>
              <a:rPr lang="pt-BR" sz="2700" b="1" dirty="0">
                <a:solidFill>
                  <a:schemeClr val="bg1"/>
                </a:solidFill>
                <a:latin typeface="Arial" pitchFamily="34" charset="0"/>
                <a:ea typeface="+mj-ea"/>
                <a:cs typeface="Arial" pitchFamily="34" charset="0"/>
              </a:rPr>
              <a:t>INÍCIO DO TRABALHO COM BLOCOS LÓGICOS</a:t>
            </a:r>
            <a:r>
              <a:rPr lang="pt-BR" sz="3600" b="1" dirty="0">
                <a:solidFill>
                  <a:schemeClr val="bg1"/>
                </a:solidFill>
                <a:latin typeface="+mj-lt"/>
                <a:ea typeface="+mj-ea"/>
                <a:cs typeface="+mj-cs"/>
              </a:rPr>
              <a:t/>
            </a:r>
            <a:br>
              <a:rPr lang="pt-BR" sz="3600" b="1" dirty="0">
                <a:solidFill>
                  <a:schemeClr val="bg1"/>
                </a:solidFill>
                <a:latin typeface="+mj-lt"/>
                <a:ea typeface="+mj-ea"/>
                <a:cs typeface="+mj-cs"/>
              </a:rPr>
            </a:br>
            <a:endParaRPr lang="pt-BR" sz="3600" b="1" dirty="0">
              <a:solidFill>
                <a:schemeClr val="bg1"/>
              </a:solidFill>
              <a:latin typeface="+mj-lt"/>
              <a:ea typeface="+mj-ea"/>
              <a:cs typeface="+mj-cs"/>
            </a:endParaRPr>
          </a:p>
        </p:txBody>
      </p:sp>
      <p:pic>
        <p:nvPicPr>
          <p:cNvPr id="6" name="Imagem 5" descr="logo1.jpg"/>
          <p:cNvPicPr/>
          <p:nvPr/>
        </p:nvPicPr>
        <p:blipFill>
          <a:blip r:embed="rId2" cstate="print"/>
          <a:stretch>
            <a:fillRect/>
          </a:stretch>
        </p:blipFill>
        <p:spPr>
          <a:xfrm>
            <a:off x="357158" y="519102"/>
            <a:ext cx="1460500" cy="14097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tângulo 7"/>
          <p:cNvSpPr>
            <a:spLocks noChangeArrowheads="1"/>
          </p:cNvSpPr>
          <p:nvPr/>
        </p:nvSpPr>
        <p:spPr bwMode="auto">
          <a:xfrm>
            <a:off x="285750" y="1857375"/>
            <a:ext cx="8501063" cy="2671501"/>
          </a:xfrm>
          <a:prstGeom prst="rect">
            <a:avLst/>
          </a:prstGeom>
          <a:noFill/>
          <a:ln w="9525">
            <a:noFill/>
            <a:miter lim="800000"/>
            <a:headEnd/>
            <a:tailEnd/>
          </a:ln>
        </p:spPr>
        <p:txBody>
          <a:bodyPr>
            <a:spAutoFit/>
          </a:bodyPr>
          <a:lstStyle/>
          <a:p>
            <a:pPr>
              <a:spcBef>
                <a:spcPts val="1200"/>
              </a:spcBef>
              <a:defRPr/>
            </a:pPr>
            <a:endParaRPr lang="pt-BR" dirty="0">
              <a:latin typeface="Verdana" pitchFamily="34" charset="0"/>
              <a:cs typeface="+mn-cs"/>
            </a:endParaRPr>
          </a:p>
          <a:p>
            <a:pPr marL="177800" algn="just">
              <a:lnSpc>
                <a:spcPct val="120000"/>
              </a:lnSpc>
              <a:spcBef>
                <a:spcPts val="1200"/>
              </a:spcBef>
              <a:buClr>
                <a:schemeClr val="accent3">
                  <a:lumMod val="75000"/>
                </a:schemeClr>
              </a:buClr>
              <a:buFont typeface="Wingdings" pitchFamily="2" charset="2"/>
              <a:buChar char="Ø"/>
              <a:defRPr/>
            </a:pPr>
            <a:r>
              <a:rPr lang="pt-BR" dirty="0">
                <a:latin typeface="Verdana" pitchFamily="34" charset="0"/>
                <a:cs typeface="+mn-cs"/>
              </a:rPr>
              <a:t> Apresentar </a:t>
            </a:r>
            <a:r>
              <a:rPr lang="pt-BR" dirty="0" smtClean="0">
                <a:latin typeface="Verdana" pitchFamily="34" charset="0"/>
                <a:cs typeface="+mn-cs"/>
              </a:rPr>
              <a:t>o material aos estudantes, </a:t>
            </a:r>
            <a:r>
              <a:rPr lang="pt-BR" dirty="0">
                <a:latin typeface="Verdana" pitchFamily="34" charset="0"/>
                <a:cs typeface="+mn-cs"/>
              </a:rPr>
              <a:t>sem qualquer orientação, para que </a:t>
            </a:r>
            <a:r>
              <a:rPr lang="pt-BR" dirty="0" smtClean="0">
                <a:latin typeface="Verdana" pitchFamily="34" charset="0"/>
                <a:cs typeface="+mn-cs"/>
              </a:rPr>
              <a:t>explorem </a:t>
            </a:r>
            <a:r>
              <a:rPr lang="pt-BR" dirty="0">
                <a:latin typeface="Verdana" pitchFamily="34" charset="0"/>
                <a:cs typeface="+mn-cs"/>
              </a:rPr>
              <a:t>livremente, para </a:t>
            </a:r>
            <a:r>
              <a:rPr lang="pt-BR" dirty="0" smtClean="0">
                <a:latin typeface="Verdana" pitchFamily="34" charset="0"/>
                <a:cs typeface="+mn-cs"/>
              </a:rPr>
              <a:t>posteriormente destacar os </a:t>
            </a:r>
            <a:r>
              <a:rPr lang="pt-BR" dirty="0">
                <a:latin typeface="Verdana" pitchFamily="34" charset="0"/>
                <a:cs typeface="+mn-cs"/>
              </a:rPr>
              <a:t>atributos.</a:t>
            </a:r>
          </a:p>
          <a:p>
            <a:pPr marL="177800" algn="just">
              <a:lnSpc>
                <a:spcPct val="120000"/>
              </a:lnSpc>
              <a:spcBef>
                <a:spcPts val="1200"/>
              </a:spcBef>
              <a:buClr>
                <a:schemeClr val="accent3">
                  <a:lumMod val="75000"/>
                </a:schemeClr>
              </a:buClr>
              <a:buFont typeface="Wingdings" pitchFamily="2" charset="2"/>
              <a:buChar char="Ø"/>
              <a:defRPr/>
            </a:pPr>
            <a:r>
              <a:rPr lang="pt-BR" dirty="0">
                <a:latin typeface="Verdana" pitchFamily="34" charset="0"/>
                <a:cs typeface="+mn-cs"/>
              </a:rPr>
              <a:t> </a:t>
            </a:r>
            <a:r>
              <a:rPr lang="pt-BR" dirty="0" smtClean="0">
                <a:latin typeface="Verdana" pitchFamily="34" charset="0"/>
                <a:cs typeface="+mn-cs"/>
              </a:rPr>
              <a:t>No caso das crianças a </a:t>
            </a:r>
            <a:r>
              <a:rPr lang="pt-BR" dirty="0">
                <a:latin typeface="Verdana" pitchFamily="34" charset="0"/>
                <a:cs typeface="+mn-cs"/>
              </a:rPr>
              <a:t>tendência será que </a:t>
            </a:r>
            <a:r>
              <a:rPr lang="pt-BR" dirty="0" smtClean="0">
                <a:latin typeface="Verdana" pitchFamily="34" charset="0"/>
                <a:cs typeface="+mn-cs"/>
              </a:rPr>
              <a:t>formem </a:t>
            </a:r>
            <a:r>
              <a:rPr lang="pt-BR" dirty="0">
                <a:latin typeface="Verdana" pitchFamily="34" charset="0"/>
                <a:cs typeface="+mn-cs"/>
              </a:rPr>
              <a:t>figuras</a:t>
            </a:r>
            <a:r>
              <a:rPr lang="pt-BR" dirty="0" smtClean="0">
                <a:latin typeface="Verdana" pitchFamily="34" charset="0"/>
                <a:cs typeface="+mn-cs"/>
              </a:rPr>
              <a:t>, como </a:t>
            </a:r>
            <a:r>
              <a:rPr lang="pt-BR" dirty="0">
                <a:latin typeface="Verdana" pitchFamily="34" charset="0"/>
                <a:cs typeface="+mn-cs"/>
              </a:rPr>
              <a:t>casas, carros, </a:t>
            </a:r>
            <a:r>
              <a:rPr lang="pt-BR" dirty="0" smtClean="0">
                <a:latin typeface="Verdana" pitchFamily="34" charset="0"/>
                <a:cs typeface="+mn-cs"/>
              </a:rPr>
              <a:t>animais, torres, </a:t>
            </a:r>
            <a:r>
              <a:rPr lang="pt-BR" dirty="0" err="1" smtClean="0">
                <a:latin typeface="Verdana" pitchFamily="34" charset="0"/>
                <a:cs typeface="+mn-cs"/>
              </a:rPr>
              <a:t>etc</a:t>
            </a:r>
            <a:r>
              <a:rPr lang="pt-BR" dirty="0" smtClean="0">
                <a:latin typeface="Verdana" pitchFamily="34" charset="0"/>
                <a:cs typeface="+mn-cs"/>
              </a:rPr>
              <a:t>, </a:t>
            </a:r>
            <a:r>
              <a:rPr lang="pt-BR" dirty="0">
                <a:latin typeface="Verdana" pitchFamily="34" charset="0"/>
                <a:cs typeface="+mn-cs"/>
              </a:rPr>
              <a:t>e tentem fazer pequenas organizações.</a:t>
            </a:r>
            <a:endParaRPr lang="pt-BR" dirty="0">
              <a:solidFill>
                <a:srgbClr val="FF0000"/>
              </a:solidFill>
              <a:latin typeface="Verdana" pitchFamily="34" charset="0"/>
              <a:cs typeface="+mn-cs"/>
            </a:endParaRPr>
          </a:p>
        </p:txBody>
      </p:sp>
      <p:pic>
        <p:nvPicPr>
          <p:cNvPr id="11274" name="Picture 10"/>
          <p:cNvPicPr>
            <a:picLocks noChangeAspect="1" noChangeArrowheads="1"/>
          </p:cNvPicPr>
          <p:nvPr/>
        </p:nvPicPr>
        <p:blipFill>
          <a:blip r:embed="rId3" cstate="print"/>
          <a:srcRect/>
          <a:stretch>
            <a:fillRect/>
          </a:stretch>
        </p:blipFill>
        <p:spPr bwMode="auto">
          <a:xfrm>
            <a:off x="1259632" y="4941168"/>
            <a:ext cx="1481138" cy="1117600"/>
          </a:xfrm>
          <a:prstGeom prst="rect">
            <a:avLst/>
          </a:prstGeom>
          <a:noFill/>
          <a:ln w="9525">
            <a:noFill/>
            <a:miter lim="800000"/>
            <a:headEnd/>
            <a:tailEnd/>
          </a:ln>
        </p:spPr>
      </p:pic>
      <p:pic>
        <p:nvPicPr>
          <p:cNvPr id="44034" name="Picture 2" descr="http://4.bp.blogspot.com/_ge6r8FiMNAA/TB_WbZzFXaI/AAAAAAAAAZQ/w7qGgnaDiJQ/s1600/DSC00265.JPG"/>
          <p:cNvPicPr>
            <a:picLocks noChangeAspect="1" noChangeArrowheads="1"/>
          </p:cNvPicPr>
          <p:nvPr/>
        </p:nvPicPr>
        <p:blipFill>
          <a:blip r:embed="rId4" cstate="print"/>
          <a:srcRect l="10001" t="13335"/>
          <a:stretch>
            <a:fillRect/>
          </a:stretch>
        </p:blipFill>
        <p:spPr bwMode="auto">
          <a:xfrm>
            <a:off x="6660232" y="5013176"/>
            <a:ext cx="1440000" cy="1039995"/>
          </a:xfrm>
          <a:prstGeom prst="rect">
            <a:avLst/>
          </a:prstGeom>
          <a:noFill/>
        </p:spPr>
      </p:pic>
      <p:pic>
        <p:nvPicPr>
          <p:cNvPr id="44036" name="Picture 4" descr="https://lh3.googleusercontent.com/-xe8lir3SWzI/TYODNZOSSdI/AAAAAAAAAIc/2lSrEvjhIfE/blocos+logicos+011.jpg"/>
          <p:cNvPicPr>
            <a:picLocks noChangeAspect="1" noChangeArrowheads="1"/>
          </p:cNvPicPr>
          <p:nvPr/>
        </p:nvPicPr>
        <p:blipFill>
          <a:blip r:embed="rId5" cstate="print"/>
          <a:srcRect r="27649"/>
          <a:stretch>
            <a:fillRect/>
          </a:stretch>
        </p:blipFill>
        <p:spPr bwMode="auto">
          <a:xfrm>
            <a:off x="3995936" y="4437112"/>
            <a:ext cx="1440000" cy="11156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checkerboard(across)">
                                      <p:cBhvr>
                                        <p:cTn id="7"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1556</TotalTime>
  <Words>2120</Words>
  <Application>Microsoft Office PowerPoint</Application>
  <PresentationFormat>Apresentação na tela (4:3)</PresentationFormat>
  <Paragraphs>321</Paragraphs>
  <Slides>43</Slides>
  <Notes>5</Notes>
  <HiddenSlides>0</HiddenSlides>
  <MMClips>0</MMClips>
  <ScaleCrop>false</ScaleCrop>
  <HeadingPairs>
    <vt:vector size="4" baseType="variant">
      <vt:variant>
        <vt:lpstr>Tema</vt:lpstr>
      </vt:variant>
      <vt:variant>
        <vt:i4>1</vt:i4>
      </vt:variant>
      <vt:variant>
        <vt:lpstr>Títulos de slides</vt:lpstr>
      </vt:variant>
      <vt:variant>
        <vt:i4>43</vt:i4>
      </vt:variant>
    </vt:vector>
  </HeadingPairs>
  <TitlesOfParts>
    <vt:vector size="44" baseType="lpstr">
      <vt:lpstr>Tema do Office</vt:lpstr>
      <vt:lpstr>LEMA 1 Utilização de material concreto no Ensino de Matemática</vt:lpstr>
      <vt:lpstr>Slide 2</vt:lpstr>
      <vt:lpstr>Slide 3</vt:lpstr>
      <vt:lpstr>Slide 4</vt:lpstr>
      <vt:lpstr>Slide 5</vt:lpstr>
      <vt:lpstr>Slide 6</vt:lpstr>
      <vt:lpstr>Slide 7</vt:lpstr>
      <vt:lpstr>Slide 8</vt:lpstr>
      <vt:lpstr>Slide 9</vt:lpstr>
      <vt:lpstr>Slide 10</vt:lpstr>
      <vt:lpstr> O primeiro passo é promover o reconhecimento do material.  Em seguida, os alunos reproduzem a figura utilizando as peças. Para isso, vão observar e comparar as cores, os tamanhos e as formas que se encaixam. </vt:lpstr>
      <vt:lpstr>Slide 12</vt:lpstr>
      <vt:lpstr>Slide 13</vt:lpstr>
      <vt:lpstr>  Organizar a turma em grupos e distribuir um conjunto de atributos para cada um contendo as características de uma peça (por exemplo: amarelo, triângulo, grande e fino). O objetivo pode girar em torno de qual grupo encontra a peça correta num tempo definido pelo professor (10 segundos). Nesse jogo, as propriedades dos blocos são apresentadas de forma separada. O raciocínio lógico estará voltado para a composição e a decomposição das características de cada peça.  </vt:lpstr>
      <vt:lpstr>Slide 15</vt:lpstr>
      <vt:lpstr>Slide 16</vt:lpstr>
      <vt:lpstr>Slide 17</vt:lpstr>
      <vt:lpstr>Slide 18</vt:lpstr>
      <vt:lpstr>Slide 19</vt:lpstr>
      <vt:lpstr>Slide 20</vt:lpstr>
      <vt:lpstr>Slide 21</vt:lpstr>
      <vt:lpstr>Slide 22</vt:lpstr>
      <vt:lpstr>DOMINÓ:      Essa atividade é semelhante ao jogo de dominó. As peças serão distribuídas entre os alunos sendo que uma delas será escolhida pelo professor para ser a peça inicial do jogo. O professor estabelece o nível de dificuldade da atividade estipulando o número de diferenças que deve haver entre as peças.   Supondo que deva haver somente uma diferença entre as peças e que a peça inicial seja:        </vt:lpstr>
      <vt:lpstr>Slide 24</vt:lpstr>
      <vt:lpstr>Slide 25</vt:lpstr>
      <vt:lpstr>Nesta atividade, as crianças trabalham sobre um quadro contendo  peças. O desafio consiste em escolher as peças observando que, entre ela e sua vizinha, deverá haver o mesmo número de diferenças existente entre as outras duas peças do quadro. As peças devem ser colocadas pelo professor de forma que, em primeiro lugar, haja apenas uma diferença. Depois duas, três e, por fim, quatro diferenças entre as peças. </vt:lpstr>
      <vt:lpstr>Slide 27</vt:lpstr>
      <vt:lpstr>Slide 28</vt:lpstr>
      <vt:lpstr>Slide 29</vt:lpstr>
      <vt:lpstr>Slide 30</vt:lpstr>
      <vt:lpstr>Slide 31</vt:lpstr>
      <vt:lpstr>A intenção é que as crianças façam comparações cada vez mais simultâneas quando estiverem pensando na peça que se encaixe em todas as condições. Esse raciocínio lhes será útil em várias situações do cotidiano, como dirigir um carro ou operar um computador, bem como em temas futuros da Matemática. Afinal, quase sempre há mais de uma resolução para um problema ou um sistema de equações. A criança terá que ponderá-las para chegar à forma mais conveniente</vt:lpstr>
      <vt:lpstr>Slide 33</vt:lpstr>
      <vt:lpstr>Slide 34</vt:lpstr>
      <vt:lpstr>Escolha cinco peças dos blocos lógicos. Supondo as peças escolhidas foram:          </vt:lpstr>
      <vt:lpstr>  10.1- Definir uma lei que contemple o maior número de peças:              </vt:lpstr>
      <vt:lpstr>10.2- Definir uma lei com três atributos, que contemple um conjunto unitário:</vt:lpstr>
      <vt:lpstr>        10.3 Definir uma lei com dois atributos que contemple um conjunto vazio :                   </vt:lpstr>
      <vt:lpstr>                </vt:lpstr>
      <vt:lpstr>Slide 40</vt:lpstr>
      <vt:lpstr>Slide 41</vt:lpstr>
      <vt:lpstr>Slide 42</vt:lpstr>
      <vt:lpstr>Slide 43</vt:lpstr>
    </vt:vector>
  </TitlesOfParts>
  <Company>SEAD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D-03</dc:creator>
  <cp:lastModifiedBy>Antonio Mauricio Medeiros Alves</cp:lastModifiedBy>
  <cp:revision>160</cp:revision>
  <dcterms:created xsi:type="dcterms:W3CDTF">2009-05-08T18:44:50Z</dcterms:created>
  <dcterms:modified xsi:type="dcterms:W3CDTF">2014-05-28T14:55:54Z</dcterms:modified>
</cp:coreProperties>
</file>