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5"/>
  </p:notesMasterIdLst>
  <p:sldIdLst>
    <p:sldId id="256" r:id="rId2"/>
    <p:sldId id="303" r:id="rId3"/>
    <p:sldId id="309" r:id="rId4"/>
    <p:sldId id="338" r:id="rId5"/>
    <p:sldId id="339" r:id="rId6"/>
    <p:sldId id="305" r:id="rId7"/>
    <p:sldId id="306" r:id="rId8"/>
    <p:sldId id="307" r:id="rId9"/>
    <p:sldId id="308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29" r:id="rId29"/>
    <p:sldId id="258" r:id="rId30"/>
    <p:sldId id="259" r:id="rId31"/>
    <p:sldId id="260" r:id="rId32"/>
    <p:sldId id="261" r:id="rId33"/>
    <p:sldId id="262" r:id="rId34"/>
    <p:sldId id="263" r:id="rId35"/>
    <p:sldId id="264" r:id="rId36"/>
    <p:sldId id="265" r:id="rId37"/>
    <p:sldId id="330" r:id="rId38"/>
    <p:sldId id="331" r:id="rId39"/>
    <p:sldId id="334" r:id="rId40"/>
    <p:sldId id="271" r:id="rId41"/>
    <p:sldId id="276" r:id="rId42"/>
    <p:sldId id="284" r:id="rId43"/>
    <p:sldId id="335" r:id="rId44"/>
    <p:sldId id="293" r:id="rId45"/>
    <p:sldId id="294" r:id="rId46"/>
    <p:sldId id="295" r:id="rId47"/>
    <p:sldId id="296" r:id="rId48"/>
    <p:sldId id="336" r:id="rId49"/>
    <p:sldId id="337" r:id="rId50"/>
    <p:sldId id="298" r:id="rId51"/>
    <p:sldId id="299" r:id="rId52"/>
    <p:sldId id="300" r:id="rId53"/>
    <p:sldId id="301" r:id="rId5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A9441-001F-4CE1-AE7D-DCDD0337F845}" type="datetimeFigureOut">
              <a:rPr lang="pt-BR" smtClean="0"/>
              <a:pPr/>
              <a:t>25/08/2015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5300D-E6CD-4A68-AA89-5D78CC4AB6E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63519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003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BF63FB-3AE3-485D-923C-3D386DE614F4}" type="slidenum">
              <a:rPr lang="pt-BR" smtClean="0"/>
              <a:pPr/>
              <a:t>2</a:t>
            </a:fld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34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451123-0349-4F31-B2FE-BA5E38DF34A1}" type="slidenum">
              <a:rPr lang="pt-BR" smtClean="0"/>
              <a:pPr/>
              <a:t>14</a:t>
            </a:fld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351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579BE7-C598-4755-A51E-9B68E7255617}" type="slidenum">
              <a:rPr lang="pt-BR" smtClean="0"/>
              <a:pPr/>
              <a:t>15</a:t>
            </a:fld>
            <a:endParaRPr 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3619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1D0464-FBA1-4D5F-B8F2-215E911EF8D3}" type="slidenum">
              <a:rPr lang="pt-BR" smtClean="0"/>
              <a:pPr/>
              <a:t>16</a:t>
            </a:fld>
            <a:endParaRPr 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372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235B0B-62B9-4012-8723-DE7D88ED5833}" type="slidenum">
              <a:rPr lang="pt-BR" smtClean="0"/>
              <a:pPr/>
              <a:t>17</a:t>
            </a:fld>
            <a:endParaRPr lang="pt-B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382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BFD8EA-799B-4F30-A28A-B4D40CE06F1B}" type="slidenum">
              <a:rPr lang="pt-BR" smtClean="0"/>
              <a:pPr/>
              <a:t>18</a:t>
            </a:fld>
            <a:endParaRPr lang="pt-B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392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A87DEE-8C20-4926-A404-37D8F068DE8E}" type="slidenum">
              <a:rPr lang="pt-BR" smtClean="0"/>
              <a:pPr/>
              <a:t>19</a:t>
            </a:fld>
            <a:endParaRPr lang="pt-B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1628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1EB72E-F7C9-4BEE-9844-5671BF18EC2A}" type="slidenum">
              <a:rPr lang="pt-BR" smtClean="0"/>
              <a:pPr/>
              <a:t>20</a:t>
            </a:fld>
            <a:endParaRPr lang="pt-B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658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8414AE-858A-4831-A180-9F3DD19F1B85}" type="slidenum">
              <a:rPr lang="pt-BR" smtClean="0"/>
              <a:pPr/>
              <a:t>21</a:t>
            </a:fld>
            <a:endParaRPr lang="pt-B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669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977662-CE55-4D8B-B038-8CE60DC7E008}" type="slidenum">
              <a:rPr lang="pt-BR" smtClean="0"/>
              <a:pPr/>
              <a:t>22</a:t>
            </a:fld>
            <a:endParaRPr lang="pt-B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6794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F4B8A3-6186-40F6-810B-46CDBD2A7E0F}" type="slidenum">
              <a:rPr lang="pt-BR" smtClean="0"/>
              <a:pPr/>
              <a:t>23</a:t>
            </a:fld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1059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CC605C-009F-4505-9209-6F0249D23D3F}" type="slidenum">
              <a:rPr lang="pt-BR" smtClean="0"/>
              <a:pPr/>
              <a:t>3</a:t>
            </a:fld>
            <a:endParaRPr lang="pt-B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6896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C43CA7-4657-4F39-8445-2555C68BC8D4}" type="slidenum">
              <a:rPr lang="pt-BR" smtClean="0"/>
              <a:pPr/>
              <a:t>24</a:t>
            </a:fld>
            <a:endParaRPr lang="pt-B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1710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8BA0E8C-B9F1-445B-BE87-865E10F84040}" type="slidenum">
              <a:rPr lang="pt-BR" altLang="pt-BR"/>
              <a:pPr eaLnBrk="1" hangingPunct="1"/>
              <a:t>29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2596663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1720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61C6600-169E-43CD-84FA-0CB87B40E978}" type="slidenum">
              <a:rPr lang="pt-BR" altLang="pt-BR"/>
              <a:pPr eaLnBrk="1" hangingPunct="1"/>
              <a:t>30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2588504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30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1730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23FB6D5-68D0-4974-B276-DF3474F8C627}" type="slidenum">
              <a:rPr lang="pt-BR" altLang="pt-BR"/>
              <a:pPr eaLnBrk="1" hangingPunct="1"/>
              <a:t>31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4891287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1740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82BD66E-70F1-42D5-9948-84A6CE830176}" type="slidenum">
              <a:rPr lang="pt-BR" altLang="pt-BR"/>
              <a:pPr eaLnBrk="1" hangingPunct="1"/>
              <a:t>32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28776649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51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1751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13C2F44-B442-49B7-9C09-BB7F7E36E50D}" type="slidenum">
              <a:rPr lang="pt-BR" altLang="pt-BR"/>
              <a:pPr eaLnBrk="1" hangingPunct="1"/>
              <a:t>33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35560183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61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1761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BE03898-8FB1-4CD7-A753-C005DB2692AE}" type="slidenum">
              <a:rPr lang="pt-BR" altLang="pt-BR"/>
              <a:pPr eaLnBrk="1" hangingPunct="1"/>
              <a:t>34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4757267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71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1771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B111FC9-9492-4475-AB54-DACEA19E955D}" type="slidenum">
              <a:rPr lang="pt-BR" altLang="pt-BR"/>
              <a:pPr eaLnBrk="1" hangingPunct="1"/>
              <a:t>35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3526454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116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E4133A-C1EC-41C4-9C62-92C898B8805D}" type="slidenum">
              <a:rPr lang="pt-BR" smtClean="0"/>
              <a:pPr/>
              <a:t>6</a:t>
            </a:fld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126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6636BC-151E-4460-9E89-09B9E766F606}" type="slidenum">
              <a:rPr lang="pt-BR" smtClean="0"/>
              <a:pPr/>
              <a:t>7</a:t>
            </a:fld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136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B6C22E-483E-4ADA-A100-4683EF257EA6}" type="slidenum">
              <a:rPr lang="pt-BR" smtClean="0"/>
              <a:pPr/>
              <a:t>8</a:t>
            </a:fld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146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85B188-C56D-4256-86A6-17DF684C9174}" type="slidenum">
              <a:rPr lang="pt-BR" smtClean="0"/>
              <a:pPr/>
              <a:t>9</a:t>
            </a:fld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1239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7F525D-C377-4075-86BE-80F17BFB62A7}" type="slidenum">
              <a:rPr lang="pt-BR" smtClean="0"/>
              <a:pPr/>
              <a:t>11</a:t>
            </a:fld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1269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35F5E6-D9E3-4B3E-B2C0-E5CCEE3C144C}" type="slidenum">
              <a:rPr lang="pt-BR" smtClean="0"/>
              <a:pPr/>
              <a:t>12</a:t>
            </a:fld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331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454F9B-126A-428C-BF70-5B015D4076E8}" type="slidenum">
              <a:rPr lang="pt-BR" smtClean="0"/>
              <a:pPr/>
              <a:t>13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2207624"/>
            <a:ext cx="8915399" cy="2090056"/>
          </a:xfrm>
        </p:spPr>
        <p:txBody>
          <a:bodyPr/>
          <a:lstStyle/>
          <a:p>
            <a:pPr algn="ctr"/>
            <a:r>
              <a:rPr lang="pt-BR" dirty="0" smtClean="0"/>
              <a:t>Neurociência aplicada à Educação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dirty="0" smtClean="0"/>
              <a:t>Rita de Cássia Morem Cóssio Rodriguez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024743" y="927463"/>
            <a:ext cx="8334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UNIVERSIDADE FEDERAL DE PELOTAS</a:t>
            </a:r>
          </a:p>
          <a:p>
            <a:pPr algn="ctr"/>
            <a:r>
              <a:rPr lang="pt-BR" sz="1600" b="1" dirty="0" smtClean="0"/>
              <a:t>INSTITUTO DE BIOLOGIA</a:t>
            </a:r>
          </a:p>
          <a:p>
            <a:pPr algn="ctr"/>
            <a:r>
              <a:rPr lang="pt-BR" sz="1600" b="1" dirty="0" smtClean="0"/>
              <a:t>PROJETO NOVOS TALENTOS</a:t>
            </a:r>
            <a:endParaRPr lang="pt-BR" sz="1600" b="1" dirty="0"/>
          </a:p>
        </p:txBody>
      </p:sp>
    </p:spTree>
    <p:extLst>
      <p:ext uri="{BB962C8B-B14F-4D97-AF65-F5344CB8AC3E}">
        <p14:creationId xmlns="" xmlns:p14="http://schemas.microsoft.com/office/powerpoint/2010/main" val="939641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Atualmente entende-se que: o SN é um mosaico de regiões, cada uma com uma função específica, que há um grau alto de interação (conexões neurais) e que </a:t>
            </a:r>
            <a:r>
              <a:rPr lang="pt-BR" b="1" dirty="0" smtClean="0"/>
              <a:t>NÃO HÁ FUNÇÃO MENTAL PURA, mas uma combinação de ações fisiológicas e psicológicas em cada ato.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/>
          </p:nvPr>
        </p:nvSpPr>
        <p:spPr>
          <a:xfrm>
            <a:off x="1016000" y="533401"/>
            <a:ext cx="10261600" cy="663575"/>
          </a:xfrm>
        </p:spPr>
        <p:txBody>
          <a:bodyPr/>
          <a:lstStyle/>
          <a:p>
            <a:r>
              <a:rPr lang="pt-BR" sz="2000" b="1" u="sng" smtClean="0"/>
              <a:t>Em suma,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09600" y="1268414"/>
            <a:ext cx="10972800" cy="2447925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 smtClean="0"/>
              <a:t> </a:t>
            </a:r>
            <a:r>
              <a:rPr lang="pt-BR" sz="2800" dirty="0" smtClean="0"/>
              <a:t>Somente há pouco mais de 100 anos é que se passou a conhecer o funcionamento ao nível do córtex cerebral. Dessa forma, permitiram demonstrar que as diversas partes hemisféricas não possuem a mesma função e que existe uma organização cerebral semelhante em todos os indivíduos.</a:t>
            </a:r>
            <a:endParaRPr lang="pt-BR" sz="2800" dirty="0"/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8818" y="3644901"/>
            <a:ext cx="4705349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ChangeArrowheads="1"/>
          </p:cNvSpPr>
          <p:nvPr/>
        </p:nvSpPr>
        <p:spPr bwMode="auto">
          <a:xfrm>
            <a:off x="2514600" y="-57150"/>
            <a:ext cx="1219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>
              <a:latin typeface="Constantia" pitchFamily="18" charset="0"/>
            </a:endParaRPr>
          </a:p>
        </p:txBody>
      </p:sp>
      <p:sp>
        <p:nvSpPr>
          <p:cNvPr id="268294" name="Text Box 6"/>
          <p:cNvSpPr txBox="1">
            <a:spLocks noChangeArrowheads="1"/>
          </p:cNvSpPr>
          <p:nvPr/>
        </p:nvSpPr>
        <p:spPr bwMode="auto">
          <a:xfrm>
            <a:off x="239185" y="620713"/>
            <a:ext cx="11618383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Divisões anatômicas do Sistema Nervoso Central (SNC)</a:t>
            </a:r>
          </a:p>
        </p:txBody>
      </p:sp>
      <p:pic>
        <p:nvPicPr>
          <p:cNvPr id="32772" name="Picture 7" descr="estilozen_112549686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434" y="1989138"/>
            <a:ext cx="355388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AutoShape 8"/>
          <p:cNvSpPr>
            <a:spLocks noChangeArrowheads="1"/>
          </p:cNvSpPr>
          <p:nvPr/>
        </p:nvSpPr>
        <p:spPr bwMode="auto">
          <a:xfrm>
            <a:off x="4176184" y="3810000"/>
            <a:ext cx="1930400" cy="4953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200" b="1">
                <a:latin typeface="Constantia" pitchFamily="18" charset="0"/>
              </a:rPr>
              <a:t>Sistema </a:t>
            </a:r>
          </a:p>
          <a:p>
            <a:pPr algn="ctr"/>
            <a:r>
              <a:rPr lang="pt-BR" sz="1200" b="1">
                <a:latin typeface="Constantia" pitchFamily="18" charset="0"/>
              </a:rPr>
              <a:t>Nervoso Central</a:t>
            </a:r>
          </a:p>
        </p:txBody>
      </p:sp>
      <p:sp>
        <p:nvSpPr>
          <p:cNvPr id="32774" name="AutoShape 9"/>
          <p:cNvSpPr>
            <a:spLocks noChangeArrowheads="1"/>
          </p:cNvSpPr>
          <p:nvPr/>
        </p:nvSpPr>
        <p:spPr bwMode="auto">
          <a:xfrm>
            <a:off x="6512984" y="3276600"/>
            <a:ext cx="1524000" cy="4953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200" b="1">
                <a:latin typeface="Constantia" pitchFamily="18" charset="0"/>
              </a:rPr>
              <a:t>Encéfalo</a:t>
            </a:r>
          </a:p>
        </p:txBody>
      </p:sp>
      <p:sp>
        <p:nvSpPr>
          <p:cNvPr id="32775" name="AutoShape 10"/>
          <p:cNvSpPr>
            <a:spLocks noChangeArrowheads="1"/>
          </p:cNvSpPr>
          <p:nvPr/>
        </p:nvSpPr>
        <p:spPr bwMode="auto">
          <a:xfrm>
            <a:off x="6512984" y="4572000"/>
            <a:ext cx="1625600" cy="4953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200" b="1">
                <a:latin typeface="Constantia" pitchFamily="18" charset="0"/>
              </a:rPr>
              <a:t>Medula espinhal</a:t>
            </a:r>
          </a:p>
        </p:txBody>
      </p:sp>
      <p:sp>
        <p:nvSpPr>
          <p:cNvPr id="32776" name="AutoShape 11"/>
          <p:cNvSpPr>
            <a:spLocks noChangeArrowheads="1"/>
          </p:cNvSpPr>
          <p:nvPr/>
        </p:nvSpPr>
        <p:spPr bwMode="auto">
          <a:xfrm>
            <a:off x="8443384" y="2781300"/>
            <a:ext cx="1524000" cy="4953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200" b="1">
                <a:solidFill>
                  <a:srgbClr val="003300"/>
                </a:solidFill>
                <a:latin typeface="Constantia" pitchFamily="18" charset="0"/>
              </a:rPr>
              <a:t>Cérebro</a:t>
            </a:r>
          </a:p>
        </p:txBody>
      </p:sp>
      <p:sp>
        <p:nvSpPr>
          <p:cNvPr id="32777" name="AutoShape 12"/>
          <p:cNvSpPr>
            <a:spLocks noChangeArrowheads="1"/>
          </p:cNvSpPr>
          <p:nvPr/>
        </p:nvSpPr>
        <p:spPr bwMode="auto">
          <a:xfrm>
            <a:off x="8443384" y="3352800"/>
            <a:ext cx="1524000" cy="4953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200" b="1">
                <a:latin typeface="Constantia" pitchFamily="18" charset="0"/>
              </a:rPr>
              <a:t>Cerebelo</a:t>
            </a:r>
          </a:p>
        </p:txBody>
      </p:sp>
      <p:sp>
        <p:nvSpPr>
          <p:cNvPr id="32778" name="AutoShape 13"/>
          <p:cNvSpPr>
            <a:spLocks noChangeArrowheads="1"/>
          </p:cNvSpPr>
          <p:nvPr/>
        </p:nvSpPr>
        <p:spPr bwMode="auto">
          <a:xfrm>
            <a:off x="8443384" y="3924300"/>
            <a:ext cx="1524000" cy="4953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200" b="1">
                <a:latin typeface="Constantia" pitchFamily="18" charset="0"/>
              </a:rPr>
              <a:t>Tronco</a:t>
            </a:r>
          </a:p>
          <a:p>
            <a:pPr algn="ctr"/>
            <a:r>
              <a:rPr lang="pt-BR" sz="1200" b="1">
                <a:latin typeface="Constantia" pitchFamily="18" charset="0"/>
              </a:rPr>
              <a:t>encefálico</a:t>
            </a:r>
          </a:p>
        </p:txBody>
      </p:sp>
      <p:sp>
        <p:nvSpPr>
          <p:cNvPr id="32779" name="AutoShape 14"/>
          <p:cNvSpPr>
            <a:spLocks noChangeArrowheads="1"/>
          </p:cNvSpPr>
          <p:nvPr/>
        </p:nvSpPr>
        <p:spPr bwMode="auto">
          <a:xfrm>
            <a:off x="10373784" y="3314700"/>
            <a:ext cx="1524000" cy="4953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200" b="1">
                <a:latin typeface="Constantia" pitchFamily="18" charset="0"/>
              </a:rPr>
              <a:t>Mesencéfalo</a:t>
            </a:r>
          </a:p>
        </p:txBody>
      </p:sp>
      <p:sp>
        <p:nvSpPr>
          <p:cNvPr id="32780" name="AutoShape 15"/>
          <p:cNvSpPr>
            <a:spLocks noChangeArrowheads="1"/>
          </p:cNvSpPr>
          <p:nvPr/>
        </p:nvSpPr>
        <p:spPr bwMode="auto">
          <a:xfrm>
            <a:off x="10373784" y="3886200"/>
            <a:ext cx="1524000" cy="4953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200" b="1">
                <a:latin typeface="Constantia" pitchFamily="18" charset="0"/>
              </a:rPr>
              <a:t>Ponte</a:t>
            </a:r>
          </a:p>
        </p:txBody>
      </p:sp>
      <p:sp>
        <p:nvSpPr>
          <p:cNvPr id="32781" name="AutoShape 16"/>
          <p:cNvSpPr>
            <a:spLocks noChangeArrowheads="1"/>
          </p:cNvSpPr>
          <p:nvPr/>
        </p:nvSpPr>
        <p:spPr bwMode="auto">
          <a:xfrm>
            <a:off x="10373784" y="4495800"/>
            <a:ext cx="1524000" cy="4953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200" b="1">
                <a:latin typeface="Constantia" pitchFamily="18" charset="0"/>
              </a:rPr>
              <a:t>Bulbo</a:t>
            </a:r>
          </a:p>
        </p:txBody>
      </p:sp>
      <p:cxnSp>
        <p:nvCxnSpPr>
          <p:cNvPr id="32782" name="AutoShape 17"/>
          <p:cNvCxnSpPr>
            <a:cxnSpLocks noChangeShapeType="1"/>
            <a:stCxn id="32773" idx="3"/>
            <a:endCxn id="32774" idx="1"/>
          </p:cNvCxnSpPr>
          <p:nvPr/>
        </p:nvCxnSpPr>
        <p:spPr bwMode="auto">
          <a:xfrm flipV="1">
            <a:off x="6106584" y="3524250"/>
            <a:ext cx="406400" cy="5334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3300"/>
            </a:solidFill>
            <a:miter lim="800000"/>
            <a:headEnd/>
            <a:tailEnd type="triangle" w="med" len="med"/>
          </a:ln>
        </p:spPr>
      </p:cxnSp>
      <p:cxnSp>
        <p:nvCxnSpPr>
          <p:cNvPr id="32783" name="AutoShape 18"/>
          <p:cNvCxnSpPr>
            <a:cxnSpLocks noChangeShapeType="1"/>
            <a:stCxn id="32773" idx="3"/>
            <a:endCxn id="32775" idx="1"/>
          </p:cNvCxnSpPr>
          <p:nvPr/>
        </p:nvCxnSpPr>
        <p:spPr bwMode="auto">
          <a:xfrm>
            <a:off x="6106584" y="4057650"/>
            <a:ext cx="406400" cy="762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3300"/>
            </a:solidFill>
            <a:miter lim="800000"/>
            <a:headEnd/>
            <a:tailEnd type="triangle" w="med" len="med"/>
          </a:ln>
        </p:spPr>
      </p:cxnSp>
      <p:cxnSp>
        <p:nvCxnSpPr>
          <p:cNvPr id="32784" name="AutoShape 19"/>
          <p:cNvCxnSpPr>
            <a:cxnSpLocks noChangeShapeType="1"/>
            <a:stCxn id="32774" idx="3"/>
            <a:endCxn id="32776" idx="1"/>
          </p:cNvCxnSpPr>
          <p:nvPr/>
        </p:nvCxnSpPr>
        <p:spPr bwMode="auto">
          <a:xfrm flipV="1">
            <a:off x="8036984" y="3028950"/>
            <a:ext cx="406400" cy="4953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3300"/>
            </a:solidFill>
            <a:miter lim="800000"/>
            <a:headEnd/>
            <a:tailEnd type="triangle" w="med" len="med"/>
          </a:ln>
        </p:spPr>
      </p:cxnSp>
      <p:cxnSp>
        <p:nvCxnSpPr>
          <p:cNvPr id="32785" name="AutoShape 20"/>
          <p:cNvCxnSpPr>
            <a:cxnSpLocks noChangeShapeType="1"/>
            <a:stCxn id="32774" idx="3"/>
            <a:endCxn id="32777" idx="1"/>
          </p:cNvCxnSpPr>
          <p:nvPr/>
        </p:nvCxnSpPr>
        <p:spPr bwMode="auto">
          <a:xfrm>
            <a:off x="8036984" y="3524250"/>
            <a:ext cx="406400" cy="76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3300"/>
            </a:solidFill>
            <a:miter lim="800000"/>
            <a:headEnd/>
            <a:tailEnd type="triangle" w="med" len="med"/>
          </a:ln>
        </p:spPr>
      </p:cxnSp>
      <p:cxnSp>
        <p:nvCxnSpPr>
          <p:cNvPr id="32786" name="AutoShape 21"/>
          <p:cNvCxnSpPr>
            <a:cxnSpLocks noChangeShapeType="1"/>
            <a:stCxn id="32774" idx="3"/>
            <a:endCxn id="32778" idx="1"/>
          </p:cNvCxnSpPr>
          <p:nvPr/>
        </p:nvCxnSpPr>
        <p:spPr bwMode="auto">
          <a:xfrm>
            <a:off x="8036984" y="3524250"/>
            <a:ext cx="406400" cy="6477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3300"/>
            </a:solidFill>
            <a:miter lim="800000"/>
            <a:headEnd/>
            <a:tailEnd type="triangle" w="med" len="med"/>
          </a:ln>
        </p:spPr>
      </p:cxnSp>
      <p:cxnSp>
        <p:nvCxnSpPr>
          <p:cNvPr id="32787" name="AutoShape 22"/>
          <p:cNvCxnSpPr>
            <a:cxnSpLocks noChangeShapeType="1"/>
            <a:stCxn id="32778" idx="3"/>
            <a:endCxn id="32779" idx="1"/>
          </p:cNvCxnSpPr>
          <p:nvPr/>
        </p:nvCxnSpPr>
        <p:spPr bwMode="auto">
          <a:xfrm flipV="1">
            <a:off x="9967384" y="3562350"/>
            <a:ext cx="406400" cy="609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3300"/>
            </a:solidFill>
            <a:miter lim="800000"/>
            <a:headEnd/>
            <a:tailEnd type="triangle" w="med" len="med"/>
          </a:ln>
        </p:spPr>
      </p:cxnSp>
      <p:cxnSp>
        <p:nvCxnSpPr>
          <p:cNvPr id="32788" name="AutoShape 23"/>
          <p:cNvCxnSpPr>
            <a:cxnSpLocks noChangeShapeType="1"/>
            <a:stCxn id="32778" idx="3"/>
            <a:endCxn id="32780" idx="1"/>
          </p:cNvCxnSpPr>
          <p:nvPr/>
        </p:nvCxnSpPr>
        <p:spPr bwMode="auto">
          <a:xfrm flipV="1">
            <a:off x="9967384" y="4133850"/>
            <a:ext cx="406400" cy="381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3300"/>
            </a:solidFill>
            <a:miter lim="800000"/>
            <a:headEnd/>
            <a:tailEnd type="triangle" w="med" len="med"/>
          </a:ln>
        </p:spPr>
      </p:cxnSp>
      <p:cxnSp>
        <p:nvCxnSpPr>
          <p:cNvPr id="32789" name="AutoShape 24"/>
          <p:cNvCxnSpPr>
            <a:cxnSpLocks noChangeShapeType="1"/>
            <a:stCxn id="32778" idx="3"/>
            <a:endCxn id="32781" idx="1"/>
          </p:cNvCxnSpPr>
          <p:nvPr/>
        </p:nvCxnSpPr>
        <p:spPr bwMode="auto">
          <a:xfrm>
            <a:off x="9967384" y="4171950"/>
            <a:ext cx="406400" cy="5715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3300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mtClean="0"/>
              <a:t>Sistema Nervoso Central</a:t>
            </a:r>
          </a:p>
        </p:txBody>
      </p:sp>
      <p:sp>
        <p:nvSpPr>
          <p:cNvPr id="3891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Cerebelo</a:t>
            </a:r>
          </a:p>
          <a:p>
            <a:r>
              <a:rPr lang="pt-BR" smtClean="0"/>
              <a:t>Cérebro – crânio, estrutura que abriga o cérebro</a:t>
            </a:r>
          </a:p>
          <a:p>
            <a:r>
              <a:rPr lang="pt-BR" smtClean="0"/>
              <a:t>Medula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mtClean="0"/>
              <a:t>Cérebro</a:t>
            </a:r>
            <a:br>
              <a:rPr lang="pt-BR" smtClean="0"/>
            </a:br>
            <a:r>
              <a:rPr lang="pt-BR" smtClean="0"/>
              <a:t>hemisférios</a:t>
            </a:r>
          </a:p>
        </p:txBody>
      </p:sp>
      <p:pic>
        <p:nvPicPr>
          <p:cNvPr id="39939" name="Espaço Reservado para Conteúdo 6" descr="hemisferios-cerebro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702051" y="1905000"/>
            <a:ext cx="4889500" cy="40386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4096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Direito – raciocínio</a:t>
            </a:r>
          </a:p>
          <a:p>
            <a:r>
              <a:rPr lang="pt-BR" smtClean="0"/>
              <a:t>Esquerdo – verbal</a:t>
            </a:r>
          </a:p>
          <a:p>
            <a:r>
              <a:rPr lang="pt-BR" smtClean="0"/>
              <a:t>Os hemisférios apresentam funções diferentes, mas inter-relacionadas.</a:t>
            </a:r>
          </a:p>
          <a:p>
            <a:endParaRPr lang="pt-BR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4198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>
                <a:solidFill>
                  <a:srgbClr val="FF0000"/>
                </a:solidFill>
              </a:rPr>
              <a:t>Verde			</a:t>
            </a:r>
            <a:r>
              <a:rPr lang="pt-BR" smtClean="0">
                <a:solidFill>
                  <a:srgbClr val="00B050"/>
                </a:solidFill>
              </a:rPr>
              <a:t>Azul</a:t>
            </a:r>
          </a:p>
          <a:p>
            <a:endParaRPr lang="pt-BR" smtClean="0">
              <a:solidFill>
                <a:srgbClr val="00B050"/>
              </a:solidFill>
            </a:endParaRPr>
          </a:p>
          <a:p>
            <a:r>
              <a:rPr lang="pt-BR" smtClean="0">
                <a:solidFill>
                  <a:srgbClr val="0070C0"/>
                </a:solidFill>
              </a:rPr>
              <a:t>Preto				</a:t>
            </a:r>
            <a:r>
              <a:rPr lang="pt-BR" smtClean="0">
                <a:solidFill>
                  <a:srgbClr val="FFFF00"/>
                </a:solidFill>
              </a:rPr>
              <a:t>Vermelho</a:t>
            </a:r>
          </a:p>
          <a:p>
            <a:endParaRPr lang="pt-BR" smtClean="0">
              <a:solidFill>
                <a:srgbClr val="FFFF00"/>
              </a:solidFill>
            </a:endParaRPr>
          </a:p>
          <a:p>
            <a:pPr lvl="4"/>
            <a:r>
              <a:rPr lang="pt-BR" sz="3200" smtClean="0"/>
              <a:t>Amarelo	</a:t>
            </a:r>
            <a:r>
              <a:rPr lang="pt-BR" smtClean="0"/>
              <a:t>	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4301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Porque as dificuldades em reconhecer?</a:t>
            </a:r>
          </a:p>
          <a:p>
            <a:pPr algn="just"/>
            <a:r>
              <a:rPr lang="pt-BR" smtClean="0"/>
              <a:t>Porque o hemisfério direito reconhece cores e o esquerdo as palavras, que precisam ser combinadas entre si, para reconhecimento cor-palavra.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mtClean="0"/>
              <a:t>Lobos cerebrais</a:t>
            </a:r>
          </a:p>
        </p:txBody>
      </p:sp>
      <p:sp>
        <p:nvSpPr>
          <p:cNvPr id="440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mtClean="0"/>
              <a:t>A substancia cinzenta do cérebro é chamada de córtex cerebral e este é dividido em quatro áreas: lobo frontal, lobo occipital, lobo parietal e lobo temporal.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endParaRPr lang="pt-BR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mtClean="0"/>
              <a:t>Lobos cerebrais e funções</a:t>
            </a:r>
          </a:p>
        </p:txBody>
      </p:sp>
      <p:pic>
        <p:nvPicPr>
          <p:cNvPr id="45059" name="Espaço Reservado para Conteúdo 8" descr="lobos e funções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12285" y="1989138"/>
            <a:ext cx="10272183" cy="396081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smtClean="0"/>
              <a:t>SER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smtClean="0"/>
              <a:t>Complexo em duas dimensões, funcionalidades, personalidades</a:t>
            </a:r>
          </a:p>
          <a:p>
            <a:pPr algn="just" eaLnBrk="1" hangingPunct="1"/>
            <a:r>
              <a:rPr lang="pt-BR" smtClean="0"/>
              <a:t>Estudar o ser envolve: </a:t>
            </a:r>
          </a:p>
          <a:p>
            <a:pPr algn="just" eaLnBrk="1" hangingPunct="1"/>
            <a:r>
              <a:rPr lang="pt-BR" smtClean="0"/>
              <a:t>Ser biológico</a:t>
            </a:r>
          </a:p>
          <a:p>
            <a:pPr algn="just" eaLnBrk="1" hangingPunct="1"/>
            <a:r>
              <a:rPr lang="pt-BR" smtClean="0"/>
              <a:t>Ser cultural</a:t>
            </a:r>
          </a:p>
          <a:p>
            <a:pPr algn="just" eaLnBrk="1" hangingPunct="1"/>
            <a:r>
              <a:rPr lang="pt-BR" smtClean="0"/>
              <a:t>Ser social</a:t>
            </a:r>
          </a:p>
          <a:p>
            <a:pPr algn="just" eaLnBrk="1" hangingPunct="1"/>
            <a:r>
              <a:rPr lang="pt-BR" smtClean="0"/>
              <a:t>Ser sensível.....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"/>
          <p:cNvSpPr>
            <a:spLocks noChangeArrowheads="1"/>
          </p:cNvSpPr>
          <p:nvPr/>
        </p:nvSpPr>
        <p:spPr bwMode="auto">
          <a:xfrm>
            <a:off x="2438400" y="2281238"/>
            <a:ext cx="1219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>
              <a:latin typeface="Constantia" pitchFamily="18" charset="0"/>
            </a:endParaRPr>
          </a:p>
        </p:txBody>
      </p:sp>
      <p:sp>
        <p:nvSpPr>
          <p:cNvPr id="68611" name="Rectangle 5"/>
          <p:cNvSpPr>
            <a:spLocks noChangeArrowheads="1"/>
          </p:cNvSpPr>
          <p:nvPr/>
        </p:nvSpPr>
        <p:spPr bwMode="auto">
          <a:xfrm>
            <a:off x="2514600" y="-57150"/>
            <a:ext cx="1219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>
              <a:latin typeface="Constantia" pitchFamily="18" charset="0"/>
            </a:endParaRPr>
          </a:p>
        </p:txBody>
      </p:sp>
      <p:sp>
        <p:nvSpPr>
          <p:cNvPr id="266247" name="Text Box 7"/>
          <p:cNvSpPr txBox="1">
            <a:spLocks noChangeArrowheads="1"/>
          </p:cNvSpPr>
          <p:nvPr/>
        </p:nvSpPr>
        <p:spPr bwMode="auto">
          <a:xfrm>
            <a:off x="239185" y="0"/>
            <a:ext cx="11618383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Base do sistema nervoso: o neurônio</a:t>
            </a:r>
          </a:p>
        </p:txBody>
      </p:sp>
      <p:pic>
        <p:nvPicPr>
          <p:cNvPr id="68613" name="Picture 8" descr="neuroni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417" y="908051"/>
            <a:ext cx="10752667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mtClean="0"/>
              <a:t>Sistemas Sensoriais</a:t>
            </a:r>
          </a:p>
        </p:txBody>
      </p:sp>
      <p:sp>
        <p:nvSpPr>
          <p:cNvPr id="7168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mtClean="0"/>
              <a:t>São sistemas complexos – dependem de receptores específicos para captar e conduzir as sensações até o cérebro, onde serão interpretadas e decodificadas, levando à percepção do mundo ao redor.</a:t>
            </a:r>
          </a:p>
          <a:p>
            <a:pPr algn="just"/>
            <a:r>
              <a:rPr lang="pt-BR" smtClean="0"/>
              <a:t>5 sentidos</a:t>
            </a:r>
          </a:p>
          <a:p>
            <a:pPr algn="just"/>
            <a:r>
              <a:rPr lang="pt-BR" smtClean="0"/>
              <a:t>Percepção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mtClean="0"/>
              <a:t>5 sentidos</a:t>
            </a:r>
          </a:p>
        </p:txBody>
      </p:sp>
      <p:sp>
        <p:nvSpPr>
          <p:cNvPr id="72707" name="Espaço Reservado para Conteúdo 2"/>
          <p:cNvSpPr>
            <a:spLocks noGrp="1"/>
          </p:cNvSpPr>
          <p:nvPr>
            <p:ph idx="1"/>
          </p:nvPr>
        </p:nvSpPr>
        <p:spPr>
          <a:xfrm>
            <a:off x="1390651" y="1916113"/>
            <a:ext cx="10261600" cy="4038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BR" smtClean="0"/>
              <a:t>Visão</a:t>
            </a:r>
          </a:p>
          <a:p>
            <a:pPr>
              <a:buFont typeface="Wingdings" pitchFamily="2" charset="2"/>
              <a:buNone/>
            </a:pPr>
            <a:r>
              <a:rPr lang="pt-BR" smtClean="0"/>
              <a:t>Audição</a:t>
            </a:r>
          </a:p>
          <a:p>
            <a:pPr>
              <a:buFont typeface="Wingdings" pitchFamily="2" charset="2"/>
              <a:buNone/>
            </a:pPr>
            <a:r>
              <a:rPr lang="pt-BR" smtClean="0"/>
              <a:t>Gustação</a:t>
            </a:r>
          </a:p>
          <a:p>
            <a:pPr>
              <a:buFont typeface="Wingdings" pitchFamily="2" charset="2"/>
              <a:buNone/>
            </a:pPr>
            <a:r>
              <a:rPr lang="pt-BR" smtClean="0"/>
              <a:t>Olfato</a:t>
            </a:r>
          </a:p>
          <a:p>
            <a:pPr>
              <a:buFont typeface="Wingdings" pitchFamily="2" charset="2"/>
              <a:buNone/>
            </a:pPr>
            <a:r>
              <a:rPr lang="pt-BR" smtClean="0"/>
              <a:t>Tato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ítulo 1"/>
          <p:cNvSpPr>
            <a:spLocks noGrp="1"/>
          </p:cNvSpPr>
          <p:nvPr>
            <p:ph type="title"/>
          </p:nvPr>
        </p:nvSpPr>
        <p:spPr>
          <a:xfrm>
            <a:off x="1016000" y="533401"/>
            <a:ext cx="10261600" cy="879475"/>
          </a:xfrm>
        </p:spPr>
        <p:txBody>
          <a:bodyPr/>
          <a:lstStyle/>
          <a:p>
            <a:pPr algn="ctr"/>
            <a:r>
              <a:rPr lang="pt-BR" smtClean="0"/>
              <a:t>Percepção</a:t>
            </a:r>
          </a:p>
        </p:txBody>
      </p:sp>
      <p:sp>
        <p:nvSpPr>
          <p:cNvPr id="73731" name="Espaço Reservado para Conteúdo 2"/>
          <p:cNvSpPr>
            <a:spLocks noGrp="1"/>
          </p:cNvSpPr>
          <p:nvPr>
            <p:ph idx="1"/>
          </p:nvPr>
        </p:nvSpPr>
        <p:spPr>
          <a:xfrm>
            <a:off x="1016000" y="1484314"/>
            <a:ext cx="10261600" cy="4459287"/>
          </a:xfrm>
        </p:spPr>
        <p:txBody>
          <a:bodyPr/>
          <a:lstStyle/>
          <a:p>
            <a:pPr algn="just"/>
            <a:r>
              <a:rPr lang="pt-BR" sz="2800" smtClean="0"/>
              <a:t>Processo de organização e interpretação dos dados sensoriais recebidos do ambiente. Não se trata de registro direto do mundo, mas uma elaboração interna de acordo com regras inatas e limites impostos pela capacidade do SN.</a:t>
            </a:r>
          </a:p>
          <a:p>
            <a:pPr algn="just"/>
            <a:r>
              <a:rPr lang="pt-BR" sz="2800" smtClean="0"/>
              <a:t>É a capacidade de associar informações que recebemos do mundo à memória para a formação de conceitos sobre o mundo e nós mesmos e, com isso, orientar nosso comportamento.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74755" name="Espaço Reservado para Conteúdo 2"/>
          <p:cNvSpPr>
            <a:spLocks noGrp="1"/>
          </p:cNvSpPr>
          <p:nvPr>
            <p:ph idx="1"/>
          </p:nvPr>
        </p:nvSpPr>
        <p:spPr>
          <a:xfrm>
            <a:off x="1016000" y="1557338"/>
            <a:ext cx="10261600" cy="4386262"/>
          </a:xfrm>
        </p:spPr>
        <p:txBody>
          <a:bodyPr/>
          <a:lstStyle/>
          <a:p>
            <a:pPr algn="just"/>
            <a:r>
              <a:rPr lang="pt-BR" smtClean="0"/>
              <a:t>O cérebro manipula as informações de acordo com nosso humor e estado emocional no momento.</a:t>
            </a:r>
          </a:p>
          <a:p>
            <a:pPr algn="just"/>
            <a:r>
              <a:rPr lang="pt-BR" smtClean="0"/>
              <a:t>Esta interpretação depende de várias atividades cognitivas: comportamento, cognição, processos de informações, consciência, memória, atenção, linguagem.</a:t>
            </a:r>
          </a:p>
          <a:p>
            <a:pPr>
              <a:buFont typeface="Wingdings" pitchFamily="2" charset="2"/>
              <a:buNone/>
            </a:pPr>
            <a:endParaRPr lang="pt-BR" smtClean="0"/>
          </a:p>
          <a:p>
            <a:endParaRPr lang="pt-BR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ítulo 1"/>
          <p:cNvSpPr>
            <a:spLocks noGrp="1"/>
          </p:cNvSpPr>
          <p:nvPr>
            <p:ph type="title"/>
          </p:nvPr>
        </p:nvSpPr>
        <p:spPr>
          <a:xfrm>
            <a:off x="1016000" y="1773239"/>
            <a:ext cx="10261600" cy="2592387"/>
          </a:xfrm>
        </p:spPr>
        <p:txBody>
          <a:bodyPr/>
          <a:lstStyle/>
          <a:p>
            <a:pPr algn="ctr"/>
            <a:r>
              <a:rPr lang="pt-BR" sz="4400" b="1" smtClean="0"/>
              <a:t>MEMÓRIA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smtClean="0"/>
              <a:t>Memória e duração de retenção</a:t>
            </a:r>
          </a:p>
        </p:txBody>
      </p:sp>
      <p:sp>
        <p:nvSpPr>
          <p:cNvPr id="81923" name="CaixaDeTexto 2"/>
          <p:cNvSpPr txBox="1">
            <a:spLocks noChangeArrowheads="1"/>
          </p:cNvSpPr>
          <p:nvPr/>
        </p:nvSpPr>
        <p:spPr bwMode="auto">
          <a:xfrm>
            <a:off x="975784" y="1628775"/>
            <a:ext cx="10591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400" u="sng">
                <a:latin typeface="Calibri" pitchFamily="34" charset="0"/>
              </a:rPr>
              <a:t>Memória sensorial</a:t>
            </a:r>
            <a:r>
              <a:rPr lang="pt-BR" sz="2400">
                <a:latin typeface="Calibri" pitchFamily="34" charset="0"/>
              </a:rPr>
              <a:t> – é uma forma automática que não depende do campo da consciência e cuja forma de representação é sensorial; </a:t>
            </a:r>
          </a:p>
          <a:p>
            <a:pPr algn="just"/>
            <a:r>
              <a:rPr lang="pt-BR" sz="2400">
                <a:latin typeface="Calibri" pitchFamily="34" charset="0"/>
              </a:rPr>
              <a:t>- Sua capacidade é muito grande e corresponde à capacidade de recepção e de processamento do órgão sensorial.</a:t>
            </a:r>
          </a:p>
        </p:txBody>
      </p:sp>
      <p:sp>
        <p:nvSpPr>
          <p:cNvPr id="81924" name="CaixaDeTexto 3"/>
          <p:cNvSpPr txBox="1">
            <a:spLocks noChangeArrowheads="1"/>
          </p:cNvSpPr>
          <p:nvPr/>
        </p:nvSpPr>
        <p:spPr bwMode="auto">
          <a:xfrm>
            <a:off x="975784" y="3789364"/>
            <a:ext cx="10464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400" u="sng">
                <a:latin typeface="Calibri" pitchFamily="34" charset="0"/>
              </a:rPr>
              <a:t>Memória a curto prazo </a:t>
            </a:r>
            <a:r>
              <a:rPr lang="pt-BR" sz="2400">
                <a:latin typeface="Calibri" pitchFamily="34" charset="0"/>
              </a:rPr>
              <a:t>– permite a retenção de informação durante o processamento. </a:t>
            </a:r>
          </a:p>
          <a:p>
            <a:pPr algn="just"/>
            <a:r>
              <a:rPr lang="pt-BR" sz="2400">
                <a:latin typeface="Calibri" pitchFamily="34" charset="0"/>
              </a:rPr>
              <a:t>- As unidades selecionadas pelos processos de atenção após passarem pela memória sensorial são estocadas na memória de curto prazo antes de serem transferidas para a memória de longo prazo.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CaixaDeTexto 1"/>
          <p:cNvSpPr txBox="1">
            <a:spLocks noChangeArrowheads="1"/>
          </p:cNvSpPr>
          <p:nvPr/>
        </p:nvSpPr>
        <p:spPr bwMode="auto">
          <a:xfrm>
            <a:off x="1102784" y="765175"/>
            <a:ext cx="1036954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400" u="sng">
                <a:latin typeface="Calibri" pitchFamily="34" charset="0"/>
              </a:rPr>
              <a:t>Memória de trabalho </a:t>
            </a:r>
            <a:r>
              <a:rPr lang="pt-BR" sz="2400">
                <a:latin typeface="Calibri" pitchFamily="34" charset="0"/>
              </a:rPr>
              <a:t>-  permite efetuar um “trabalho”, isto é, um processamento cognitivo sobre as informações memorizadas temporariamente.</a:t>
            </a:r>
          </a:p>
          <a:p>
            <a:pPr algn="just"/>
            <a:r>
              <a:rPr lang="pt-BR" sz="2400">
                <a:latin typeface="Calibri" pitchFamily="34" charset="0"/>
              </a:rPr>
              <a:t>- É constituída de vários subsistemas de processamento dos quais somente uma parte chega à consciência.</a:t>
            </a:r>
          </a:p>
        </p:txBody>
      </p:sp>
      <p:sp>
        <p:nvSpPr>
          <p:cNvPr id="82947" name="CaixaDeTexto 2"/>
          <p:cNvSpPr txBox="1">
            <a:spLocks noChangeArrowheads="1"/>
          </p:cNvSpPr>
          <p:nvPr/>
        </p:nvSpPr>
        <p:spPr bwMode="auto">
          <a:xfrm>
            <a:off x="1200151" y="2997201"/>
            <a:ext cx="1007956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400" u="sng">
                <a:latin typeface="Calibri" pitchFamily="34" charset="0"/>
              </a:rPr>
              <a:t>Memória de longo prazo </a:t>
            </a:r>
            <a:r>
              <a:rPr lang="pt-BR" sz="2400">
                <a:latin typeface="Calibri" pitchFamily="34" charset="0"/>
              </a:rPr>
              <a:t>-  engloba várias formas que dependem de mecanismos diferentes e estruturas cerebrais e de circuitos neuronais diferentes. </a:t>
            </a:r>
          </a:p>
          <a:p>
            <a:pPr algn="just"/>
            <a:r>
              <a:rPr lang="pt-BR" sz="2400">
                <a:latin typeface="Calibri" pitchFamily="34" charset="0"/>
              </a:rPr>
              <a:t>- Falamos de memória de longo prazo quando as informações são conservadas na memória durante um período importante.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CaixaDeTexto 1"/>
          <p:cNvSpPr txBox="1">
            <a:spLocks noChangeArrowheads="1"/>
          </p:cNvSpPr>
          <p:nvPr/>
        </p:nvSpPr>
        <p:spPr bwMode="auto">
          <a:xfrm>
            <a:off x="1488017" y="908050"/>
            <a:ext cx="96012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pt-BR" sz="2400">
                <a:latin typeface="Calibri" pitchFamily="34" charset="0"/>
              </a:rPr>
              <a:t> O processo de depósito na memória de longo prazo “leva tempo”: horas, meses,anos...</a:t>
            </a:r>
          </a:p>
        </p:txBody>
      </p:sp>
      <p:sp>
        <p:nvSpPr>
          <p:cNvPr id="83971" name="CaixaDeTexto 2"/>
          <p:cNvSpPr txBox="1">
            <a:spLocks noChangeArrowheads="1"/>
          </p:cNvSpPr>
          <p:nvPr/>
        </p:nvSpPr>
        <p:spPr bwMode="auto">
          <a:xfrm>
            <a:off x="1488017" y="1916114"/>
            <a:ext cx="9601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pt-BR" sz="2400">
                <a:latin typeface="Calibri" pitchFamily="34" charset="0"/>
              </a:rPr>
              <a:t>Os fatos recentes que não pertencem mais ao domínio da memória de trabalho nem por isso estão definitivamente memorizados;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34434" y="3213100"/>
            <a:ext cx="11167533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dirty="0">
                <a:latin typeface="+mn-lt"/>
              </a:rPr>
              <a:t>O funcionamento da memória de longo prazo pode ser descrito em 3 etapas: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BR" sz="2400" dirty="0">
                <a:latin typeface="+mn-lt"/>
              </a:rPr>
              <a:t>Memorização ou codificação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BR" sz="2400" dirty="0">
                <a:latin typeface="+mn-lt"/>
              </a:rPr>
              <a:t>Conservação ou retenção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dirty="0">
                <a:latin typeface="+mn-lt"/>
              </a:rPr>
              <a:t>-    Restituição ou evocação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 smtClean="0"/>
              <a:t>Desenvolvimento cerebral – primeiros seis anos</a:t>
            </a:r>
          </a:p>
        </p:txBody>
      </p:sp>
      <p:sp>
        <p:nvSpPr>
          <p:cNvPr id="88067" name="Espaço Reservado para Conteúdo 2"/>
          <p:cNvSpPr>
            <a:spLocks noGrp="1"/>
          </p:cNvSpPr>
          <p:nvPr>
            <p:ph idx="1"/>
          </p:nvPr>
        </p:nvSpPr>
        <p:spPr>
          <a:xfrm>
            <a:off x="2099256" y="2133600"/>
            <a:ext cx="9405356" cy="3777622"/>
          </a:xfrm>
        </p:spPr>
        <p:txBody>
          <a:bodyPr>
            <a:normAutofit/>
          </a:bodyPr>
          <a:lstStyle/>
          <a:p>
            <a:pPr algn="just"/>
            <a:r>
              <a:rPr lang="pt-BR" altLang="pt-BR" sz="2400" dirty="0" smtClean="0"/>
              <a:t>Porção considerável do desenvolvimento central se dá na fase embrionária. No início do desenvolvimento, cerca de duas semanas após a concepção, forma-se o tubo neural o qual irá constituir o cérebro e a medula espinhal. A maioria dos neurônios é produzido entre o 4º. E o 6º. Meses de gestação.</a:t>
            </a:r>
          </a:p>
        </p:txBody>
      </p:sp>
    </p:spTree>
    <p:extLst>
      <p:ext uri="{BB962C8B-B14F-4D97-AF65-F5344CB8AC3E}">
        <p14:creationId xmlns="" xmlns:p14="http://schemas.microsoft.com/office/powerpoint/2010/main" val="1421911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smtClean="0"/>
              <a:t>Ainda hoje refletimos....</a:t>
            </a: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1016000" y="1773238"/>
            <a:ext cx="10261600" cy="4170362"/>
          </a:xfrm>
        </p:spPr>
        <p:txBody>
          <a:bodyPr/>
          <a:lstStyle/>
          <a:p>
            <a:pPr algn="just" eaLnBrk="1" hangingPunct="1"/>
            <a:r>
              <a:rPr lang="pt-BR" smtClean="0"/>
              <a:t>O que condiciona o ser humano? Qual a influência do meio? E da hereditariedade?</a:t>
            </a:r>
          </a:p>
          <a:p>
            <a:pPr eaLnBrk="1" hangingPunct="1"/>
            <a:r>
              <a:rPr lang="pt-BR" sz="4000" smtClean="0"/>
              <a:t>NATURE       X     NURTURE</a:t>
            </a:r>
          </a:p>
          <a:p>
            <a:pPr algn="just" eaLnBrk="1" hangingPunct="1"/>
            <a:r>
              <a:rPr lang="pt-BR" smtClean="0"/>
              <a:t>Cabe esta reflexão permanente, percebendo o sujeito em suas múltiplas dimensões, mesmo que aprofundando uma das análises.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208213" y="1052514"/>
            <a:ext cx="8064500" cy="4891087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altLang="pt-BR" sz="2400"/>
              <a:t>Uma vez formados, os neurônios são programados para migrar para certos sítios do cérebro onde exercerão sua função. Mutações nos genes que controlam a migração podem criar destinação incorreta destes, provocando distúrbios como epilepsia e retardo mental e, suspeita-se, a dislexia.</a:t>
            </a:r>
          </a:p>
          <a:p>
            <a:pPr algn="just"/>
            <a:r>
              <a:rPr lang="pt-BR" altLang="pt-BR" sz="2400"/>
              <a:t>Uma migração maciça tem lugar quando o feto está com 4,5 meses. O feto a termo vem ao mundo com bilhões de neurônios e células de sustentação e manutenção, a glia, os quais deverão formar quatrilhões de conexões para que o sistema nervoso central e o sistema nervoso periférico funcionem efetivamente.</a:t>
            </a:r>
          </a:p>
        </p:txBody>
      </p:sp>
    </p:spTree>
    <p:extLst>
      <p:ext uri="{BB962C8B-B14F-4D97-AF65-F5344CB8AC3E}">
        <p14:creationId xmlns="" xmlns:p14="http://schemas.microsoft.com/office/powerpoint/2010/main" val="41874349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altLang="pt-BR" smtClean="0"/>
          </a:p>
        </p:txBody>
      </p:sp>
      <p:sp>
        <p:nvSpPr>
          <p:cNvPr id="90115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447982" cy="377762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altLang="pt-BR" sz="2400" dirty="0"/>
              <a:t>Em resposta a estímulos ambientais, por exempli, língua (sabores), pele (toque), os neurônios localizados nas partes específicas do cérebro, formam ligações eletroquímicas – as sinapses, que permitem ao cérebro reconhecer a codificação dos sinais oriundos dos receptores sensoriais.</a:t>
            </a:r>
          </a:p>
          <a:p>
            <a:pPr algn="just"/>
            <a:r>
              <a:rPr lang="pt-BR" altLang="pt-BR" sz="2400" dirty="0"/>
              <a:t>Há uma intensa produção de sinapses e vias neurais na vida uterina e 1º. Ano de vida da criança, com progressivo decréscimo até os 10 anos, embora para certas funções se estenda ao longo da vida.</a:t>
            </a:r>
          </a:p>
        </p:txBody>
      </p:sp>
    </p:spTree>
    <p:extLst>
      <p:ext uri="{BB962C8B-B14F-4D97-AF65-F5344CB8AC3E}">
        <p14:creationId xmlns="" xmlns:p14="http://schemas.microsoft.com/office/powerpoint/2010/main" val="1505541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altLang="pt-BR" smtClean="0"/>
          </a:p>
        </p:txBody>
      </p:sp>
      <p:sp>
        <p:nvSpPr>
          <p:cNvPr id="9113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 sz="2000"/>
              <a:t>Ainda que haja múltiplas formações de circuitos, se observa um importante “podamento” de neurônios, sinapses e mesmo via neurais, que não são estimulados. Aquelas estruturas neurais que não são usadas ou são pouco eficientes são eliminadas. (economia cerebral).</a:t>
            </a:r>
          </a:p>
          <a:p>
            <a:pPr algn="just"/>
            <a:r>
              <a:rPr lang="pt-BR" altLang="pt-BR" sz="2000"/>
              <a:t>Períodos críticos (grau de plasticidade cerebral) são estágios de desenvolvimento para funções específicas do cérebro. São tipo “janelas de oportunidade” nos primórdios de vida, quando o cérebro da criança está particularmente susceptível às entradas de estimulação sensorial, para amadurecimento de sistemas neurais mais desenvolvidas.</a:t>
            </a:r>
          </a:p>
        </p:txBody>
      </p:sp>
    </p:spTree>
    <p:extLst>
      <p:ext uri="{BB962C8B-B14F-4D97-AF65-F5344CB8AC3E}">
        <p14:creationId xmlns="" xmlns:p14="http://schemas.microsoft.com/office/powerpoint/2010/main" val="25303889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ítulo 1"/>
          <p:cNvSpPr>
            <a:spLocks noGrp="1"/>
          </p:cNvSpPr>
          <p:nvPr>
            <p:ph type="title"/>
          </p:nvPr>
        </p:nvSpPr>
        <p:spPr>
          <a:xfrm>
            <a:off x="2286000" y="692150"/>
            <a:ext cx="7696200" cy="776042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dirty="0" smtClean="0"/>
              <a:t/>
            </a:r>
            <a:br>
              <a:rPr lang="pt-BR" altLang="pt-BR" dirty="0" smtClean="0"/>
            </a:br>
            <a:r>
              <a:rPr lang="pt-BR" altLang="pt-BR" b="1" dirty="0"/>
              <a:t> </a:t>
            </a:r>
            <a:r>
              <a:rPr lang="pt-BR" altLang="pt-BR" sz="2000" b="1" dirty="0"/>
              <a:t>NOVAS PERSPECTIVAS RELACIONANDO INVESTIGAÇÃO EM NEURO-DESENVOLVIMENTO E VIVÊNCIAS DO COTIDIANO</a:t>
            </a:r>
            <a:endParaRPr lang="pt-BR" altLang="pt-BR" sz="20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7129100"/>
              </p:ext>
            </p:extLst>
          </p:nvPr>
        </p:nvGraphicFramePr>
        <p:xfrm>
          <a:off x="1931830" y="2331075"/>
          <a:ext cx="9156880" cy="3711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8440"/>
                <a:gridCol w="4578440"/>
              </a:tblGrid>
              <a:tr h="5214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Times New Roman"/>
                        </a:rPr>
                        <a:t>Posição </a:t>
                      </a:r>
                      <a:r>
                        <a:rPr lang="pt-BR" sz="1400" dirty="0" smtClean="0">
                          <a:latin typeface="Calibri"/>
                          <a:ea typeface="Calibri"/>
                          <a:cs typeface="Times New Roman"/>
                        </a:rPr>
                        <a:t>antiga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Times New Roman"/>
                        </a:rPr>
                        <a:t>Posição moderna</a:t>
                      </a:r>
                    </a:p>
                  </a:txBody>
                  <a:tcPr marL="68580" marR="68580" marT="0" marB="0"/>
                </a:tc>
              </a:tr>
              <a:tr h="9282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Times New Roman"/>
                        </a:rPr>
                        <a:t>Como o cérebro se desenvolve depende dos genes (carga genética</a:t>
                      </a:r>
                      <a:r>
                        <a:rPr lang="pt-BR" sz="1400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Times New Roman"/>
                        </a:rPr>
                        <a:t>Como o cérebro se desenvolve depende de complexa interação dos genes com as experiências de vida</a:t>
                      </a:r>
                    </a:p>
                  </a:txBody>
                  <a:tcPr marL="68580" marR="68580" marT="0" marB="0"/>
                </a:tc>
              </a:tr>
              <a:tr h="9282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Times New Roman"/>
                        </a:rPr>
                        <a:t>As vivências antes dos 3 anos pouco afetam o desenvolvimento </a:t>
                      </a:r>
                      <a:r>
                        <a:rPr lang="pt-BR" sz="1400" dirty="0" smtClean="0">
                          <a:latin typeface="Calibri"/>
                          <a:ea typeface="Calibri"/>
                          <a:cs typeface="Times New Roman"/>
                        </a:rPr>
                        <a:t>posterior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Times New Roman"/>
                        </a:rPr>
                        <a:t>As vivências prévias exercem impacto decisivo na </a:t>
                      </a:r>
                      <a:r>
                        <a:rPr lang="pt-BR" sz="1400" dirty="0" err="1">
                          <a:latin typeface="Calibri"/>
                          <a:ea typeface="Calibri"/>
                          <a:cs typeface="Times New Roman"/>
                        </a:rPr>
                        <a:t>citoarquitetura</a:t>
                      </a:r>
                      <a:r>
                        <a:rPr lang="pt-BR" sz="1400" dirty="0">
                          <a:latin typeface="Calibri"/>
                          <a:ea typeface="Calibri"/>
                          <a:cs typeface="Times New Roman"/>
                        </a:rPr>
                        <a:t> do cérebro e na natureza das capacidades do adulto</a:t>
                      </a:r>
                    </a:p>
                  </a:txBody>
                  <a:tcPr marL="68580" marR="68580" marT="0" marB="0"/>
                </a:tc>
              </a:tr>
              <a:tr h="11637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Times New Roman"/>
                        </a:rPr>
                        <a:t>O desenvolvimento do cérebro é linear, a capacidade do cérebro de mudar e aprender, cresce em paralelo a progressão da criança e a fase </a:t>
                      </a:r>
                      <a:r>
                        <a:rPr lang="pt-BR" sz="1400" dirty="0" smtClean="0">
                          <a:latin typeface="Calibri"/>
                          <a:ea typeface="Calibri"/>
                          <a:cs typeface="Times New Roman"/>
                        </a:rPr>
                        <a:t>adulta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Times New Roman"/>
                        </a:rPr>
                        <a:t>O desenvolvimento do cérebro não é linear, há períodos críticos para a aquisição de conhecimentos e aprimoramento das habilidades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011024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 sz="2400"/>
              <a:t>Períodos críticos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286000" y="1905000"/>
          <a:ext cx="76962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/>
                <a:gridCol w="38481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Funções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Faixa ótima de desenvolvimento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Visão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0-6 anos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Controle emocional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 m</a:t>
                      </a:r>
                      <a:r>
                        <a:rPr lang="pt-BR" baseline="0" dirty="0" smtClean="0"/>
                        <a:t>eses – 6 anos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Formas comuns de reação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 meses – 6 anos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Símbolos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 meses – 6 anos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Linguagem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 meses – 8 anos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Habilidades sociais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 anos – 8 anos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Quantidades relativas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 anos – 8 anos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Música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 anos – 11 anos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Segundo idioma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 meses – 11 anos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293296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495550" y="1341438"/>
            <a:ext cx="7200900" cy="460216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altLang="pt-BR" sz="2800"/>
              <a:t>Guardada as devidas proporções, compreendendo a importância deste desenvolvimento e não posicionando que o cérebro em crianças que sofreram privações não terão um desenvolvimento efetivo, podemos  afirmar que a pesquisa atual em neurociências do desenvolvimento biológico humano sugere que o cérebro esta sempre se alterando e que habilidades não desenvolvidas ou perdidas, podem ser de certa forma recuperadas na idade adulta.</a:t>
            </a:r>
          </a:p>
        </p:txBody>
      </p:sp>
    </p:spTree>
    <p:extLst>
      <p:ext uri="{BB962C8B-B14F-4D97-AF65-F5344CB8AC3E}">
        <p14:creationId xmlns="" xmlns:p14="http://schemas.microsoft.com/office/powerpoint/2010/main" val="11689363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ítulo 1"/>
          <p:cNvSpPr>
            <a:spLocks noGrp="1"/>
          </p:cNvSpPr>
          <p:nvPr>
            <p:ph type="title"/>
          </p:nvPr>
        </p:nvSpPr>
        <p:spPr>
          <a:xfrm>
            <a:off x="2253803" y="624110"/>
            <a:ext cx="9250809" cy="1280890"/>
          </a:xfrm>
        </p:spPr>
        <p:txBody>
          <a:bodyPr/>
          <a:lstStyle/>
          <a:p>
            <a:pPr algn="ctr"/>
            <a:r>
              <a:rPr lang="pt-BR" altLang="pt-BR" dirty="0" smtClean="0"/>
              <a:t>Quadro-resumo do desenvolvimento humano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63637909"/>
              </p:ext>
            </p:extLst>
          </p:nvPr>
        </p:nvGraphicFramePr>
        <p:xfrm>
          <a:off x="2286000" y="2228045"/>
          <a:ext cx="7696200" cy="2859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700"/>
                <a:gridCol w="1282700"/>
                <a:gridCol w="1282700"/>
                <a:gridCol w="1282700"/>
                <a:gridCol w="1282700"/>
                <a:gridCol w="1282700"/>
              </a:tblGrid>
              <a:tr h="423570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Biológico</a:t>
                      </a:r>
                      <a:endParaRPr lang="pt-BR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Cognitivo</a:t>
                      </a:r>
                      <a:endParaRPr lang="pt-BR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Social</a:t>
                      </a:r>
                      <a:endParaRPr lang="pt-BR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Psíquico</a:t>
                      </a:r>
                      <a:endParaRPr lang="pt-BR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outros</a:t>
                      </a:r>
                      <a:endParaRPr lang="pt-BR" sz="1800" dirty="0"/>
                    </a:p>
                  </a:txBody>
                  <a:tcPr marT="45714" marB="45714"/>
                </a:tc>
              </a:tr>
              <a:tr h="42357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0-2/3</a:t>
                      </a:r>
                      <a:endParaRPr lang="pt-BR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14" marB="45714"/>
                </a:tc>
              </a:tr>
              <a:tr h="42357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2/3 – 6/7</a:t>
                      </a:r>
                      <a:endParaRPr lang="pt-BR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14" marB="45714"/>
                </a:tc>
              </a:tr>
              <a:tr h="42357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6/7 – 11</a:t>
                      </a:r>
                      <a:endParaRPr lang="pt-BR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14" marB="45714"/>
                </a:tc>
              </a:tr>
              <a:tr h="741259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11/12 em diante</a:t>
                      </a:r>
                      <a:endParaRPr lang="pt-BR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14" marB="45714"/>
                </a:tc>
              </a:tr>
              <a:tr h="423570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14" marB="45714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767184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Retomando conceitos importantes para a Educação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Capacidade de estabelecer novas conexões – plasticidade</a:t>
            </a:r>
          </a:p>
          <a:p>
            <a:r>
              <a:rPr lang="pt-BR" dirty="0" smtClean="0"/>
              <a:t>Todos são capazes de aprender</a:t>
            </a:r>
          </a:p>
          <a:p>
            <a:r>
              <a:rPr lang="pt-BR" dirty="0" smtClean="0"/>
              <a:t>Estabelecimento de rotas alternativas</a:t>
            </a:r>
          </a:p>
          <a:p>
            <a:r>
              <a:rPr lang="pt-BR" dirty="0" smtClean="0"/>
              <a:t>Aprendemos por toda a vida</a:t>
            </a:r>
          </a:p>
          <a:p>
            <a:r>
              <a:rPr lang="pt-BR" dirty="0" smtClean="0"/>
              <a:t>A aprendizagem é significativa – aprender é construir pontes de sentidos e significados</a:t>
            </a:r>
          </a:p>
          <a:p>
            <a:r>
              <a:rPr lang="pt-BR" dirty="0" smtClean="0"/>
              <a:t>A memória mecânica não auxilia na aprendizagem e sim a significativa</a:t>
            </a:r>
          </a:p>
          <a:p>
            <a:r>
              <a:rPr lang="pt-BR" dirty="0" smtClean="0"/>
              <a:t>Ensinar é apelar aos sentidos, percepções, memórias,  abstrações, nexos e conexões</a:t>
            </a:r>
          </a:p>
          <a:p>
            <a:r>
              <a:rPr lang="pt-BR" dirty="0" smtClean="0"/>
              <a:t>Exercitamos nosso cérebro na mesma medida que o nosso corpo</a:t>
            </a:r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384663"/>
            <a:ext cx="8915400" cy="4526559"/>
          </a:xfrm>
        </p:spPr>
        <p:txBody>
          <a:bodyPr/>
          <a:lstStyle/>
          <a:p>
            <a:r>
              <a:rPr lang="pt-BR" dirty="0" smtClean="0"/>
              <a:t>Aprendemos com o “coração”, com os sentimentos e emoções</a:t>
            </a:r>
          </a:p>
          <a:p>
            <a:r>
              <a:rPr lang="pt-BR" dirty="0" smtClean="0"/>
              <a:t>As personalidades podem indicar formas de agir, mas não as capacidades cognitivas e de aprendizagem</a:t>
            </a:r>
          </a:p>
          <a:p>
            <a:r>
              <a:rPr lang="pt-BR" dirty="0" smtClean="0"/>
              <a:t>Prestar atenção a:</a:t>
            </a:r>
          </a:p>
          <a:p>
            <a:r>
              <a:rPr lang="pt-BR" dirty="0" smtClean="0"/>
              <a:t>Horário das aulas</a:t>
            </a:r>
          </a:p>
          <a:p>
            <a:r>
              <a:rPr lang="pt-BR" dirty="0" smtClean="0"/>
              <a:t>Variedade no aprendizado</a:t>
            </a:r>
          </a:p>
          <a:p>
            <a:r>
              <a:rPr lang="pt-BR" dirty="0" smtClean="0"/>
              <a:t>Atenção ao aluno de forma individualizada, mas em processo de aprendizagem colaborativa</a:t>
            </a:r>
          </a:p>
          <a:p>
            <a:r>
              <a:rPr lang="pt-BR" dirty="0" smtClean="0"/>
              <a:t>Diversão</a:t>
            </a:r>
          </a:p>
          <a:p>
            <a:r>
              <a:rPr lang="pt-BR" dirty="0" smtClean="0"/>
              <a:t>Estudo em grupos</a:t>
            </a:r>
          </a:p>
          <a:p>
            <a:r>
              <a:rPr lang="pt-BR" dirty="0" smtClean="0"/>
              <a:t>Desenvolvimento permanente do cérebro, do pensamento reflexivo, da capacidade de inovar, sair da zona de conforto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Funções cognitivas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0" y="1676400"/>
            <a:ext cx="7696200" cy="4267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000" dirty="0"/>
              <a:t>o   LINGUAGEM</a:t>
            </a:r>
          </a:p>
          <a:p>
            <a:pPr algn="just"/>
            <a:r>
              <a:rPr lang="pt-BR" sz="2000" dirty="0"/>
              <a:t>o   ATENÇÃO E CONCENTRAÇÃO</a:t>
            </a:r>
          </a:p>
          <a:p>
            <a:pPr algn="just"/>
            <a:r>
              <a:rPr lang="pt-BR" sz="2000" dirty="0"/>
              <a:t>o   FUNÇÕES EXECUTIVAS</a:t>
            </a:r>
          </a:p>
          <a:p>
            <a:pPr algn="just"/>
            <a:r>
              <a:rPr lang="pt-BR" sz="2000" dirty="0"/>
              <a:t>o   MEMÓRIA VISUAL E VERBAL</a:t>
            </a:r>
          </a:p>
          <a:p>
            <a:pPr algn="just"/>
            <a:r>
              <a:rPr lang="pt-BR" sz="2000" dirty="0"/>
              <a:t>o   FUNÇÕES VISUOCONSTRUTIVAS E VISUOESPACIAIS</a:t>
            </a:r>
          </a:p>
          <a:p>
            <a:pPr algn="just"/>
            <a:r>
              <a:rPr lang="pt-BR" sz="2000" dirty="0"/>
              <a:t>o   FUNÇÕES SENSÓRIO-MOTORAS</a:t>
            </a:r>
          </a:p>
          <a:p>
            <a:pPr algn="just"/>
            <a:r>
              <a:rPr lang="pt-BR" sz="2000" dirty="0"/>
              <a:t>o   HABILIDADES ACADÊMICAS (escrita, leitura e matemática).</a:t>
            </a:r>
          </a:p>
          <a:p>
            <a:pPr algn="just"/>
            <a:r>
              <a:rPr lang="pt-BR" sz="2000" dirty="0"/>
              <a:t>o   FUNÇÕES ADAPTATIVAS</a:t>
            </a:r>
          </a:p>
          <a:p>
            <a:pPr algn="just"/>
            <a:r>
              <a:rPr lang="pt-BR" sz="2000" dirty="0"/>
              <a:t>o   FUNÇÕES COGNITIVAS SUPERIORES: formação de conceitos, raciocínio lógico, fundo de conhecimentos, capacidade de solucionar problemas e de pensar de forma abstrata.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201321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Para </a:t>
            </a:r>
            <a:r>
              <a:rPr lang="pt-BR" dirty="0" err="1" smtClean="0"/>
              <a:t>Leeibig</a:t>
            </a:r>
            <a:r>
              <a:rPr lang="pt-BR" dirty="0" smtClean="0"/>
              <a:t> (2008), o cérebro é um órgão que comanda todas as ações do corpo, possui um lado racional e outro emocional, e ambos interagem construindo o conhecimento e manifestando uma mudança de comportamento do indivíduo evidenciado pela aprendizagem.</a:t>
            </a:r>
          </a:p>
          <a:p>
            <a:pPr algn="just"/>
            <a:r>
              <a:rPr lang="pt-BR" dirty="0" smtClean="0"/>
              <a:t>A Neurociência é uma ciência jovem. Mas nesse pouco tempo, nós já entendemos várias coisas de como o cérebro funciona, como ele se desenvolve, como ele se forma e como ele faz de nós o que somos. Para </a:t>
            </a:r>
            <a:r>
              <a:rPr lang="pt-BR" dirty="0" err="1" smtClean="0"/>
              <a:t>Herculano-Houze</a:t>
            </a:r>
            <a:r>
              <a:rPr lang="pt-BR" dirty="0" smtClean="0"/>
              <a:t> (2002), o cérebro, de maneira geral, pode ser dividido em três grandes porções: parte sensorial, parte motora e associativa. </a:t>
            </a:r>
          </a:p>
          <a:p>
            <a:pPr algn="just"/>
            <a:r>
              <a:rPr lang="pt-BR" b="1" dirty="0" smtClean="0"/>
              <a:t>Mudanças no cérebro com a experiência são a base do aprendizado. A ideia com que a neurociência trabalha hoje é a de que o aprendizado consiste, justamente, na modificação dessas conexões entre os neurônios no cérebro. </a:t>
            </a:r>
            <a:endParaRPr lang="pt-BR" b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T</a:t>
            </a:r>
            <a:r>
              <a:rPr lang="pt-BR" dirty="0" smtClean="0"/>
              <a:t>ranstornos, distúrbios e problemas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sz="2000" b="1" dirty="0"/>
              <a:t>Distúrbio: </a:t>
            </a:r>
            <a:r>
              <a:rPr lang="pt-BR" sz="2000" dirty="0"/>
              <a:t>o termo “distúrbio” está mais vinculado ao aluno, na medida em que sugere a existência de comprometimento neurológicos em funções corticais específicas. do ponto do vista etimológico, a palavra distúrbio pode ser traduzida como “anormalidade patológica por alteração violenta na ordem natural”</a:t>
            </a:r>
          </a:p>
          <a:p>
            <a:pPr algn="just"/>
            <a:r>
              <a:rPr lang="pt-BR" sz="2000" b="1" dirty="0"/>
              <a:t>-Dificuldade: </a:t>
            </a:r>
            <a:r>
              <a:rPr lang="pt-BR" sz="2000" dirty="0"/>
              <a:t>o termo “dificuldade” está mais relacionado a problemas de ordem </a:t>
            </a:r>
            <a:r>
              <a:rPr lang="pt-BR" sz="2000" dirty="0" err="1"/>
              <a:t>psicopedagógica</a:t>
            </a:r>
            <a:r>
              <a:rPr lang="pt-BR" sz="2000" dirty="0"/>
              <a:t> e/ou sócio - culturais, ou seja, o problema não está centrado apenas no aluno.</a:t>
            </a:r>
          </a:p>
          <a:p>
            <a:pPr algn="just"/>
            <a:r>
              <a:rPr lang="pt-BR" sz="2000" b="1" dirty="0"/>
              <a:t>-Transtorno: </a:t>
            </a:r>
            <a:r>
              <a:rPr lang="pt-BR" sz="2000" dirty="0"/>
              <a:t>“Transtorno” não é um termo exato, porém é usado para indicar a existência de um conjunto de sintomas ou comportamentos clinicamente reconhecível associado, na maioria dos casos, a sofrimento e interferência com funções pessoais</a:t>
            </a:r>
          </a:p>
        </p:txBody>
      </p:sp>
    </p:spTree>
    <p:extLst>
      <p:ext uri="{BB962C8B-B14F-4D97-AF65-F5344CB8AC3E}">
        <p14:creationId xmlns="" xmlns:p14="http://schemas.microsoft.com/office/powerpoint/2010/main" val="30673467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Transtornos do </a:t>
            </a:r>
            <a:r>
              <a:rPr lang="pt-BR" dirty="0" err="1"/>
              <a:t>N</a:t>
            </a:r>
            <a:r>
              <a:rPr lang="pt-BR" dirty="0" err="1" smtClean="0"/>
              <a:t>eurodesenvolvimento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Os critérios para deficiência intelectual enfatizaram que, além da avaliação cognitiva, é fundamental avaliar a capacidade funcional adaptativa.</a:t>
            </a:r>
          </a:p>
          <a:p>
            <a:pPr algn="just"/>
            <a:r>
              <a:rPr lang="pt-BR" dirty="0" smtClean="0"/>
              <a:t>Os transtornos de comunicação agrupam diagnósticos com discretas alterações quanto à divisão e nomenclatura.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0199514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Transtornos </a:t>
            </a:r>
            <a:r>
              <a:rPr lang="pt-BR" dirty="0" err="1" smtClean="0"/>
              <a:t>neurocognitivos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Incluem condições neurológicas e psiquiátricas referidas no DSM IV em Delirium, demência, transtorno </a:t>
            </a:r>
            <a:r>
              <a:rPr lang="pt-BR" dirty="0" err="1" smtClean="0"/>
              <a:t>neurocognitivo</a:t>
            </a:r>
            <a:r>
              <a:rPr lang="pt-BR" dirty="0" smtClean="0"/>
              <a:t> leve e transtorno </a:t>
            </a:r>
            <a:r>
              <a:rPr lang="pt-BR" dirty="0" err="1" smtClean="0"/>
              <a:t>neurocognitivo</a:t>
            </a:r>
            <a:r>
              <a:rPr lang="pt-BR" dirty="0" smtClean="0"/>
              <a:t> maior. O DSM 5 ainda é mantido nos subtipos específicos de Transtornos neurocognitivos.</a:t>
            </a:r>
          </a:p>
          <a:p>
            <a:pPr algn="just"/>
            <a:r>
              <a:rPr lang="pt-BR" dirty="0" smtClean="0"/>
              <a:t>Os transtornos globais do desenvolvimento, que no DSM IV incluíam Transtorno </a:t>
            </a:r>
            <a:r>
              <a:rPr lang="pt-BR" dirty="0" err="1" smtClean="0"/>
              <a:t>desintegrativo</a:t>
            </a:r>
            <a:r>
              <a:rPr lang="pt-BR" dirty="0" smtClean="0"/>
              <a:t> da infância, Síndrome de </a:t>
            </a:r>
            <a:r>
              <a:rPr lang="pt-BR" dirty="0" err="1" smtClean="0"/>
              <a:t>Rett</a:t>
            </a:r>
            <a:r>
              <a:rPr lang="pt-BR" dirty="0" smtClean="0"/>
              <a:t> e </a:t>
            </a:r>
            <a:r>
              <a:rPr lang="pt-BR" dirty="0" err="1" smtClean="0"/>
              <a:t>Asperger</a:t>
            </a:r>
            <a:r>
              <a:rPr lang="pt-BR" dirty="0" smtClean="0"/>
              <a:t>, foram absorvidos em um único diagnóstico, transtorno do Espectro do Autismo, com algumas exceções.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6450890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Necessidades Educativas Especiais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NEE Transitórias – problemas de aprendizagem e conduta; TDAH</a:t>
            </a:r>
          </a:p>
          <a:p>
            <a:r>
              <a:rPr lang="pt-BR" dirty="0" smtClean="0"/>
              <a:t>NEE Permanentes – deficiências, transtorno do espectro do autismo, altas Habilidades</a:t>
            </a:r>
            <a:endParaRPr lang="pt-B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Fatores Biomédicos:</a:t>
            </a:r>
            <a:r>
              <a:rPr lang="pt-BR" dirty="0"/>
              <a:t> se relacionam aos processos biológicos.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Distúrbios cromossômicos e genéticos;</a:t>
            </a:r>
          </a:p>
          <a:p>
            <a:r>
              <a:rPr lang="pt-BR" dirty="0"/>
              <a:t>Síndromes genéticas;</a:t>
            </a:r>
          </a:p>
          <a:p>
            <a:r>
              <a:rPr lang="pt-BR" dirty="0"/>
              <a:t>Distúrbios metabólicos;</a:t>
            </a:r>
          </a:p>
          <a:p>
            <a:r>
              <a:rPr lang="pt-BR" dirty="0"/>
              <a:t>Doenças maternas;</a:t>
            </a:r>
          </a:p>
          <a:p>
            <a:r>
              <a:rPr lang="pt-BR" dirty="0"/>
              <a:t>Prematuridade;</a:t>
            </a:r>
          </a:p>
          <a:p>
            <a:r>
              <a:rPr lang="pt-BR" dirty="0"/>
              <a:t>Distúrbios Neonatais;</a:t>
            </a:r>
          </a:p>
          <a:p>
            <a:r>
              <a:rPr lang="pt-BR" dirty="0"/>
              <a:t>Lesão ao nascimento;</a:t>
            </a:r>
          </a:p>
          <a:p>
            <a:r>
              <a:rPr lang="pt-BR" dirty="0"/>
              <a:t>Lesão cerebral traumática;</a:t>
            </a:r>
          </a:p>
          <a:p>
            <a:r>
              <a:rPr lang="pt-BR" dirty="0"/>
              <a:t>Distúrbios convulsivos, </a:t>
            </a:r>
            <a:r>
              <a:rPr lang="pt-BR" dirty="0" err="1"/>
              <a:t>etc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6957685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Fatores </a:t>
            </a:r>
            <a:r>
              <a:rPr lang="pt-BR" b="1" dirty="0"/>
              <a:t>Sociais:</a:t>
            </a:r>
            <a:r>
              <a:rPr lang="pt-BR" dirty="0"/>
              <a:t> se relacionam com a interação social e familiar, como estimulação e resposta do adulto.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Pobreza/Falta de estímulos;</a:t>
            </a:r>
          </a:p>
          <a:p>
            <a:r>
              <a:rPr lang="pt-BR" dirty="0"/>
              <a:t>Má-nutrição materna;</a:t>
            </a:r>
          </a:p>
          <a:p>
            <a:r>
              <a:rPr lang="pt-BR" dirty="0"/>
              <a:t>Violência doméstica;</a:t>
            </a:r>
          </a:p>
          <a:p>
            <a:r>
              <a:rPr lang="pt-BR" dirty="0"/>
              <a:t>Falta de acesso ao cuidado pré-natal;</a:t>
            </a:r>
          </a:p>
          <a:p>
            <a:r>
              <a:rPr lang="pt-BR" dirty="0"/>
              <a:t>Falta de acesso aos cuidados no nascimento;</a:t>
            </a:r>
          </a:p>
          <a:p>
            <a:r>
              <a:rPr lang="pt-BR" dirty="0"/>
              <a:t>Falta de estimulação adequada;</a:t>
            </a:r>
          </a:p>
          <a:p>
            <a:r>
              <a:rPr lang="pt-BR" dirty="0"/>
              <a:t>Institucionalização, </a:t>
            </a:r>
            <a:r>
              <a:rPr lang="pt-BR" dirty="0" err="1"/>
              <a:t>etc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68746499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/>
              <a:t>Fatores Comportamentais:</a:t>
            </a:r>
            <a:r>
              <a:rPr lang="pt-BR" dirty="0"/>
              <a:t> se relacionam a comportamentos potencialmente causais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Uso de álcool na gestação;</a:t>
            </a:r>
          </a:p>
          <a:p>
            <a:r>
              <a:rPr lang="pt-BR" dirty="0"/>
              <a:t>Uso de drogas pelos pais;</a:t>
            </a:r>
          </a:p>
          <a:p>
            <a:r>
              <a:rPr lang="pt-BR" dirty="0"/>
              <a:t>Imaturidade dos pais;</a:t>
            </a:r>
          </a:p>
          <a:p>
            <a:r>
              <a:rPr lang="pt-BR" dirty="0"/>
              <a:t>Rejeição dos pais ao cuidado da criança;</a:t>
            </a:r>
          </a:p>
          <a:p>
            <a:r>
              <a:rPr lang="pt-BR" dirty="0"/>
              <a:t>Abandono da criança pelos pais;</a:t>
            </a:r>
          </a:p>
          <a:p>
            <a:r>
              <a:rPr lang="pt-BR" dirty="0"/>
              <a:t>Abuso e negligência da criança;</a:t>
            </a:r>
          </a:p>
          <a:p>
            <a:r>
              <a:rPr lang="pt-BR" dirty="0"/>
              <a:t>Violência doméstica, </a:t>
            </a:r>
            <a:r>
              <a:rPr lang="pt-BR" dirty="0" err="1"/>
              <a:t>etc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2147804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/>
              <a:t>Fatores educacionais:</a:t>
            </a:r>
            <a:r>
              <a:rPr lang="pt-BR" sz="2800" dirty="0"/>
              <a:t> se relacionam à disponibilidade de apoios educacionais que promovem o desenvolvimento intelectual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Deficiência intelectual dos pais;</a:t>
            </a:r>
          </a:p>
          <a:p>
            <a:r>
              <a:rPr lang="pt-BR" dirty="0"/>
              <a:t>Falta de preparação para ser pais;</a:t>
            </a:r>
          </a:p>
          <a:p>
            <a:r>
              <a:rPr lang="pt-BR" dirty="0"/>
              <a:t>Diagnóstico tardio;</a:t>
            </a:r>
          </a:p>
          <a:p>
            <a:r>
              <a:rPr lang="pt-BR" dirty="0"/>
              <a:t>Serviços educacionais inadequados;</a:t>
            </a:r>
          </a:p>
          <a:p>
            <a:r>
              <a:rPr lang="pt-BR" dirty="0"/>
              <a:t>Apoio familiar inadequado;</a:t>
            </a:r>
          </a:p>
          <a:p>
            <a:r>
              <a:rPr lang="pt-BR" dirty="0"/>
              <a:t>Falta de encaminhamento para estimulação precoce, etc.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7746942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Síndromes que causam deficiência intelectual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Deficiência Intelectual caracteriza-se por importantes limitações, tanto no funcionamento intelectual quanto no comportamento adaptativo, expresso nas habilidades conceituais, sociais e práticas e tem início antes dos 18 anos de idade.</a:t>
            </a:r>
            <a:br>
              <a:rPr lang="pt-BR" dirty="0"/>
            </a:br>
            <a:r>
              <a:rPr lang="pt-BR" dirty="0"/>
              <a:t>Os três principais critérios diagnósticos da Deficiência Intelectual são:</a:t>
            </a:r>
          </a:p>
          <a:p>
            <a:r>
              <a:rPr lang="pt-BR" dirty="0"/>
              <a:t>Funcionamento intelectual significativamente inferior à média;</a:t>
            </a:r>
          </a:p>
          <a:p>
            <a:r>
              <a:rPr lang="pt-BR" dirty="0"/>
              <a:t>Limitações significativas no funcionamento adaptativo em pelo menos duas das seguintes áreas de habilidades: comunicação, autocuidados, vida doméstica, habilidades sociais/interpessoais, uso de recursos comunitários, </a:t>
            </a:r>
            <a:r>
              <a:rPr lang="pt-BR" dirty="0" err="1"/>
              <a:t>auto-suficiência</a:t>
            </a:r>
            <a:r>
              <a:rPr lang="pt-BR" dirty="0"/>
              <a:t>, habilidades acadêmicas, trabalho, lazer e segurança.</a:t>
            </a:r>
          </a:p>
          <a:p>
            <a:r>
              <a:rPr lang="pt-BR" dirty="0"/>
              <a:t>O início deve ocorrer antes dos 18 anos de idade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4190287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Principais causas: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Um dos desafios no diagnóstico da Deficiência Intelectual é estabelecer claramente a origem ou identificar a causa da Deficiência. Em cerca de 40% dos casos, não é possível determinar exatamente qual a causa. No entanto, sabe-se que existem fatores de risco que podem levar à Deficiência e estes fatores são multifatoriais, compostos de quatro categorias: biomédicos, sociais, comportamentais e educacionais.</a:t>
            </a:r>
            <a:br>
              <a:rPr lang="pt-BR" dirty="0"/>
            </a:br>
            <a:r>
              <a:rPr lang="pt-BR" dirty="0"/>
              <a:t>Os fatores podem ser descritos de acordo com o momento de ocorrência, como: pré-natais (durante a gestação), perinatal (no momento do parto) e pós-natais (após o nascimento).</a:t>
            </a:r>
          </a:p>
        </p:txBody>
      </p:sp>
    </p:spTree>
    <p:extLst>
      <p:ext uri="{BB962C8B-B14F-4D97-AF65-F5344CB8AC3E}">
        <p14:creationId xmlns="" xmlns:p14="http://schemas.microsoft.com/office/powerpoint/2010/main" val="741478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Um dos maiores prazeres do cérebro: o aprender</a:t>
            </a:r>
            <a:r>
              <a:rPr lang="pt-BR" dirty="0" smtClean="0"/>
              <a:t> O aprendizado é um dos maiores prazeres que o cérebro pode ter, é como ele descobre uma nova maneira de fazer alguma coisa, de resolver problemas, de juntar informações, que dá certo e é interessante. </a:t>
            </a:r>
          </a:p>
          <a:p>
            <a:pPr algn="just"/>
            <a:r>
              <a:rPr lang="pt-BR" dirty="0" smtClean="0"/>
              <a:t>O aprendizado é um estímulo poderoso para o sistema de recompensa, valioso e digno de ser repetido e premiado, então, o resto do cérebro, através do corpo, com essa sensação positiva de satisfação, pode chegar até a euforia. As emoções são as expressões que o corpo dá ao conteúdo dos pensamentos, das nossas memórias, das nossas projeções para o futuro. As emoções são as expressões que o corpo dá aos conteúdos dos pensamentos, aos conteúdos das nossas memórias, das nossas projeções para o futuro. </a:t>
            </a:r>
            <a:endParaRPr lang="pt-BR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000" b="1" dirty="0"/>
              <a:t>A</a:t>
            </a:r>
            <a:r>
              <a:rPr lang="pt-BR" sz="2000" b="1" dirty="0" smtClean="0"/>
              <a:t>lterações </a:t>
            </a:r>
            <a:r>
              <a:rPr lang="pt-BR" sz="2000" b="1" dirty="0"/>
              <a:t>cromossômicas e gênicas, desordens do desenvolvimento embrionário ou outros distúrbios estruturais e funcionais que reduzem a capacidade do </a:t>
            </a:r>
            <a:r>
              <a:rPr lang="pt-BR" sz="2000" b="1" dirty="0" smtClean="0"/>
              <a:t>cérebro</a:t>
            </a:r>
            <a:endParaRPr lang="pt-BR" sz="2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/>
              <a:t>Síndrome de Down:</a:t>
            </a:r>
            <a:r>
              <a:rPr lang="pt-BR" dirty="0"/>
              <a:t> é a mais </a:t>
            </a:r>
            <a:r>
              <a:rPr lang="pt-BR" dirty="0" err="1"/>
              <a:t>freqüente</a:t>
            </a:r>
            <a:r>
              <a:rPr lang="pt-BR" dirty="0"/>
              <a:t> entre as anomalias genéticas que causam Deficiência Intelectual (1 a cada 600 bebês nascidos vivos) e o risco da incidência aumenta com a idade materna. Em 94% dos casos, a </a:t>
            </a:r>
            <a:r>
              <a:rPr lang="pt-BR" dirty="0" err="1"/>
              <a:t>trissomia</a:t>
            </a:r>
            <a:r>
              <a:rPr lang="pt-BR" dirty="0"/>
              <a:t> é acidental (</a:t>
            </a:r>
            <a:r>
              <a:rPr lang="pt-BR" dirty="0" err="1"/>
              <a:t>trissomia</a:t>
            </a:r>
            <a:r>
              <a:rPr lang="pt-BR" dirty="0"/>
              <a:t> simples),em apenas 3,3% dos casos, ocorre por translocação, podendo ser neste caso, hereditária (pode ocorrer mais de uma caso na família) e, em 2,4% dos casos, ocorre o </a:t>
            </a:r>
            <a:r>
              <a:rPr lang="pt-BR" dirty="0" err="1"/>
              <a:t>mosaicismo</a:t>
            </a:r>
            <a:r>
              <a:rPr lang="pt-BR" dirty="0"/>
              <a:t> celular, no qual a pessoa possui uma linhagem de células normais e uma </a:t>
            </a:r>
            <a:r>
              <a:rPr lang="pt-BR" dirty="0" err="1"/>
              <a:t>trissômica</a:t>
            </a:r>
            <a:r>
              <a:rPr lang="pt-BR" dirty="0"/>
              <a:t>. As características deste síndrome incluem: deficiência intelectual, hipotonia global (criança com os músculos mais “</a:t>
            </a:r>
            <a:r>
              <a:rPr lang="pt-BR" dirty="0" err="1"/>
              <a:t>molinhos</a:t>
            </a:r>
            <a:r>
              <a:rPr lang="pt-BR" dirty="0"/>
              <a:t>”, principalmente quando bebês), </a:t>
            </a:r>
            <a:r>
              <a:rPr lang="pt-BR" dirty="0" err="1"/>
              <a:t>dismorfias</a:t>
            </a:r>
            <a:r>
              <a:rPr lang="pt-BR" dirty="0"/>
              <a:t> como baixa implantação das orelhas, cabelos lisos, baixa estatura, com tendência à obesidade, alteração nas pregas das mãos e pés, dentre outras.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1317265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/>
              <a:t>Síndrome do X-Frágil:</a:t>
            </a:r>
            <a:r>
              <a:rPr lang="pt-BR" dirty="0"/>
              <a:t> depois da Síndrome de Down, é a causa genética mais </a:t>
            </a:r>
            <a:r>
              <a:rPr lang="pt-BR" dirty="0" err="1"/>
              <a:t>freqüente</a:t>
            </a:r>
            <a:r>
              <a:rPr lang="pt-BR" dirty="0"/>
              <a:t> de Deficiência Intelectual. As pessoas com esta síndrome, apresentam algumas características físico-faciais, como face alongada, orelhas grandes e em abano, testículos aumentados, mas o que mais chama atenção é sua característica comportamental (muito agitado, arredio, com dificuldade de interação e contato com o outro, lembrando um Autismo). É transmitida pelo cromossomo X e afeta preferencialmente os meninos.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4245514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/>
              <a:t>Síndrome do Cri </a:t>
            </a:r>
            <a:r>
              <a:rPr lang="pt-BR" b="1" dirty="0" err="1"/>
              <a:t>du</a:t>
            </a:r>
            <a:r>
              <a:rPr lang="pt-BR" b="1" dirty="0"/>
              <a:t> chat (miado do gato):</a:t>
            </a:r>
            <a:r>
              <a:rPr lang="pt-BR" dirty="0"/>
              <a:t> o nome da síndrome deve-se ao choro característicos dos bebês, semelhante ao miado do gato, e que é decorrente de malformação da laringe. O comprometimento intelectual pode ser bastante intenso.</a:t>
            </a:r>
          </a:p>
          <a:p>
            <a:pPr algn="just"/>
            <a:r>
              <a:rPr lang="pt-BR" b="1" dirty="0"/>
              <a:t>Síndrome de </a:t>
            </a:r>
            <a:r>
              <a:rPr lang="pt-BR" b="1" dirty="0" err="1"/>
              <a:t>Prader-Willi</a:t>
            </a:r>
            <a:r>
              <a:rPr lang="pt-BR" b="1" dirty="0"/>
              <a:t>:</a:t>
            </a:r>
            <a:r>
              <a:rPr lang="pt-BR" dirty="0"/>
              <a:t> o quadro clinico varia de paciente a paciente, conforme a idade. No período neonatal, a criança apresenta severa hipotonia muscular, baixo peso e pequena estatura.</a:t>
            </a:r>
          </a:p>
          <a:p>
            <a:pPr algn="just"/>
            <a:r>
              <a:rPr lang="pt-BR" b="1" dirty="0"/>
              <a:t>Síndrome de </a:t>
            </a:r>
            <a:r>
              <a:rPr lang="pt-BR" b="1" dirty="0" err="1"/>
              <a:t>Angelman</a:t>
            </a:r>
            <a:r>
              <a:rPr lang="pt-BR" b="1" dirty="0"/>
              <a:t>:</a:t>
            </a:r>
            <a:r>
              <a:rPr lang="pt-BR" dirty="0"/>
              <a:t> distúrbio neurológico que causa deficiência intelectual, comprometimento ou ausência de fala, epilepsia, atraso psicomotor, andar desequilibrado, com as pernas afastadas e esticadas, sono entrecortado e difícil, alterações no comportamento, entre outras.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25214475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/>
              <a:t>Erros Inatos de Metabolismo (</a:t>
            </a:r>
            <a:r>
              <a:rPr lang="pt-BR" b="1" dirty="0" err="1"/>
              <a:t>Fenilcetonúria</a:t>
            </a:r>
            <a:r>
              <a:rPr lang="pt-BR" b="1" dirty="0"/>
              <a:t>, Hipotireoidismo congênito, etc.):</a:t>
            </a:r>
            <a:r>
              <a:rPr lang="pt-BR" dirty="0"/>
              <a:t> alterações metabólicas, em geral enzimáticas, que normalmente não apresentam sinais nem sintomas sugestivos de doenças. São detectados pelo Teste do Pezinho, e quando tratados adequadamente, podem prevenir o aparecimento de deficiência intelectual. Alguns achados clínicos ou laboratoriais que sugerem esse tipo de distúrbio metabólico: falha de crescimento adequado, doenças recorrentes e inexplicáveis, convulsões, ataxia, perda de habilidade psicomotora, hipotonia, sonolência anormal ou coma, anormalidade ocular, sexual, de pelos e cabelos, surdez </a:t>
            </a:r>
            <a:r>
              <a:rPr lang="pt-BR" dirty="0" err="1"/>
              <a:t>inexplicada</a:t>
            </a:r>
            <a:r>
              <a:rPr lang="pt-BR" dirty="0"/>
              <a:t>, acidose láctea e/ou metabólica, distúrbios de colesterol, entre outros.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195727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smtClean="0"/>
              <a:t>Neurociência</a:t>
            </a:r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>
          <a:xfrm>
            <a:off x="1016000" y="2276476"/>
            <a:ext cx="10261600" cy="3667125"/>
          </a:xfrm>
        </p:spPr>
        <p:txBody>
          <a:bodyPr/>
          <a:lstStyle/>
          <a:p>
            <a:pPr algn="just" eaLnBrk="1" hangingPunct="1"/>
            <a:r>
              <a:rPr lang="pt-BR" smtClean="0"/>
              <a:t>Conceito amplo e atual</a:t>
            </a:r>
          </a:p>
          <a:p>
            <a:pPr algn="just" eaLnBrk="1" hangingPunct="1"/>
            <a:r>
              <a:rPr lang="pt-BR" smtClean="0"/>
              <a:t>Termo que se refere ao estudo do Sistema Nervoso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Compreende 5 disciplinas:</a:t>
            </a: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smtClean="0"/>
              <a:t>Neurociência molecular – estuda a importância funcional das moléculas</a:t>
            </a:r>
          </a:p>
          <a:p>
            <a:pPr algn="just" eaLnBrk="1" hangingPunct="1"/>
            <a:r>
              <a:rPr lang="pt-BR" smtClean="0"/>
              <a:t>Neurociência celular – estuda a estrutura das células que compõem o sistema nervoso</a:t>
            </a:r>
          </a:p>
          <a:p>
            <a:pPr algn="just" eaLnBrk="1" hangingPunct="1"/>
            <a:r>
              <a:rPr lang="pt-BR" smtClean="0"/>
              <a:t>Neurociência sistêmica – estuda as regiões do SN - neuroanatomia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smtClean="0">
                <a:solidFill>
                  <a:srgbClr val="FF0000"/>
                </a:solidFill>
              </a:rPr>
              <a:t>Neurociência comportamental – estuda as capacidades mentais que produzem comportamentos, tais como, sono, sexo, </a:t>
            </a:r>
          </a:p>
          <a:p>
            <a:pPr algn="just" eaLnBrk="1" hangingPunct="1"/>
            <a:r>
              <a:rPr lang="pt-BR" smtClean="0">
                <a:solidFill>
                  <a:srgbClr val="FF0000"/>
                </a:solidFill>
              </a:rPr>
              <a:t>Neurociência cognitiva – estuda as capacidades mentais mais complexas, tais como, memória, linguagem, percepção, etc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smtClean="0"/>
              <a:t>Estas disciplinas relacionam-se, integrando-se umas as outras, pois os limites entre elas não são rígidos.</a:t>
            </a:r>
          </a:p>
          <a:p>
            <a:pPr algn="just" eaLnBrk="1" hangingPunct="1"/>
            <a:r>
              <a:rPr lang="pt-BR" smtClean="0"/>
              <a:t>Muldisciplinaridade, pois compreender o sistema nervoso envolve múltiplas abordagens e especialistas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</TotalTime>
  <Words>2367</Words>
  <Application>Microsoft Office PowerPoint</Application>
  <PresentationFormat>Personalizar</PresentationFormat>
  <Paragraphs>262</Paragraphs>
  <Slides>53</Slides>
  <Notes>27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53</vt:i4>
      </vt:variant>
    </vt:vector>
  </HeadingPairs>
  <TitlesOfParts>
    <vt:vector size="54" baseType="lpstr">
      <vt:lpstr>Cacho</vt:lpstr>
      <vt:lpstr>Neurociência aplicada à Educação</vt:lpstr>
      <vt:lpstr>SER</vt:lpstr>
      <vt:lpstr>Ainda hoje refletimos....</vt:lpstr>
      <vt:lpstr>Slide 4</vt:lpstr>
      <vt:lpstr>Slide 5</vt:lpstr>
      <vt:lpstr>Neurociência</vt:lpstr>
      <vt:lpstr>Compreende 5 disciplinas:</vt:lpstr>
      <vt:lpstr>Slide 8</vt:lpstr>
      <vt:lpstr>Slide 9</vt:lpstr>
      <vt:lpstr>Slide 10</vt:lpstr>
      <vt:lpstr>Em suma,</vt:lpstr>
      <vt:lpstr>Slide 12</vt:lpstr>
      <vt:lpstr>Sistema Nervoso Central</vt:lpstr>
      <vt:lpstr>Cérebro hemisférios</vt:lpstr>
      <vt:lpstr>Slide 15</vt:lpstr>
      <vt:lpstr>Slide 16</vt:lpstr>
      <vt:lpstr>Slide 17</vt:lpstr>
      <vt:lpstr>Lobos cerebrais</vt:lpstr>
      <vt:lpstr>Lobos cerebrais e funções</vt:lpstr>
      <vt:lpstr>Slide 20</vt:lpstr>
      <vt:lpstr>Sistemas Sensoriais</vt:lpstr>
      <vt:lpstr>5 sentidos</vt:lpstr>
      <vt:lpstr>Percepção</vt:lpstr>
      <vt:lpstr>Slide 24</vt:lpstr>
      <vt:lpstr>MEMÓRIA</vt:lpstr>
      <vt:lpstr>Memória e duração de retenção</vt:lpstr>
      <vt:lpstr>Slide 27</vt:lpstr>
      <vt:lpstr>Slide 28</vt:lpstr>
      <vt:lpstr>Desenvolvimento cerebral – primeiros seis anos</vt:lpstr>
      <vt:lpstr>Slide 30</vt:lpstr>
      <vt:lpstr>Slide 31</vt:lpstr>
      <vt:lpstr>Slide 32</vt:lpstr>
      <vt:lpstr>  NOVAS PERSPECTIVAS RELACIONANDO INVESTIGAÇÃO EM NEURO-DESENVOLVIMENTO E VIVÊNCIAS DO COTIDIANO</vt:lpstr>
      <vt:lpstr>Períodos críticos</vt:lpstr>
      <vt:lpstr>Slide 35</vt:lpstr>
      <vt:lpstr>Quadro-resumo do desenvolvimento humano</vt:lpstr>
      <vt:lpstr>Retomando conceitos importantes para a Educação</vt:lpstr>
      <vt:lpstr>Slide 38</vt:lpstr>
      <vt:lpstr>Funções cognitivas</vt:lpstr>
      <vt:lpstr>Transtornos, distúrbios e problemas</vt:lpstr>
      <vt:lpstr>Transtornos do Neurodesenvolvimento</vt:lpstr>
      <vt:lpstr>Transtornos neurocognitivos</vt:lpstr>
      <vt:lpstr>Necessidades Educativas Especiais</vt:lpstr>
      <vt:lpstr>Fatores Biomédicos: se relacionam aos processos biológicos.</vt:lpstr>
      <vt:lpstr>Fatores Sociais: se relacionam com a interação social e familiar, como estimulação e resposta do adulto.</vt:lpstr>
      <vt:lpstr>Fatores Comportamentais: se relacionam a comportamentos potencialmente causais</vt:lpstr>
      <vt:lpstr>Fatores educacionais: se relacionam à disponibilidade de apoios educacionais que promovem o desenvolvimento intelectual</vt:lpstr>
      <vt:lpstr>Síndromes que causam deficiência intelectual</vt:lpstr>
      <vt:lpstr>Principais causas:</vt:lpstr>
      <vt:lpstr>Alterações cromossômicas e gênicas, desordens do desenvolvimento embrionário ou outros distúrbios estruturais e funcionais que reduzem a capacidade do cérebro</vt:lpstr>
      <vt:lpstr>Slide 51</vt:lpstr>
      <vt:lpstr>Slide 52</vt:lpstr>
      <vt:lpstr>Slide 53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Neurociência 3</dc:title>
  <dc:creator>coordgeepei</dc:creator>
  <cp:lastModifiedBy>Anelise</cp:lastModifiedBy>
  <cp:revision>8</cp:revision>
  <dcterms:created xsi:type="dcterms:W3CDTF">2015-05-07T16:54:55Z</dcterms:created>
  <dcterms:modified xsi:type="dcterms:W3CDTF">2015-08-25T14:28:00Z</dcterms:modified>
</cp:coreProperties>
</file>